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DDAE3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1DDAE3"/>
            </a:gs>
            <a:gs pos="26000">
              <a:schemeClr val="accent1">
                <a:tint val="44500"/>
                <a:satMod val="160000"/>
              </a:schemeClr>
            </a:gs>
            <a:gs pos="35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5351147"/>
              </p:ext>
            </p:extLst>
          </p:nvPr>
        </p:nvGraphicFramePr>
        <p:xfrm>
          <a:off x="1431887" y="2204864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Ročník: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5.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oblast: 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obor: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Tematický okruh: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Téma: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Zlínský </a:t>
                      </a:r>
                      <a:r>
                        <a:rPr lang="cs-CZ" sz="1400" kern="50" baseline="0" dirty="0" smtClean="0">
                          <a:effectLst/>
                        </a:rPr>
                        <a:t>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Jméno autora: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Vytvořeno dne: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10. června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Metodický popis,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(anotace):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Zlínský </a:t>
                      </a:r>
                      <a:r>
                        <a:rPr lang="cs-CZ" sz="1400" kern="50" baseline="0" dirty="0" smtClean="0">
                          <a:effectLst/>
                        </a:rPr>
                        <a:t>kraj.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VY_32_INOVACE_06-39</a:t>
            </a:r>
            <a:endParaRPr lang="cs-CZ" sz="32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5536" y="476672"/>
            <a:ext cx="806489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ZLÍNSKÝ KRAJ</a:t>
            </a:r>
            <a:endParaRPr lang="cs-CZ" sz="72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26" y="1662883"/>
            <a:ext cx="8331799" cy="479179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ZLÍNSKÝ KRAJ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2311" y="3109433"/>
            <a:ext cx="5328592" cy="769441"/>
          </a:xfrm>
          <a:prstGeom prst="rect">
            <a:avLst/>
          </a:prstGeom>
          <a:solidFill>
            <a:schemeClr val="tx2">
              <a:lumMod val="40000"/>
              <a:lumOff val="60000"/>
              <a:alpha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3 964Km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4009" y="1662883"/>
            <a:ext cx="5328592" cy="1446550"/>
          </a:xfrm>
          <a:prstGeom prst="rect">
            <a:avLst/>
          </a:prstGeom>
          <a:solidFill>
            <a:schemeClr val="tx2">
              <a:lumMod val="40000"/>
              <a:lumOff val="60000"/>
              <a:alpha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JIHOVÝCHOD MORAVY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ZLÍNSKÝ KRAJ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6120680" cy="2908919"/>
          </a:xfrm>
        </p:spPr>
        <p:txBody>
          <a:bodyPr>
            <a:normAutofit/>
          </a:bodyPr>
          <a:lstStyle/>
          <a:p>
            <a:r>
              <a:rPr lang="cs-CZ" dirty="0" smtClean="0"/>
              <a:t>KRAJSKÉ MĚSTO – ZLÍN</a:t>
            </a:r>
          </a:p>
          <a:p>
            <a:r>
              <a:rPr lang="cs-CZ" dirty="0" smtClean="0"/>
              <a:t>POČET OBYVATEL – 597 813</a:t>
            </a:r>
          </a:p>
          <a:p>
            <a:r>
              <a:rPr lang="cs-CZ" dirty="0" smtClean="0"/>
              <a:t>OKRESY:  </a:t>
            </a:r>
            <a:r>
              <a:rPr lang="cs-CZ" sz="4800" b="1" dirty="0" smtClean="0"/>
              <a:t>4 </a:t>
            </a:r>
            <a:endParaRPr lang="cs-CZ" b="1" dirty="0" smtClean="0"/>
          </a:p>
          <a:p>
            <a:r>
              <a:rPr lang="cs-CZ" dirty="0" smtClean="0"/>
              <a:t>POČET OBCÍ: 305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2492896"/>
            <a:ext cx="3161456" cy="2062103"/>
          </a:xfrm>
          <a:prstGeom prst="rect">
            <a:avLst/>
          </a:prstGeom>
          <a:solidFill>
            <a:schemeClr val="tx2">
              <a:lumMod val="40000"/>
              <a:lumOff val="60000"/>
              <a:alpha val="58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Vsetín</a:t>
            </a:r>
          </a:p>
          <a:p>
            <a:r>
              <a:rPr lang="cs-CZ" sz="3200" b="1" dirty="0" smtClean="0"/>
              <a:t>Zlín</a:t>
            </a:r>
          </a:p>
          <a:p>
            <a:r>
              <a:rPr lang="cs-CZ" sz="3200" b="1" dirty="0" smtClean="0"/>
              <a:t>Kroměříž</a:t>
            </a:r>
          </a:p>
          <a:p>
            <a:r>
              <a:rPr lang="cs-CZ" sz="3200" b="1" dirty="0" smtClean="0"/>
              <a:t>Uherské hradiště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464" y="4554999"/>
            <a:ext cx="78488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VELKÁ MĚSTA: </a:t>
            </a:r>
          </a:p>
          <a:p>
            <a:r>
              <a:rPr lang="cs-CZ" sz="3200" dirty="0" smtClean="0"/>
              <a:t>Valašské Meziříčí, Otrokovice, Uherský Brod, Napajedla, Hulín, Luhačovice, Chropyně, Valašské Klobouky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b="1" dirty="0" smtClean="0"/>
              <a:t>SYMBOLY KRAJE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34076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34076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877" y="1968338"/>
            <a:ext cx="3595861" cy="43323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863988"/>
            <a:ext cx="7050360" cy="469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326" y="1662883"/>
            <a:ext cx="8331799" cy="479179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POVRCH, VODSTVO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3226" y="1662883"/>
            <a:ext cx="6552728" cy="2677656"/>
          </a:xfrm>
          <a:prstGeom prst="rect">
            <a:avLst/>
          </a:prstGeom>
          <a:solidFill>
            <a:schemeClr val="tx2">
              <a:lumMod val="40000"/>
              <a:lumOff val="60000"/>
              <a:alpha val="6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Krajina převážně hornatá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Západ – nevysoké lesnaté CHŘIBY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Při řece Moravě – Dolnomoravský úval a jižní část Hornomoravského úvalu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Východ – Bílé Karpaty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Sever – Javorníky a Moravské Beskydy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23226" y="4338840"/>
            <a:ext cx="2428638" cy="1815882"/>
          </a:xfrm>
          <a:prstGeom prst="rect">
            <a:avLst/>
          </a:prstGeom>
          <a:solidFill>
            <a:schemeClr val="tx2">
              <a:lumMod val="40000"/>
              <a:lumOff val="60000"/>
              <a:alpha val="5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Morava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Bečva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Olšava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Dřevnice</a:t>
            </a:r>
          </a:p>
        </p:txBody>
      </p:sp>
    </p:spTree>
    <p:extLst>
      <p:ext uri="{BB962C8B-B14F-4D97-AF65-F5344CB8AC3E}">
        <p14:creationId xmlns:p14="http://schemas.microsoft.com/office/powerpoint/2010/main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/>
              <a:t>Průmysl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112568"/>
          </a:xfrm>
        </p:spPr>
        <p:txBody>
          <a:bodyPr>
            <a:noAutofit/>
          </a:bodyPr>
          <a:lstStyle/>
          <a:p>
            <a:r>
              <a:rPr lang="cs-CZ" sz="2800" dirty="0" smtClean="0"/>
              <a:t>Ložiska stavebních materiálu – v celém kraji</a:t>
            </a:r>
          </a:p>
          <a:p>
            <a:r>
              <a:rPr lang="cs-CZ" sz="2800" dirty="0" smtClean="0"/>
              <a:t>Vápenec, stavební kámen, cihlářská hlína</a:t>
            </a:r>
          </a:p>
          <a:p>
            <a:r>
              <a:rPr lang="cs-CZ" sz="2800" dirty="0" smtClean="0"/>
              <a:t>Naleziště ropy a zemního plynu</a:t>
            </a:r>
          </a:p>
          <a:p>
            <a:endParaRPr lang="cs-CZ" sz="2800" dirty="0"/>
          </a:p>
          <a:p>
            <a:r>
              <a:rPr lang="cs-CZ" sz="2800" dirty="0" smtClean="0"/>
              <a:t>ZLÍN – výroba obuvi</a:t>
            </a:r>
          </a:p>
          <a:p>
            <a:r>
              <a:rPr lang="cs-CZ" sz="2800" dirty="0" smtClean="0"/>
              <a:t>ZLÍN – strojírenský průmysl </a:t>
            </a:r>
          </a:p>
          <a:p>
            <a:r>
              <a:rPr lang="cs-CZ" sz="2800" dirty="0" smtClean="0"/>
              <a:t>Výroba letadel, zbrojní průmysl</a:t>
            </a:r>
          </a:p>
          <a:p>
            <a:r>
              <a:rPr lang="cs-CZ" sz="2800" dirty="0" smtClean="0"/>
              <a:t>Gumárenský průmysl</a:t>
            </a:r>
          </a:p>
          <a:p>
            <a:r>
              <a:rPr lang="cs-CZ" sz="2800" dirty="0" smtClean="0"/>
              <a:t>Zalesněná pohoří na východě – dřevozpracující průmysl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3021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V podhůří:</a:t>
            </a:r>
          </a:p>
          <a:p>
            <a:pPr marL="0" indent="0" algn="just">
              <a:buNone/>
            </a:pPr>
            <a:r>
              <a:rPr lang="cs-CZ" dirty="0" smtClean="0"/>
              <a:t>Pěstování – méně náročné plodiny – brambory, len a oves</a:t>
            </a:r>
          </a:p>
          <a:p>
            <a:pPr marL="0" indent="0" algn="just">
              <a:buNone/>
            </a:pPr>
            <a:endParaRPr lang="cs-CZ" dirty="0"/>
          </a:p>
          <a:p>
            <a:pPr algn="just"/>
            <a:r>
              <a:rPr lang="cs-CZ" dirty="0" smtClean="0"/>
              <a:t>Oblast zvaná Moravské Slovácko – vinná réva</a:t>
            </a:r>
          </a:p>
          <a:p>
            <a:pPr algn="just"/>
            <a:r>
              <a:rPr lang="cs-CZ" dirty="0" smtClean="0"/>
              <a:t>Pastevectví – horské louky a pastviny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ZAJÍMAVOSTI KRAJE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ZLÍN</a:t>
            </a:r>
          </a:p>
          <a:p>
            <a:r>
              <a:rPr lang="cs-CZ" dirty="0" smtClean="0"/>
              <a:t>Hejtman Zlínského kraje je:</a:t>
            </a:r>
          </a:p>
          <a:p>
            <a:r>
              <a:rPr lang="cs-CZ" dirty="0" smtClean="0"/>
              <a:t>MVDr. Stanislav </a:t>
            </a:r>
            <a:r>
              <a:rPr lang="cs-CZ" dirty="0" err="1" smtClean="0"/>
              <a:t>Mišák</a:t>
            </a: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ZLK: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CHKO Bílé Karpaty, CHKO Moravskoslezské Beskydy</a:t>
            </a:r>
            <a:endParaRPr lang="cs-CZ" baseline="30000" dirty="0" smtClean="0"/>
          </a:p>
        </p:txBody>
      </p:sp>
    </p:spTree>
    <p:extLst>
      <p:ext uri="{BB962C8B-B14F-4D97-AF65-F5344CB8AC3E}">
        <p14:creationId xmlns:p14="http://schemas.microsoft.com/office/powerpoint/2010/main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Národní kulturní památky a jiné zajímavosti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52844" y="1772816"/>
            <a:ext cx="7128791" cy="3970318"/>
          </a:xfrm>
          <a:prstGeom prst="rect">
            <a:avLst/>
          </a:prstGeom>
          <a:solidFill>
            <a:schemeClr val="tx2">
              <a:lumMod val="40000"/>
              <a:lumOff val="60000"/>
              <a:alpha val="38000"/>
            </a:schemeClr>
          </a:solidFill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Hrad </a:t>
            </a:r>
            <a:r>
              <a:rPr lang="cs-CZ" sz="3600" dirty="0" err="1" smtClean="0"/>
              <a:t>Buchlov</a:t>
            </a:r>
            <a:endParaRPr lang="cs-CZ" sz="3600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Lázně Luhačovice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Barokní zámek Buchlovice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Hora Radhošť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Zámek Kroměříž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Skanzen – Rožnov pod Radhoštěm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Velehrad</a:t>
            </a:r>
          </a:p>
        </p:txBody>
      </p:sp>
    </p:spTree>
    <p:extLst>
      <p:ext uri="{BB962C8B-B14F-4D97-AF65-F5344CB8AC3E}">
        <p14:creationId xmlns:p14="http://schemas.microsoft.com/office/powerpoint/2010/main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Národní kulturní památky a jiné zajímavosti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7262528" cy="48386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229" y="1655828"/>
            <a:ext cx="6779253" cy="45166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429" y="1624325"/>
            <a:ext cx="6744246" cy="505818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000" y="1613604"/>
            <a:ext cx="6810481" cy="51078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926" y="1645186"/>
            <a:ext cx="6779252" cy="508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Použitá literatura, 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400600"/>
          </a:xfrm>
        </p:spPr>
        <p:txBody>
          <a:bodyPr>
            <a:noAutofit/>
          </a:bodyPr>
          <a:lstStyle/>
          <a:p>
            <a:r>
              <a:rPr lang="cs-CZ" sz="1400" dirty="0"/>
              <a:t>Soubor:2004 </a:t>
            </a:r>
            <a:r>
              <a:rPr lang="cs-CZ" sz="1400" dirty="0" err="1"/>
              <a:t>Zlinsky</a:t>
            </a:r>
            <a:r>
              <a:rPr lang="cs-CZ" sz="1400" dirty="0"/>
              <a:t> kraj.PNG.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&lt;http://cs.wikipedia.org/wiki/Soubor:2004_Zlinsky_kraj.PNG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Soubor:Zlin</a:t>
            </a:r>
            <a:r>
              <a:rPr lang="cs-CZ" sz="1400" dirty="0"/>
              <a:t> Region </a:t>
            </a:r>
            <a:r>
              <a:rPr lang="cs-CZ" sz="1400" dirty="0" err="1"/>
              <a:t>CoA</a:t>
            </a:r>
            <a:r>
              <a:rPr lang="cs-CZ" sz="1400" dirty="0"/>
              <a:t> </a:t>
            </a:r>
            <a:r>
              <a:rPr lang="cs-CZ" sz="1400" dirty="0" err="1"/>
              <a:t>CZ.svg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Soubor:Zlin_Region_CoA_CZ.svg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Soubor:Flag</a:t>
            </a:r>
            <a:r>
              <a:rPr lang="cs-CZ" sz="1400" dirty="0"/>
              <a:t> </a:t>
            </a:r>
            <a:r>
              <a:rPr lang="cs-CZ" sz="1400" dirty="0" err="1"/>
              <a:t>of</a:t>
            </a:r>
            <a:r>
              <a:rPr lang="cs-CZ" sz="1400" dirty="0"/>
              <a:t> </a:t>
            </a:r>
            <a:r>
              <a:rPr lang="cs-CZ" sz="1400" dirty="0" err="1"/>
              <a:t>Zlin</a:t>
            </a:r>
            <a:r>
              <a:rPr lang="cs-CZ" sz="1400" dirty="0"/>
              <a:t> </a:t>
            </a:r>
            <a:r>
              <a:rPr lang="cs-CZ" sz="1400" dirty="0" err="1"/>
              <a:t>Region.svg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Soubor:Flag_of_Zlin_Region.svg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Soubor:Zamek</a:t>
            </a:r>
            <a:r>
              <a:rPr lang="cs-CZ" sz="1400" dirty="0"/>
              <a:t> Buchlovice - hlavn%C3%AD budova.JPG.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&lt;http://cs.wikipedia.org/wiki/Soubor:Zamek_Buchlovice_-_hlavn%C3%AD_budova.JPG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Soubor:Luhacovice</a:t>
            </a:r>
            <a:r>
              <a:rPr lang="cs-CZ" sz="1400" dirty="0"/>
              <a:t> Vincentka.JPG.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Soubor:Luhacovice_Vincentka.JPG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Soubor:Luhacovice2.JPG.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&lt;http://cs.wikipedia.org/wiki/Soubor:Luhacovice2.JPG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Soubor:Roznov</a:t>
            </a:r>
            <a:r>
              <a:rPr lang="cs-CZ" sz="1400" dirty="0"/>
              <a:t> p Radhostem01.JPG.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&lt;http://cs.wikipedia.org/wiki/Soubor:Roznov_p_Radhostem01.JPG</a:t>
            </a:r>
            <a:r>
              <a:rPr lang="cs-CZ" sz="1400" dirty="0" smtClean="0"/>
              <a:t>&gt;.</a:t>
            </a:r>
          </a:p>
          <a:p>
            <a:r>
              <a:rPr lang="cs-CZ" sz="1400" dirty="0" err="1"/>
              <a:t>Soubor:Velehrad.JPG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</a:t>
            </a:r>
            <a:r>
              <a:rPr lang="cs-CZ" sz="1400" dirty="0" smtClean="0"/>
              <a:t>2011-06-10].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Soubor:Velehrad.JPG</a:t>
            </a:r>
            <a:r>
              <a:rPr lang="cs-CZ" sz="1400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882</TotalTime>
  <Words>277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ZLÍNSKÝ KRAJ</vt:lpstr>
      <vt:lpstr>ZLÍNSKÝ KRAJ</vt:lpstr>
      <vt:lpstr>SYMBOLY KRAJE</vt:lpstr>
      <vt:lpstr>POVRCH, VODSTVO</vt:lpstr>
      <vt:lpstr>Průmysl</vt:lpstr>
      <vt:lpstr>ZEMĚDĚLSTVÍ</vt:lpstr>
      <vt:lpstr>ZAJÍMAVOSTI KRAJE</vt:lpstr>
      <vt:lpstr>Národní kulturní památky a jiné zajímavosti</vt:lpstr>
      <vt:lpstr>Národní kulturní památky a jiné zajímavosti</vt:lpstr>
      <vt:lpstr>Použitá literatura,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Učitel</cp:lastModifiedBy>
  <cp:revision>68</cp:revision>
  <dcterms:created xsi:type="dcterms:W3CDTF">2011-12-09T17:34:54Z</dcterms:created>
  <dcterms:modified xsi:type="dcterms:W3CDTF">2012-03-27T19:04:23Z</dcterms:modified>
</cp:coreProperties>
</file>