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30"/>
  </p:notesMasterIdLst>
  <p:sldIdLst>
    <p:sldId id="256" r:id="rId2"/>
    <p:sldId id="258" r:id="rId3"/>
    <p:sldId id="259" r:id="rId4"/>
    <p:sldId id="260" r:id="rId5"/>
    <p:sldId id="261" r:id="rId6"/>
    <p:sldId id="271" r:id="rId7"/>
    <p:sldId id="272" r:id="rId8"/>
    <p:sldId id="262" r:id="rId9"/>
    <p:sldId id="273" r:id="rId10"/>
    <p:sldId id="274" r:id="rId11"/>
    <p:sldId id="263" r:id="rId12"/>
    <p:sldId id="267" r:id="rId13"/>
    <p:sldId id="280" r:id="rId14"/>
    <p:sldId id="275" r:id="rId15"/>
    <p:sldId id="268" r:id="rId16"/>
    <p:sldId id="276" r:id="rId17"/>
    <p:sldId id="270" r:id="rId18"/>
    <p:sldId id="277" r:id="rId19"/>
    <p:sldId id="269" r:id="rId20"/>
    <p:sldId id="278" r:id="rId21"/>
    <p:sldId id="279" r:id="rId22"/>
    <p:sldId id="264" r:id="rId23"/>
    <p:sldId id="281" r:id="rId24"/>
    <p:sldId id="282" r:id="rId25"/>
    <p:sldId id="265" r:id="rId26"/>
    <p:sldId id="283" r:id="rId27"/>
    <p:sldId id="266" r:id="rId28"/>
    <p:sldId id="257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0D4E43-7345-4C8A-A463-8266CE800C88}" type="datetimeFigureOut">
              <a:rPr lang="en-GB" smtClean="0"/>
              <a:t>05/01/2014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AF2E9-BDD8-43D1-A956-1E5BCE9F4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465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BBC </a:t>
            </a:r>
            <a:r>
              <a:rPr lang="cs-CZ" dirty="0" err="1" smtClean="0"/>
              <a:t>Listening</a:t>
            </a:r>
            <a:r>
              <a:rPr lang="cs-CZ" dirty="0" smtClean="0"/>
              <a:t>:</a:t>
            </a:r>
            <a:r>
              <a:rPr lang="cs-CZ" baseline="0" dirty="0" smtClean="0"/>
              <a:t> http://www.bbc.co.uk/worldservice/learningenglish/flatmates/episode120/index_blank.shtml</a:t>
            </a:r>
          </a:p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AF2E9-BDD8-43D1-A956-1E5BCE9F445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253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AF2E9-BDD8-43D1-A956-1E5BCE9F445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120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AF2E9-BDD8-43D1-A956-1E5BCE9F445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492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bc.co.uk/worldservice/learningenglish/flatmates/episode120/index_blank.shtml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CFNaCU3sXh8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arsonlongman.com/uk-ireland/pdf/esol/photodict/new_photodict/M09_LPD_WKS_GLB_5650_SHP.pdf" TargetMode="External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CkvA-XUOJo&amp;list=PL63FB966A10363FAF&amp;index=14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worldservice/learningenglish/multimedia/london/unit4/listen1.shtml" TargetMode="External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peo.cambridge.org/index.php?option=com_content&amp;view=article&amp;id=328:the-hairdresser-b1&amp;catid=5:general-activites&amp;Itemid=6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SERVICES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Mgr. Naďa </a:t>
            </a:r>
            <a:r>
              <a:rPr lang="cs-CZ" dirty="0" err="1" smtClean="0">
                <a:solidFill>
                  <a:schemeClr val="tx1"/>
                </a:solidFill>
              </a:rPr>
              <a:t>Bisová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91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5715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52513"/>
            <a:ext cx="8218488" cy="5040312"/>
          </a:xfrm>
        </p:spPr>
        <p:txBody>
          <a:bodyPr>
            <a:normAutofit/>
          </a:bodyPr>
          <a:lstStyle/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>
                <a:solidFill>
                  <a:schemeClr val="tx1"/>
                </a:solidFill>
              </a:rPr>
              <a:t>VY_32_INOVACE_6.AJ.13</a:t>
            </a:r>
          </a:p>
          <a:p>
            <a:r>
              <a:rPr lang="cs-CZ" sz="1200" b="1" dirty="0" smtClean="0">
                <a:solidFill>
                  <a:schemeClr val="tx1"/>
                </a:solidFill>
              </a:rPr>
              <a:t>Číslo projektu: 	</a:t>
            </a:r>
            <a:r>
              <a:rPr lang="cs-CZ" sz="1200" dirty="0" smtClean="0">
                <a:solidFill>
                  <a:schemeClr val="tx1"/>
                </a:solidFill>
              </a:rPr>
              <a:t>CZ.1.07/1.5.00/34.0114	</a:t>
            </a:r>
            <a:endParaRPr lang="cs-CZ" sz="1200" b="1" dirty="0" smtClean="0">
              <a:solidFill>
                <a:schemeClr val="tx1"/>
              </a:solidFill>
            </a:endParaRPr>
          </a:p>
          <a:p>
            <a:endParaRPr lang="cs-CZ" sz="1200" b="1" dirty="0" smtClean="0">
              <a:solidFill>
                <a:schemeClr val="tx1"/>
              </a:solidFill>
            </a:endParaRPr>
          </a:p>
          <a:p>
            <a:r>
              <a:rPr lang="cs-CZ" sz="1200" b="1" dirty="0" smtClean="0">
                <a:solidFill>
                  <a:schemeClr val="tx1"/>
                </a:solidFill>
              </a:rPr>
              <a:t>Vytvořeno: 	</a:t>
            </a:r>
            <a:r>
              <a:rPr lang="cs-CZ" sz="1200" dirty="0" smtClean="0">
                <a:solidFill>
                  <a:schemeClr val="tx1"/>
                </a:solidFill>
              </a:rPr>
              <a:t>prosinec 2013 – leden 2014</a:t>
            </a: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pPr>
              <a:buFont typeface="Arial" charset="0"/>
              <a:buAutoNum type="arabicPeriod"/>
            </a:pPr>
            <a:r>
              <a:rPr lang="cs-CZ" sz="1200" b="1" dirty="0" smtClean="0">
                <a:solidFill>
                  <a:schemeClr val="tx1"/>
                </a:solidFill>
              </a:rPr>
              <a:t>Ročník: 	</a:t>
            </a:r>
            <a:r>
              <a:rPr lang="cs-CZ" sz="1200" dirty="0" smtClean="0">
                <a:solidFill>
                  <a:schemeClr val="tx1"/>
                </a:solidFill>
              </a:rPr>
              <a:t>3. ročník a 4. ročník – čtyřleté gymnázium (RVP-G)</a:t>
            </a:r>
          </a:p>
          <a:p>
            <a:pPr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                                  Septima a Oktáva – osmileté gymnázium (RVP-G)</a:t>
            </a:r>
          </a:p>
          <a:p>
            <a:pPr>
              <a:buFont typeface="Arial" charset="0"/>
              <a:buNone/>
            </a:pPr>
            <a:endParaRPr lang="cs-CZ" sz="1200" dirty="0" smtClean="0">
              <a:solidFill>
                <a:schemeClr val="tx1"/>
              </a:solidFill>
            </a:endParaRP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600" b="1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pPr algn="just"/>
            <a:r>
              <a:rPr lang="cs-CZ" sz="1200" b="1" dirty="0" smtClean="0">
                <a:solidFill>
                  <a:schemeClr val="tx1"/>
                </a:solidFill>
              </a:rPr>
              <a:t>Anotace: </a:t>
            </a:r>
          </a:p>
          <a:p>
            <a:pPr algn="just"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      Tento materiál by vytvořen jako téma pro maturitní okruh: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smtClean="0">
                <a:solidFill>
                  <a:schemeClr val="tx1"/>
                </a:solidFill>
              </a:rPr>
              <a:t>Science and Technology. </a:t>
            </a:r>
            <a:r>
              <a:rPr lang="en-GB" sz="1200" dirty="0" smtClean="0">
                <a:solidFill>
                  <a:schemeClr val="tx1"/>
                </a:solidFill>
              </a:rPr>
              <a:t>Nature</a:t>
            </a:r>
            <a:r>
              <a:rPr lang="cs-CZ" sz="1200" dirty="0" smtClean="0">
                <a:solidFill>
                  <a:schemeClr val="tx1"/>
                </a:solidFill>
              </a:rPr>
              <a:t> na Gymnáziu a JŠ Svitavy; přibližně na jednu, popřípadě více vyučovacích hodin (pro výklad i opakování – shrnutí učiva). Obsahuje jednak přehled faktografických údajů, tak i anglickou ustálenou terminologii, doplněné o interaktivní cvičení: otázky, přiřazovací cvičení, videa. Je primárně zaměřen na dva poslední ročníky gymnázia, i přesto se dá využít i v nižších ročnících osmiletého i čtyřletého studia vcelku nebo jeho jednotlivé části. </a:t>
            </a:r>
          </a:p>
          <a:p>
            <a:pPr algn="just"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Pomůcky: interaktivní tabule, CD </a:t>
            </a:r>
            <a:r>
              <a:rPr lang="en-GB" sz="1200" dirty="0" smtClean="0">
                <a:solidFill>
                  <a:schemeClr val="tx1"/>
                </a:solidFill>
              </a:rPr>
              <a:t>player</a:t>
            </a:r>
            <a:endParaRPr lang="en-GB" sz="2000" dirty="0" smtClean="0">
              <a:solidFill>
                <a:schemeClr val="tx1"/>
              </a:solidFill>
            </a:endParaRPr>
          </a:p>
          <a:p>
            <a:pPr algn="just">
              <a:buFont typeface="Arial" charset="0"/>
              <a:buNone/>
            </a:pPr>
            <a:endParaRPr lang="cs-CZ" sz="1700" dirty="0" smtClean="0"/>
          </a:p>
          <a:p>
            <a:pPr>
              <a:buFont typeface="Arial" charset="0"/>
              <a:buNone/>
            </a:pPr>
            <a:endParaRPr lang="cs-CZ" i="1" dirty="0" smtClean="0"/>
          </a:p>
          <a:p>
            <a:pPr>
              <a:buFont typeface="Arial" charset="0"/>
              <a:buNone/>
            </a:pPr>
            <a:endParaRPr lang="cs-CZ" i="1" dirty="0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906103"/>
              </p:ext>
            </p:extLst>
          </p:nvPr>
        </p:nvGraphicFramePr>
        <p:xfrm>
          <a:off x="683568" y="2780928"/>
          <a:ext cx="7429501" cy="1354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88"/>
                <a:gridCol w="5357813"/>
              </a:tblGrid>
              <a:tr h="61245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baseline="0" dirty="0" smtClean="0"/>
                        <a:t>Anglický jazyk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noProof="0" dirty="0" smtClean="0">
                          <a:solidFill>
                            <a:schemeClr val="tx1"/>
                          </a:solidFill>
                        </a:rPr>
                        <a:t>Science</a:t>
                      </a:r>
                      <a:r>
                        <a:rPr lang="cs-CZ" sz="1200" baseline="0" noProof="0" dirty="0" smtClean="0">
                          <a:solidFill>
                            <a:schemeClr val="tx1"/>
                          </a:solidFill>
                        </a:rPr>
                        <a:t> and Technology.  </a:t>
                      </a:r>
                      <a:r>
                        <a:rPr lang="en-GB" sz="1200" baseline="0" noProof="0" dirty="0" smtClean="0">
                          <a:solidFill>
                            <a:schemeClr val="tx1"/>
                          </a:solidFill>
                        </a:rPr>
                        <a:t>Nature</a:t>
                      </a:r>
                      <a:endParaRPr lang="en-GB" sz="120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3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SERVICES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Public</a:t>
            </a:r>
            <a:r>
              <a:rPr lang="cs-CZ" dirty="0" smtClean="0"/>
              <a:t>	</a:t>
            </a:r>
            <a:endParaRPr lang="en-GB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2800" b="1" dirty="0" smtClean="0">
                <a:solidFill>
                  <a:schemeClr val="accent3">
                    <a:lumMod val="75000"/>
                  </a:schemeClr>
                </a:solidFill>
              </a:rPr>
              <a:t>Private</a:t>
            </a:r>
            <a:endParaRPr lang="en-GB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provided by the </a:t>
            </a:r>
            <a:r>
              <a:rPr lang="en-GB" sz="2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government</a:t>
            </a:r>
            <a:endParaRPr lang="cs-CZ" sz="2200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r>
              <a:rPr lang="en-GB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for </a:t>
            </a:r>
            <a:r>
              <a:rPr lang="en-GB" sz="2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everyone</a:t>
            </a:r>
          </a:p>
          <a:p>
            <a:r>
              <a:rPr lang="en-GB" sz="2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e.g.</a:t>
            </a:r>
            <a:r>
              <a:rPr lang="en-GB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environmental protection, social services, healthcare</a:t>
            </a:r>
            <a:r>
              <a:rPr lang="cs-CZ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, public transport, </a:t>
            </a:r>
            <a:r>
              <a:rPr lang="en-GB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broadcasting,</a:t>
            </a:r>
            <a:r>
              <a:rPr lang="cs-CZ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police and </a:t>
            </a:r>
            <a:r>
              <a:rPr lang="en-GB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fire services </a:t>
            </a:r>
            <a:r>
              <a:rPr lang="cs-CZ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… to </a:t>
            </a:r>
            <a:r>
              <a:rPr lang="en-GB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education</a:t>
            </a:r>
          </a:p>
          <a:p>
            <a:r>
              <a:rPr lang="en-GB" sz="2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cheaper</a:t>
            </a:r>
          </a:p>
          <a:p>
            <a:r>
              <a:rPr lang="cs-CZ" sz="2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more </a:t>
            </a:r>
            <a:r>
              <a:rPr lang="en-GB" sz="2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widely</a:t>
            </a:r>
            <a:r>
              <a:rPr lang="cs-CZ" sz="2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r>
              <a:rPr lang="en-GB" sz="2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available</a:t>
            </a:r>
          </a:p>
          <a:p>
            <a:endParaRPr lang="en-GB" sz="24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44008" y="2132856"/>
            <a:ext cx="4075880" cy="3538329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(sometimes) </a:t>
            </a:r>
            <a:r>
              <a:rPr lang="en-GB" sz="24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more expensive, more efficient, better quality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e.g.</a:t>
            </a:r>
            <a:r>
              <a:rPr lang="en-GB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 shops, restaurants, banks, dental check-ups, hairdresser´s, nail salon, </a:t>
            </a:r>
            <a:r>
              <a:rPr lang="cs-CZ" sz="2400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dressmaker´s</a:t>
            </a:r>
            <a:r>
              <a:rPr lang="cs-CZ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, </a:t>
            </a:r>
            <a:r>
              <a:rPr lang="en-GB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fitness centre, language school, </a:t>
            </a:r>
            <a:r>
              <a:rPr lang="en-GB" sz="2400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acco</a:t>
            </a:r>
            <a:r>
              <a:rPr lang="cs-CZ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m</a:t>
            </a:r>
            <a:r>
              <a:rPr lang="en-GB" sz="2400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modation</a:t>
            </a:r>
            <a:r>
              <a:rPr lang="en-GB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services – e.g. hotel</a:t>
            </a:r>
            <a:endParaRPr lang="en-GB" sz="24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09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Questions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457200" y="1772816"/>
            <a:ext cx="8219256" cy="4320479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What is the difference between public and private services?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What public services do you use / benefit from?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endParaRPr lang="cs-CZ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What private services do you use?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365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Why do people use the bank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?</a:t>
            </a:r>
            <a:endParaRPr lang="en-GB" dirty="0"/>
          </a:p>
        </p:txBody>
      </p:sp>
      <p:pic>
        <p:nvPicPr>
          <p:cNvPr id="1027" name="Picture 3" descr="C:\Users\bi\AppData\Local\Microsoft\Windows\Temporary Internet Files\Content.IE5\LTNGOAUL\MC900357085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1628800"/>
            <a:ext cx="3672408" cy="436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1600" y="6093296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393160" y="5958572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BBC </a:t>
            </a:r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  <a:hlinkClick r:id="rId4"/>
              </a:rPr>
              <a:t>Listening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38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Bank Vocabulary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Current account / Checking account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Saving(s) account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Money orders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Bank notes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 (a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five-euro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note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)</a:t>
            </a: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Coins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Apply for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a d</a:t>
            </a:r>
            <a:r>
              <a:rPr lang="en-GB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eposit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 x credit card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Cheque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Cheque book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Bank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Counter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Bank clerk / teller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Bank manager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Loan officer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Security Guard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Customer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provide financial services to customers</a:t>
            </a:r>
            <a:endParaRPr lang="en-GB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50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Bank Vocabulary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00264" cy="4565103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put money into a bank = to make a deposit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= to withdraw</a:t>
            </a: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take money out = to make a withdrawal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send a cheque for $ 50 to </a:t>
            </a:r>
            <a:r>
              <a:rPr lang="en-GB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sb</a:t>
            </a: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obtain cash from ATM (cash machine)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transfer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money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pay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a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debt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do (my)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banking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online via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the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Internet</a:t>
            </a: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endParaRPr lang="en-GB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4565104"/>
          </a:xfrm>
        </p:spPr>
        <p:txBody>
          <a:bodyPr>
            <a:normAutofit fontScale="92500"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Get a Loan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Mort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g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age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Investment plan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Money exchange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Foreign currency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Interest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Current exchange rate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Balance</a:t>
            </a:r>
          </a:p>
          <a:p>
            <a:r>
              <a:rPr lang="cs-CZ" dirty="0">
                <a:solidFill>
                  <a:schemeClr val="tx1"/>
                </a:solidFill>
                <a:latin typeface="Georgia" panose="02040502050405020303" pitchFamily="18" charset="0"/>
              </a:rPr>
              <a:t>O</a:t>
            </a:r>
            <a:r>
              <a:rPr lang="en-GB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verdraft</a:t>
            </a: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pay a bill</a:t>
            </a:r>
          </a:p>
          <a:p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To open x close an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account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409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Why do people use the post office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?</a:t>
            </a:r>
            <a:endParaRPr lang="en-GB" dirty="0"/>
          </a:p>
        </p:txBody>
      </p:sp>
      <p:pic>
        <p:nvPicPr>
          <p:cNvPr id="2051" name="Picture 3" descr="C:\Users\bi\AppData\Local\Microsoft\Windows\Temporary Internet Files\Content.IE5\2KOQI4SG\MC900429737[1].wmf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11760" y="1612148"/>
            <a:ext cx="4176464" cy="416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87624" y="558924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en-GB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88224" y="6093296"/>
            <a:ext cx="1854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Watch a </a:t>
            </a:r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  <a:hlinkClick r:id="rId4"/>
              </a:rPr>
              <a:t>video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14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a Post Office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post letters and parcels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buy stamps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collect packages, registered post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pay bills (e.g. Telephone, electricity)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send money to </a:t>
            </a:r>
            <a:r>
              <a:rPr lang="en-GB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sb</a:t>
            </a: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collect </a:t>
            </a:r>
            <a:r>
              <a:rPr lang="en-GB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sb´s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 pension / allowance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buy newspapers, magazines, cards, envelopes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weigh a parcel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send a parcel special delivery</a:t>
            </a:r>
          </a:p>
        </p:txBody>
      </p:sp>
    </p:spTree>
    <p:extLst>
      <p:ext uri="{BB962C8B-B14F-4D97-AF65-F5344CB8AC3E}">
        <p14:creationId xmlns:p14="http://schemas.microsoft.com/office/powerpoint/2010/main" val="327278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a Post Office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deliver the post into a letter box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send a birthday card air mail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buy a postcard of Prague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 post a letter by placing it into a post box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Postman / postwoman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Post officer / Cashier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Counter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Scales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4827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Where do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people </a:t>
            </a:r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do the shopping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?</a:t>
            </a:r>
            <a:endParaRPr lang="en-GB" dirty="0"/>
          </a:p>
        </p:txBody>
      </p:sp>
      <p:pic>
        <p:nvPicPr>
          <p:cNvPr id="3075" name="Picture 3" descr="C:\Users\bi\AppData\Local\Microsoft\Windows\Temporary Internet Files\Content.IE5\5A5QYLR8\MC90039776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7824" y="1412776"/>
            <a:ext cx="3331650" cy="423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87624" y="6021288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en-GB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5517232"/>
            <a:ext cx="2618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  <a:hlinkClick r:id="rId3"/>
              </a:rPr>
              <a:t>Shopping worksheet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56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a Clothes Shop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099" name="Picture 3" descr="C:\Users\bi\AppData\Local\Microsoft\Windows\Temporary Internet Files\Content.IE5\2KOQI4SG\MP900423057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556792"/>
            <a:ext cx="3998913" cy="399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>
          <a:xfrm>
            <a:off x="4716087" y="1544782"/>
            <a:ext cx="4062224" cy="399897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BBC</a:t>
            </a: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The Flatmates</a:t>
            </a: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(ELT soap opera)</a:t>
            </a: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  <a:hlinkClick r:id="rId3"/>
              </a:rPr>
              <a:t>Watch</a:t>
            </a:r>
            <a:endParaRPr lang="en-GB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594928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94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Dialogue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3490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Na Oxford Street v Londýně si chceš koupit džíny. 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Zjisti, zda v daném obchodě mají džíny Tvé velikosti.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Vyber si z nabídky dvoje.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Zjisti, kde jsou kabinky.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Vyjádři svůj názor na zkoušené zboží.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Rozhodni se pro jedny. 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Zjisti cenu.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Chceš platit kreditní kartou.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Rozhovor začíná kupující.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24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Dialogue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Koupila sis v anglickém obchodě s oděvy černé bavlněné tričko bez vzoru, s kulatým výstřihem a krátkými rukávy, společně se společenskou sukní délky po kolena, sukně je černo-bílá, pruhovaná, se zapínáním na knoflíky.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Bohužel jsi po návratu zjistila, že mají vadu. Vracíš se do obchodu a rozmlouváš s prodavačem.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Vysvětli mu problém.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Požádej o vrácení peněz.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Navrhni kompromisní řešení.</a:t>
            </a:r>
            <a:endParaRPr lang="en-GB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31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a Shoe Shop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122" name="Picture 2" descr="C:\Users\bi\AppData\Local\Microsoft\Windows\Temporary Internet Files\Content.IE5\6LPGV96X\MC90037002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83768" y="1571720"/>
            <a:ext cx="4295188" cy="401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558924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28184" y="5773906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BBC </a:t>
            </a:r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  <a:hlinkClick r:id="rId3"/>
              </a:rPr>
              <a:t>Listening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54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Dialogue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cs-CZ" altLang="cs-CZ" dirty="0">
                <a:solidFill>
                  <a:schemeClr val="tx1"/>
                </a:solidFill>
              </a:rPr>
              <a:t>Jste na dovolené v zahraničí. Chcete si zakoupit jeden pár bot. </a:t>
            </a:r>
            <a:endParaRPr lang="cs-CZ" altLang="cs-CZ" dirty="0" smtClean="0">
              <a:solidFill>
                <a:schemeClr val="tx1"/>
              </a:solidFill>
            </a:endParaRPr>
          </a:p>
          <a:p>
            <a:pPr marL="0" indent="0" algn="just">
              <a:buFont typeface="Arial" charset="0"/>
              <a:buNone/>
            </a:pPr>
            <a:endParaRPr lang="cs-CZ" altLang="cs-CZ" dirty="0">
              <a:solidFill>
                <a:schemeClr val="tx1"/>
              </a:solidFill>
            </a:endParaRPr>
          </a:p>
          <a:p>
            <a:pPr marL="0" indent="0" algn="just">
              <a:buFont typeface="Arial" charset="0"/>
              <a:buNone/>
            </a:pPr>
            <a:r>
              <a:rPr lang="cs-CZ" altLang="cs-CZ" dirty="0">
                <a:solidFill>
                  <a:schemeClr val="tx1"/>
                </a:solidFill>
              </a:rPr>
              <a:t>Požádejte prodávajícího o ukázku Vámi zvoleného typu bot. Zboží si chcete vyzkoušet, zvolíte jinou velikost / jiný druh / vzor / barvu obuvi. Zboží zaplaťte kreditní kartou, nemáte u sebe dostatečné množství peněz v hotovosti.</a:t>
            </a:r>
          </a:p>
          <a:p>
            <a:pPr marL="0" indent="0" algn="ctr">
              <a:buFont typeface="Arial" charset="0"/>
              <a:buNone/>
            </a:pPr>
            <a:r>
              <a:rPr lang="cs-CZ" altLang="cs-CZ" dirty="0">
                <a:solidFill>
                  <a:schemeClr val="tx1"/>
                </a:solidFill>
              </a:rPr>
              <a:t>(začíná prodavač)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797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a Chemist´s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44" name="Picture 4" descr="C:\Users\bi\AppData\Local\Microsoft\Windows\Temporary Internet Files\Content.IE5\5BQ8RNTF\MP900337379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3848" y="1628800"/>
            <a:ext cx="2880320" cy="403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5877272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91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r>
              <a:rPr lang="en-GB" b="1" dirty="0" err="1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ialogue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cs-CZ" dirty="0">
                <a:solidFill>
                  <a:schemeClr val="tx1"/>
                </a:solidFill>
              </a:rPr>
              <a:t>Nacházíte se v obchůdku s drogérií. Toto je seznam vašeho nákupu:</a:t>
            </a:r>
          </a:p>
          <a:p>
            <a:pPr>
              <a:defRPr/>
            </a:pPr>
            <a:endParaRPr lang="cs-CZ" dirty="0">
              <a:solidFill>
                <a:schemeClr val="tx1"/>
              </a:solidFill>
            </a:endParaRPr>
          </a:p>
          <a:p>
            <a:pPr algn="just">
              <a:defRPr/>
            </a:pPr>
            <a:r>
              <a:rPr lang="cs-CZ" dirty="0">
                <a:solidFill>
                  <a:schemeClr val="tx1"/>
                </a:solidFill>
              </a:rPr>
              <a:t>šampon na zvětšení objemu, dětské mýdlo (ne tekuté), tělový krém pro extra suchou kůži, pěna na holení pro muže s citlivou kůží, zubní pasta, ústní voda, kartáč na vlasy, hřeben,  oční stíny, rtěnka, lak na nehty, odličovač pro make-up, chladící sprej na nohy, kondicionér na barvené vlasy, sprchový gel pro ženy, ….</a:t>
            </a:r>
          </a:p>
          <a:p>
            <a:pPr marL="0" indent="0" algn="just">
              <a:buNone/>
              <a:defRPr/>
            </a:pPr>
            <a:r>
              <a:rPr lang="cs-CZ" dirty="0" smtClean="0">
                <a:solidFill>
                  <a:schemeClr val="tx1"/>
                </a:solidFill>
              </a:rPr>
              <a:t>                        (začíná prodavač)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79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a</a:t>
            </a:r>
            <a:r>
              <a:rPr lang="cs-CZ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Pharmacy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220" name="Picture 4" descr="C:\Users\bi\AppData\Local\Microsoft\Windows\Temporary Internet Files\Content.IE5\5BQ8RNTF\MP900448701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0502" y="1600200"/>
            <a:ext cx="5331884" cy="399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5517232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637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r>
              <a:rPr lang="en-GB" b="1" dirty="0" err="1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ialogue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19256" cy="399897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Chemist:  	Good morning. Can I help you?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Customer: 	Yes. Have you got anything for a ………… 		             (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kašel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)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?</a:t>
            </a:r>
            <a:endParaRPr lang="en-GB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Chemist:  	Is it for yourself?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Customer: 	Yes, it is.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Chemist: 	 Well, this …………… (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sirup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) is very good.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          	 Take it 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………………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………….. (3 x 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denně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).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Customer:	 Thank you.          </a:t>
            </a:r>
            <a:endParaRPr lang="en-GB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04248" y="2335017"/>
            <a:ext cx="90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cough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3928" y="4036422"/>
            <a:ext cx="861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syrup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35896" y="4508042"/>
            <a:ext cx="220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Georgia" panose="02040502050405020303" pitchFamily="18" charset="0"/>
              </a:rPr>
              <a:t>t</a:t>
            </a:r>
            <a:r>
              <a:rPr lang="en-GB" b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hree</a:t>
            </a:r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times a day</a:t>
            </a:r>
          </a:p>
        </p:txBody>
      </p:sp>
    </p:spTree>
    <p:extLst>
      <p:ext uri="{BB962C8B-B14F-4D97-AF65-F5344CB8AC3E}">
        <p14:creationId xmlns:p14="http://schemas.microsoft.com/office/powerpoint/2010/main" val="68002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Dialogue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Chemist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: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 	Hello.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Can I help you?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Customer:  	Yes. Have you got anything for ………………….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                 	 (bolavé oči)?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Chemist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: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 	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Is it for yourself?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Customer:	 No, it isn´t.  It is for my husband.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Chemist:   	Well,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these ………………. (kapky) are very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good.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               	 He needs to use them …………………………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                	(dvakrát denně).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Customer:	 Thank you.                     </a:t>
            </a:r>
            <a:endParaRPr lang="en-GB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04248" y="1710100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sore eyes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83968" y="3748390"/>
            <a:ext cx="875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drops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26297" y="4159122"/>
            <a:ext cx="1487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twice a day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70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</a:t>
            </a:r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dentist's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194" name="Picture 2" descr="C:\Users\bi\AppData\Local\Microsoft\Windows\Temporary Internet Files\Content.IE5\MFBBB9M6\MC90001599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15816" y="1412776"/>
            <a:ext cx="3340561" cy="405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619672" y="6021288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100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Complete the sentences.</a:t>
            </a:r>
            <a:endParaRPr lang="en-GB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I was ………….. at the surgery.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(léčen)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The dentist ……………… my teeth.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(prohlédl)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I …………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 an appointment.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(objednal jsem se)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The dentist ………………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the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tooth out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. (vytrhl)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I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rang the ………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………………. . (zubní ordinace)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I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have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had ……………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……… for several days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. (bolest zubů)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809234" y="1540550"/>
            <a:ext cx="1040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treated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99792" y="2164214"/>
            <a:ext cx="1348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examined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2884294"/>
            <a:ext cx="840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made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76222" y="3393277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took</a:t>
            </a:r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0706" y="4001435"/>
            <a:ext cx="1904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Georgia" panose="02040502050405020303" pitchFamily="18" charset="0"/>
              </a:rPr>
              <a:t>d</a:t>
            </a:r>
            <a:r>
              <a:rPr lang="en-GB" b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ental</a:t>
            </a:r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surgery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733506" y="4669384"/>
            <a:ext cx="1369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toothache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75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Complete the sentences.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It was very</a:t>
            </a:r>
            <a:r>
              <a:rPr lang="cs-CZ" dirty="0">
                <a:solidFill>
                  <a:schemeClr val="tx1"/>
                </a:solidFill>
                <a:latin typeface="Georgia" panose="02040502050405020303" pitchFamily="18" charset="0"/>
              </a:rPr>
              <a:t> ……………………….. (bolestivé)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tx1"/>
                </a:solidFill>
                <a:latin typeface="Georgia" panose="02040502050405020303" pitchFamily="18" charset="0"/>
              </a:rPr>
              <a:t>I </a:t>
            </a:r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need one …………….</a:t>
            </a:r>
            <a:r>
              <a:rPr lang="cs-CZ" dirty="0">
                <a:solidFill>
                  <a:schemeClr val="tx1"/>
                </a:solidFill>
                <a:latin typeface="Georgia" panose="02040502050405020303" pitchFamily="18" charset="0"/>
              </a:rPr>
              <a:t>. (plombu/výplň)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That tooth was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…………….. </a:t>
            </a:r>
            <a:r>
              <a:rPr lang="en-GB" dirty="0">
                <a:solidFill>
                  <a:schemeClr val="tx1"/>
                </a:solidFill>
                <a:latin typeface="Georgia" panose="02040502050405020303" pitchFamily="18" charset="0"/>
              </a:rPr>
              <a:t>the pain</a:t>
            </a:r>
            <a:r>
              <a:rPr lang="cs-CZ" dirty="0">
                <a:solidFill>
                  <a:schemeClr val="tx1"/>
                </a:solidFill>
                <a:latin typeface="Georgia" panose="02040502050405020303" pitchFamily="18" charset="0"/>
              </a:rPr>
              <a:t>. (způsoboval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I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need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a ………………… (kontrolu)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It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……………… (bolí)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when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I …………….. (koušu) </a:t>
            </a:r>
            <a:r>
              <a:rPr lang="en-GB" dirty="0" smtClean="0">
                <a:solidFill>
                  <a:schemeClr val="tx1"/>
                </a:solidFill>
                <a:latin typeface="Georgia" panose="02040502050405020303" pitchFamily="18" charset="0"/>
              </a:rPr>
              <a:t>or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………….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(žvýkám).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endParaRPr lang="en-GB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15816" y="1700808"/>
            <a:ext cx="1042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painful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35706" y="2231651"/>
            <a:ext cx="89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filling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81501" y="2845635"/>
            <a:ext cx="1093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causing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39752" y="3489346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check-up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91646" y="4077072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hurts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860032" y="4117731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bite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58670" y="3992319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chew</a:t>
            </a:r>
            <a:endParaRPr lang="en-GB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95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en-GB" sz="24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 </a:t>
            </a:r>
            <a:r>
              <a:rPr lang="en-GB" sz="2400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GB" sz="24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hairdresser's</a:t>
            </a:r>
            <a:endParaRPr lang="en-GB" sz="24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171" name="Picture 3" descr="C:\Users\bi\AppData\Local\Microsoft\Windows\Temporary Internet Files\Content.IE5\OE2G7C73\MC900415984[1].wm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55776" y="1484784"/>
            <a:ext cx="3888432" cy="386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55576" y="5877272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00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en-GB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 the hairdresser's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Professional </a:t>
            </a:r>
            <a:r>
              <a:rPr lang="cs-CZ" dirty="0" err="1" smtClean="0"/>
              <a:t>English</a:t>
            </a:r>
            <a:r>
              <a:rPr lang="cs-CZ" dirty="0" smtClean="0"/>
              <a:t> Online: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>
                <a:hlinkClick r:id="rId2"/>
              </a:rPr>
              <a:t>Video</a:t>
            </a:r>
            <a:r>
              <a:rPr lang="cs-CZ" dirty="0" smtClean="0"/>
              <a:t> + </a:t>
            </a:r>
            <a:r>
              <a:rPr lang="cs-CZ" dirty="0" err="1" smtClean="0"/>
              <a:t>Worksheet</a:t>
            </a:r>
            <a:r>
              <a:rPr lang="cs-CZ" dirty="0" smtClean="0"/>
              <a:t> (</a:t>
            </a:r>
            <a:r>
              <a:rPr lang="cs-CZ" dirty="0" err="1" smtClean="0"/>
              <a:t>intermediate</a:t>
            </a:r>
            <a:r>
              <a:rPr lang="cs-CZ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867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Have you ever had your clothes made</a:t>
            </a:r>
            <a:r>
              <a:rPr lang="en-GB" sz="2400" dirty="0" smtClean="0"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?</a:t>
            </a:r>
            <a:r>
              <a:rPr lang="cs-CZ" sz="2400" dirty="0" smtClean="0"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Why</a:t>
            </a:r>
            <a:r>
              <a:rPr lang="cs-CZ" sz="2400" dirty="0" smtClean="0"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? </a:t>
            </a:r>
            <a:r>
              <a:rPr lang="cs-CZ" sz="2400" dirty="0" err="1" smtClean="0"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Why</a:t>
            </a:r>
            <a:r>
              <a:rPr lang="cs-CZ" sz="2400" dirty="0" smtClean="0"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not?</a:t>
            </a:r>
            <a:endParaRPr lang="en-GB" sz="2400" dirty="0">
              <a:effectLst/>
            </a:endParaRPr>
          </a:p>
        </p:txBody>
      </p:sp>
      <p:pic>
        <p:nvPicPr>
          <p:cNvPr id="6146" name="Picture 2" descr="C:\Users\bi\AppData\Local\Microsoft\Windows\Temporary Internet Files\Content.IE5\6LPGV96X\MC90027914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31840" y="1484784"/>
            <a:ext cx="2820367" cy="385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7544" y="5517232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65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Knižní zdroje: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RUTH, </a:t>
            </a:r>
            <a:r>
              <a:rPr lang="cs-CZ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Gairns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REDMAN, </a:t>
            </a:r>
            <a:r>
              <a:rPr lang="cs-CZ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Stuart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cs-C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Oxford Word </a:t>
            </a:r>
            <a:r>
              <a:rPr lang="cs-CZ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Skill</a:t>
            </a:r>
            <a:r>
              <a:rPr lang="cs-C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Intermediate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Oxford: Oxford University </a:t>
            </a:r>
            <a:r>
              <a:rPr lang="cs-CZ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2008, ISBN 9780194620048. </a:t>
            </a:r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Elektronické zdroje:</a:t>
            </a:r>
          </a:p>
          <a:p>
            <a:endParaRPr lang="cs-CZ" dirty="0" smtClean="0"/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AUTOR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NEUVEDEN. </a:t>
            </a:r>
            <a:r>
              <a:rPr lang="cs-CZ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Bridge</a:t>
            </a:r>
            <a:r>
              <a:rPr lang="cs-C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Maturita </a:t>
            </a:r>
            <a:r>
              <a:rPr lang="cs-CZ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Card</a:t>
            </a:r>
            <a:r>
              <a:rPr lang="cs-C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26: </a:t>
            </a:r>
            <a:r>
              <a:rPr lang="cs-CZ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Services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[online]. [cit. 5.1.2014]. Dostupný na WWW: http://www.bridge-online.cz/maturita/maturitni-karty 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Fotogalerie: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Obrázky 1-10 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pochází z otevřené galerie Microsoft Office (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Veškeré hypertextové odkazy jsou platné ke dni vytvoření díla.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7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287</TotalTime>
  <Words>1000</Words>
  <Application>Microsoft Office PowerPoint</Application>
  <PresentationFormat>Předvádění na obrazovce (4:3)</PresentationFormat>
  <Paragraphs>231</Paragraphs>
  <Slides>28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projekt_logo_cent</vt:lpstr>
      <vt:lpstr>SERVICES</vt:lpstr>
      <vt:lpstr>ANOTACE</vt:lpstr>
      <vt:lpstr>SERVICES</vt:lpstr>
      <vt:lpstr>Questions</vt:lpstr>
      <vt:lpstr>Why do people use the bank?</vt:lpstr>
      <vt:lpstr>Bank Vocabulary</vt:lpstr>
      <vt:lpstr>Bank Vocabulary</vt:lpstr>
      <vt:lpstr>Why do people use the post office?</vt:lpstr>
      <vt:lpstr>At a Post Office</vt:lpstr>
      <vt:lpstr>At a Post Office</vt:lpstr>
      <vt:lpstr>Where do people do the shopping?</vt:lpstr>
      <vt:lpstr>At a Clothes Shop</vt:lpstr>
      <vt:lpstr>Dialogue</vt:lpstr>
      <vt:lpstr>Dialogue</vt:lpstr>
      <vt:lpstr>At a Shoe Shop</vt:lpstr>
      <vt:lpstr>Dialogue</vt:lpstr>
      <vt:lpstr>At a Chemist´s</vt:lpstr>
      <vt:lpstr>Dialogue</vt:lpstr>
      <vt:lpstr>At a Pharmacy</vt:lpstr>
      <vt:lpstr>Dialogue</vt:lpstr>
      <vt:lpstr>Dialogue</vt:lpstr>
      <vt:lpstr>At the dentist's</vt:lpstr>
      <vt:lpstr>Complete the sentences.</vt:lpstr>
      <vt:lpstr>Complete the sentences.</vt:lpstr>
      <vt:lpstr>At the hairdresser's</vt:lpstr>
      <vt:lpstr>At the hairdresser's</vt:lpstr>
      <vt:lpstr>Have you ever had your clothes made? Why? Why not?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bi</dc:creator>
  <cp:lastModifiedBy>bi</cp:lastModifiedBy>
  <cp:revision>123</cp:revision>
  <dcterms:created xsi:type="dcterms:W3CDTF">2014-01-05T07:22:23Z</dcterms:created>
  <dcterms:modified xsi:type="dcterms:W3CDTF">2014-01-05T12:11:27Z</dcterms:modified>
</cp:coreProperties>
</file>