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1893590"/>
              </p:ext>
            </p:extLst>
          </p:nvPr>
        </p:nvGraphicFramePr>
        <p:xfrm>
          <a:off x="1444982" y="1916832"/>
          <a:ext cx="6208395" cy="2746648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6., 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2160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1776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 Tvarosloví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Koncovky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podstatných jmen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14.7. 2011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K procvičení koncovek podstatných jmen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404665"/>
            <a:ext cx="7772400" cy="108012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Koncovky podstatných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Procvičování koncovek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4388" y="1528861"/>
            <a:ext cx="8229600" cy="45259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Doplň i, y: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Budov__ </a:t>
            </a:r>
            <a:r>
              <a:rPr lang="cs-CZ" dirty="0" err="1" smtClean="0"/>
              <a:t>firm</a:t>
            </a:r>
            <a:r>
              <a:rPr lang="cs-CZ" dirty="0" smtClean="0"/>
              <a:t> __, </a:t>
            </a:r>
            <a:r>
              <a:rPr lang="cs-CZ" dirty="0"/>
              <a:t>s </a:t>
            </a:r>
            <a:r>
              <a:rPr lang="cs-CZ" dirty="0" err="1"/>
              <a:t>houslem</a:t>
            </a:r>
            <a:r>
              <a:rPr lang="cs-CZ" dirty="0"/>
              <a:t>__, v </a:t>
            </a:r>
            <a:r>
              <a:rPr lang="cs-CZ" dirty="0" err="1" smtClean="0"/>
              <a:t>mrkv</a:t>
            </a:r>
            <a:r>
              <a:rPr lang="cs-CZ" dirty="0" smtClean="0"/>
              <a:t> __, </a:t>
            </a:r>
            <a:r>
              <a:rPr lang="cs-CZ" dirty="0"/>
              <a:t>na </a:t>
            </a:r>
            <a:r>
              <a:rPr lang="cs-CZ" dirty="0" err="1" smtClean="0"/>
              <a:t>pol</a:t>
            </a:r>
            <a:r>
              <a:rPr lang="cs-CZ" dirty="0" smtClean="0"/>
              <a:t>__ s</a:t>
            </a:r>
            <a:r>
              <a:rPr lang="cs-CZ" dirty="0"/>
              <a:t> </a:t>
            </a:r>
            <a:r>
              <a:rPr lang="cs-CZ" dirty="0" err="1" smtClean="0"/>
              <a:t>orl</a:t>
            </a:r>
            <a:r>
              <a:rPr lang="cs-CZ" dirty="0"/>
              <a:t>__, v </a:t>
            </a:r>
            <a:r>
              <a:rPr lang="cs-CZ" dirty="0" err="1"/>
              <a:t>krv</a:t>
            </a:r>
            <a:r>
              <a:rPr lang="cs-CZ" dirty="0"/>
              <a:t>__, u </a:t>
            </a:r>
            <a:r>
              <a:rPr lang="cs-CZ" dirty="0" smtClean="0"/>
              <a:t>Břeclav __, </a:t>
            </a:r>
            <a:r>
              <a:rPr lang="cs-CZ" dirty="0"/>
              <a:t>prales__, se cvičitel__, </a:t>
            </a:r>
            <a:r>
              <a:rPr lang="cs-CZ" dirty="0" smtClean="0"/>
              <a:t>před mraz __, </a:t>
            </a:r>
            <a:r>
              <a:rPr lang="cs-CZ" dirty="0"/>
              <a:t>v Boleslav__, </a:t>
            </a:r>
            <a:r>
              <a:rPr lang="cs-CZ" dirty="0" smtClean="0"/>
              <a:t>o </a:t>
            </a:r>
            <a:r>
              <a:rPr lang="cs-CZ" dirty="0" err="1" smtClean="0"/>
              <a:t>psov</a:t>
            </a:r>
            <a:r>
              <a:rPr lang="cs-CZ" dirty="0" smtClean="0"/>
              <a:t> __, </a:t>
            </a:r>
            <a:r>
              <a:rPr lang="cs-CZ" dirty="0"/>
              <a:t>na </a:t>
            </a:r>
            <a:r>
              <a:rPr lang="cs-CZ" dirty="0" smtClean="0"/>
              <a:t>les __ ch</a:t>
            </a:r>
            <a:r>
              <a:rPr lang="cs-CZ" dirty="0"/>
              <a:t>, </a:t>
            </a:r>
            <a:r>
              <a:rPr lang="cs-CZ" dirty="0" err="1" smtClean="0"/>
              <a:t>knížectv</a:t>
            </a:r>
            <a:r>
              <a:rPr lang="cs-CZ" dirty="0" smtClean="0"/>
              <a:t> __, </a:t>
            </a:r>
            <a:r>
              <a:rPr lang="cs-CZ" dirty="0"/>
              <a:t>se skladatel__, se </a:t>
            </a:r>
            <a:r>
              <a:rPr lang="cs-CZ" dirty="0" err="1"/>
              <a:t>ps</a:t>
            </a:r>
            <a:r>
              <a:rPr lang="cs-CZ" dirty="0" smtClean="0"/>
              <a:t>__, zásob__  </a:t>
            </a:r>
            <a:r>
              <a:rPr lang="cs-CZ" dirty="0" err="1" smtClean="0"/>
              <a:t>uhl</a:t>
            </a:r>
            <a:r>
              <a:rPr lang="cs-CZ" dirty="0" smtClean="0"/>
              <a:t>__, píší dopis__, na </a:t>
            </a:r>
            <a:r>
              <a:rPr lang="cs-CZ" dirty="0" err="1" smtClean="0"/>
              <a:t>břez</a:t>
            </a:r>
            <a:r>
              <a:rPr lang="cs-CZ" dirty="0" smtClean="0"/>
              <a:t> __ch, u Vltav__. </a:t>
            </a: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15975" y="4932060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92280" y="4365104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80112" y="4365104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23987" y="3645197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92180" y="2856035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53713" y="2856035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694039" y="2312876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691680" y="2218726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983009" y="3661792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41487" y="3661792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241940" y="2929349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680012" y="2867050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62629" y="2795421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165218" y="2137802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516216" y="2137802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32040" y="2132856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779912" y="4905164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8165218" y="4244107"/>
            <a:ext cx="292746" cy="40690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441487" y="4290973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007963" y="4290973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524328" y="3645197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874997" y="4977488"/>
            <a:ext cx="21602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505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Rozhodní, </a:t>
            </a:r>
            <a:r>
              <a:rPr lang="cs-CZ" dirty="0" smtClean="0"/>
              <a:t>který </a:t>
            </a:r>
            <a:r>
              <a:rPr lang="cs-CZ" dirty="0" smtClean="0"/>
              <a:t>zápis je napsán </a:t>
            </a:r>
            <a:r>
              <a:rPr lang="cs-CZ" dirty="0" smtClean="0"/>
              <a:t>správně.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72309719"/>
              </p:ext>
            </p:extLst>
          </p:nvPr>
        </p:nvGraphicFramePr>
        <p:xfrm>
          <a:off x="457200" y="1600200"/>
          <a:ext cx="8229600" cy="43942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6131024"/>
                <a:gridCol w="1152128"/>
                <a:gridCol w="946448"/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/>
                        <a:t>Zakřížkuj.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lphaLcParenR"/>
                      </a:pPr>
                      <a:r>
                        <a:rPr lang="cs-CZ" dirty="0" smtClean="0"/>
                        <a:t>řekl to plavčíkovi, přijela se psi, napínat svaly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cs-CZ" dirty="0" smtClean="0"/>
                        <a:t>b)</a:t>
                      </a:r>
                      <a:r>
                        <a:rPr lang="cs-CZ" baseline="0" dirty="0" smtClean="0"/>
                        <a:t> jste v </a:t>
                      </a:r>
                      <a:r>
                        <a:rPr lang="cs-CZ" baseline="0" dirty="0" err="1" smtClean="0"/>
                        <a:t>cíly</a:t>
                      </a:r>
                      <a:r>
                        <a:rPr lang="cs-CZ" baseline="0" dirty="0" smtClean="0"/>
                        <a:t>, staré autobusy, velké močály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cs-CZ" dirty="0" smtClean="0"/>
                        <a:t>c)velké ostrovy, na jeteli, ležet v posteli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d)sbírat houby, na </a:t>
                      </a:r>
                      <a:r>
                        <a:rPr lang="cs-CZ" dirty="0" err="1" smtClean="0"/>
                        <a:t>hrázy</a:t>
                      </a:r>
                      <a:r>
                        <a:rPr lang="cs-CZ" dirty="0" smtClean="0"/>
                        <a:t>, dvě šelmy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e)pěkné</a:t>
                      </a:r>
                      <a:r>
                        <a:rPr lang="cs-CZ" baseline="0" dirty="0" smtClean="0"/>
                        <a:t> vily, krájet cibuli, v košili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f)na návsi, dlouhou </a:t>
                      </a:r>
                      <a:r>
                        <a:rPr lang="cs-CZ" dirty="0" err="1" smtClean="0"/>
                        <a:t>chvíly</a:t>
                      </a:r>
                      <a:r>
                        <a:rPr lang="cs-CZ" dirty="0" smtClean="0"/>
                        <a:t>, hrát si s kostkami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g)na polích, s </a:t>
                      </a:r>
                      <a:r>
                        <a:rPr lang="cs-CZ" dirty="0" err="1" smtClean="0"/>
                        <a:t>pytly</a:t>
                      </a:r>
                      <a:r>
                        <a:rPr lang="cs-CZ" dirty="0" smtClean="0"/>
                        <a:t>, řídit se pravidly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h)klamavé </a:t>
                      </a:r>
                      <a:r>
                        <a:rPr lang="cs-CZ" dirty="0" err="1" smtClean="0"/>
                        <a:t>reklami</a:t>
                      </a:r>
                      <a:r>
                        <a:rPr lang="cs-CZ" dirty="0" smtClean="0"/>
                        <a:t>, mezi skříněmi, mezi poličkami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ásobení 9"/>
          <p:cNvSpPr/>
          <p:nvPr/>
        </p:nvSpPr>
        <p:spPr>
          <a:xfrm>
            <a:off x="8123441" y="2009209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8231453" y="2516408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6966456" y="2924944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8073070" y="3429000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6876256" y="3861048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8059817" y="4365104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8015429" y="4725144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7" name="Násobení 16"/>
          <p:cNvSpPr/>
          <p:nvPr/>
        </p:nvSpPr>
        <p:spPr>
          <a:xfrm>
            <a:off x="8071217" y="5229200"/>
            <a:ext cx="216024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501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Rozhodni, </a:t>
            </a:r>
            <a:r>
              <a:rPr lang="cs-CZ" dirty="0" smtClean="0"/>
              <a:t>který </a:t>
            </a:r>
            <a:r>
              <a:rPr lang="cs-CZ" dirty="0"/>
              <a:t>zápis je napsán </a:t>
            </a:r>
            <a:r>
              <a:rPr lang="cs-CZ" dirty="0" smtClean="0"/>
              <a:t>správně.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82418464"/>
              </p:ext>
            </p:extLst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987008"/>
                <a:gridCol w="1152128"/>
                <a:gridCol w="1090464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Zakřížkuj: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ano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ne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cs-CZ" sz="2000" dirty="0" smtClean="0"/>
                        <a:t>květy bledulí, na vrtuli, v mušli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2.   mezi sedadly, vysoké rákosí, před zrcadly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3.   pod oběma chodidly,</a:t>
                      </a:r>
                      <a:r>
                        <a:rPr lang="cs-CZ" sz="2000" baseline="0" dirty="0" smtClean="0"/>
                        <a:t> sáček s </a:t>
                      </a:r>
                      <a:r>
                        <a:rPr lang="cs-CZ" sz="2000" baseline="0" dirty="0" err="1" smtClean="0"/>
                        <a:t>penězy</a:t>
                      </a:r>
                      <a:r>
                        <a:rPr lang="cs-CZ" sz="2000" baseline="0" dirty="0" smtClean="0"/>
                        <a:t>, vidíme čápi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4.   cvičit lvi, zapojit kabely, smát se Ondrovi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5.   mezi kovy, vidět </a:t>
                      </a:r>
                      <a:r>
                        <a:rPr lang="cs-CZ" sz="2000" dirty="0" err="1" smtClean="0"/>
                        <a:t>pardáli</a:t>
                      </a:r>
                      <a:r>
                        <a:rPr lang="cs-CZ" sz="2000" dirty="0" smtClean="0"/>
                        <a:t>, cvičit se švihadly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6.   umýt</a:t>
                      </a:r>
                      <a:r>
                        <a:rPr lang="cs-CZ" sz="2000" baseline="0" dirty="0" smtClean="0"/>
                        <a:t> nádobí, vtipné přísloví, mezi strašidly,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7.   svítit světly, vrhat koulí, v Boleslavy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8.   mít na </a:t>
                      </a:r>
                      <a:r>
                        <a:rPr lang="cs-CZ" sz="2000" dirty="0" err="1" smtClean="0"/>
                        <a:t>mysly</a:t>
                      </a:r>
                      <a:r>
                        <a:rPr lang="cs-CZ" sz="2000" dirty="0" smtClean="0"/>
                        <a:t>, žihadlo od včely, tácy s cukrovím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ásobení 4"/>
          <p:cNvSpPr/>
          <p:nvPr/>
        </p:nvSpPr>
        <p:spPr>
          <a:xfrm>
            <a:off x="6886128" y="2204864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6804248" y="2791425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7833493" y="3194016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7834941" y="3861048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6742112" y="4990595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7871048" y="4437112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7871048" y="5445224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7871048" y="6021288"/>
            <a:ext cx="288032" cy="432048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301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Rozhodni, </a:t>
            </a:r>
            <a:r>
              <a:rPr lang="cs-CZ" dirty="0" smtClean="0"/>
              <a:t>který </a:t>
            </a:r>
            <a:r>
              <a:rPr lang="cs-CZ" dirty="0"/>
              <a:t>zápis je napsán </a:t>
            </a:r>
            <a:r>
              <a:rPr lang="cs-CZ" dirty="0" smtClean="0"/>
              <a:t>správně.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69353062"/>
              </p:ext>
            </p:extLst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770984"/>
                <a:gridCol w="1152128"/>
                <a:gridCol w="1306488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Zakřížkuj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ano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ne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cs-CZ" sz="2000" dirty="0" smtClean="0"/>
                        <a:t>dlouhé vlasy, natahovat provazy, zavolat Honzovi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2.   lžička </a:t>
                      </a:r>
                      <a:r>
                        <a:rPr lang="cs-CZ" sz="2000" dirty="0" err="1" smtClean="0"/>
                        <a:t>soly</a:t>
                      </a:r>
                      <a:r>
                        <a:rPr lang="cs-CZ" sz="2000" dirty="0" smtClean="0"/>
                        <a:t>, konec bitvy,</a:t>
                      </a:r>
                      <a:r>
                        <a:rPr lang="cs-CZ" sz="2000" baseline="0" dirty="0" smtClean="0"/>
                        <a:t> vzácné obrazy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3.   nákladní vozy, dívat se na televizi, buchty s povidly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4.   na březích, s hravými opicemi, světlo lampy,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5.   zralé</a:t>
                      </a:r>
                      <a:r>
                        <a:rPr lang="cs-CZ" sz="2000" baseline="0" dirty="0" smtClean="0"/>
                        <a:t> obilí, s letadly, s lidovými </a:t>
                      </a:r>
                      <a:r>
                        <a:rPr lang="cs-CZ" sz="2000" baseline="0" dirty="0" err="1" smtClean="0"/>
                        <a:t>pořekadli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6.   voňavými mýdly, na Labi, chobotnice s chapadly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7.   nížina v Polabí, sloni s velkými kli, rychlými tempy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8.   čerti s řetězy, dej to sousedovi, krabice se šrouby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ásobení 6"/>
          <p:cNvSpPr/>
          <p:nvPr/>
        </p:nvSpPr>
        <p:spPr>
          <a:xfrm>
            <a:off x="6619780" y="2120280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7774356" y="2653680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6480212" y="3263280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6439760" y="3879836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7774356" y="4365104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6477212" y="4928858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7782272" y="5404294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6452592" y="5877272"/>
            <a:ext cx="360040" cy="457200"/>
          </a:xfrm>
          <a:prstGeom prst="mathMultiply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192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Podstatná jména v závorkách dej do správného tvaru.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Prosím o trochu (sůl).</a:t>
            </a:r>
          </a:p>
          <a:p>
            <a:pPr marL="0" indent="0">
              <a:buNone/>
            </a:pPr>
            <a:r>
              <a:rPr lang="cs-CZ" dirty="0" smtClean="0"/>
              <a:t>Matka se věnovala ručním (práce).</a:t>
            </a:r>
          </a:p>
          <a:p>
            <a:pPr marL="0" indent="0">
              <a:buNone/>
            </a:pPr>
            <a:r>
              <a:rPr lang="cs-CZ" dirty="0" smtClean="0"/>
              <a:t>Na malých (políčko) pěstujeme bylinky.</a:t>
            </a:r>
          </a:p>
          <a:p>
            <a:pPr marL="0" indent="0">
              <a:buNone/>
            </a:pPr>
            <a:r>
              <a:rPr lang="cs-CZ" dirty="0" smtClean="0"/>
              <a:t>Na obou (břeh) rostly olše.</a:t>
            </a:r>
          </a:p>
          <a:p>
            <a:pPr marL="0" indent="0">
              <a:buNone/>
            </a:pPr>
            <a:r>
              <a:rPr lang="cs-CZ" dirty="0" smtClean="0"/>
              <a:t>K stáří na něho přišli (nemoc).</a:t>
            </a:r>
          </a:p>
          <a:p>
            <a:pPr marL="0" indent="0">
              <a:buNone/>
            </a:pPr>
            <a:r>
              <a:rPr lang="cs-CZ" dirty="0" smtClean="0"/>
              <a:t>O těchto (událost) jsme nevěděli.</a:t>
            </a:r>
          </a:p>
          <a:p>
            <a:pPr marL="0" indent="0">
              <a:buNone/>
            </a:pPr>
            <a:r>
              <a:rPr lang="cs-CZ" dirty="0" smtClean="0"/>
              <a:t>Dům byl obehnán vysokými (zeď).</a:t>
            </a:r>
          </a:p>
          <a:p>
            <a:pPr marL="0" indent="0">
              <a:buNone/>
            </a:pPr>
            <a:r>
              <a:rPr lang="cs-CZ" dirty="0" smtClean="0"/>
              <a:t>Byla ke své (dcera) vždy laskavá.</a:t>
            </a:r>
          </a:p>
          <a:p>
            <a:pPr marL="0" indent="0">
              <a:buNone/>
            </a:pPr>
            <a:r>
              <a:rPr lang="cs-CZ" dirty="0" smtClean="0"/>
              <a:t>Na několika (vrch) hořely ohně.</a:t>
            </a:r>
          </a:p>
          <a:p>
            <a:pPr marL="0" indent="0">
              <a:buNone/>
            </a:pPr>
            <a:r>
              <a:rPr lang="cs-CZ" dirty="0" smtClean="0"/>
              <a:t>Takovými (řeč) se nezabývám.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934452" y="1954673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pracím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932207" y="2429272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políčkách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954708" y="2861320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březích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968274" y="3312062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nemoci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968274" y="3777819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událostech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968274" y="4213793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dceři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028224" y="4645841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vrších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028224" y="5208911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řečmi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932207" y="1495394"/>
            <a:ext cx="15841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8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Doplňte koncovky.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smtClean="0"/>
              <a:t>Nad les__ přeletěli dva jestřáb__.</a:t>
            </a:r>
          </a:p>
          <a:p>
            <a:r>
              <a:rPr lang="cs-CZ" dirty="0" err="1" smtClean="0"/>
              <a:t>Ps</a:t>
            </a:r>
            <a:r>
              <a:rPr lang="cs-CZ" dirty="0" smtClean="0"/>
              <a:t> __ jsou věrnými přátel__ člověka.</a:t>
            </a:r>
          </a:p>
          <a:p>
            <a:r>
              <a:rPr lang="cs-CZ" dirty="0" smtClean="0"/>
              <a:t>Želv__ jsou plaz__.</a:t>
            </a:r>
          </a:p>
          <a:p>
            <a:r>
              <a:rPr lang="cs-CZ" dirty="0" smtClean="0"/>
              <a:t>Strýček chová poštovní holub__.</a:t>
            </a:r>
          </a:p>
          <a:p>
            <a:r>
              <a:rPr lang="cs-CZ" dirty="0" smtClean="0"/>
              <a:t>Mezi </a:t>
            </a:r>
            <a:r>
              <a:rPr lang="cs-CZ" dirty="0" err="1" smtClean="0"/>
              <a:t>včelam</a:t>
            </a:r>
            <a:r>
              <a:rPr lang="cs-CZ" dirty="0" smtClean="0"/>
              <a:t> __ se objevili i motýl__.</a:t>
            </a:r>
          </a:p>
          <a:p>
            <a:r>
              <a:rPr lang="cs-CZ" dirty="0" smtClean="0"/>
              <a:t>Sokol__ s </a:t>
            </a:r>
            <a:r>
              <a:rPr lang="cs-CZ" dirty="0" err="1" smtClean="0"/>
              <a:t>or</a:t>
            </a:r>
            <a:r>
              <a:rPr lang="cs-CZ" dirty="0" smtClean="0"/>
              <a:t> l__ jsou u nás vzácní.</a:t>
            </a:r>
          </a:p>
          <a:p>
            <a:r>
              <a:rPr lang="cs-CZ" dirty="0" smtClean="0"/>
              <a:t>Žižka zemřel u Přibyslav__ .</a:t>
            </a:r>
          </a:p>
          <a:p>
            <a:r>
              <a:rPr lang="cs-CZ" dirty="0" smtClean="0"/>
              <a:t>Děda chodil o hol__.</a:t>
            </a:r>
          </a:p>
          <a:p>
            <a:r>
              <a:rPr lang="cs-CZ" dirty="0" smtClean="0"/>
              <a:t>Majetek má být navrácen </a:t>
            </a:r>
            <a:r>
              <a:rPr lang="cs-CZ" dirty="0" err="1" smtClean="0"/>
              <a:t>církv</a:t>
            </a:r>
            <a:r>
              <a:rPr lang="cs-CZ" dirty="0" smtClean="0"/>
              <a:t> __ .</a:t>
            </a:r>
          </a:p>
          <a:p>
            <a:r>
              <a:rPr lang="cs-CZ" dirty="0" smtClean="0"/>
              <a:t>V jetel__ se třpytí kapky ros__ .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křov</a:t>
            </a:r>
            <a:r>
              <a:rPr lang="cs-CZ" dirty="0" smtClean="0"/>
              <a:t> __ rádi hnízdí kos__.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68924" y="5301740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860032" y="4539740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167844" y="4190104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965193" y="3856979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583668" y="3440670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220072" y="2855651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483768" y="3123304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987824" y="2346136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139952" y="1976835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187624" y="1988840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860032" y="1484784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594879" y="3472940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4745430" y="2666104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1403648" y="2346136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1763688" y="1484784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688331" y="5279322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í</a:t>
            </a:r>
          </a:p>
        </p:txBody>
      </p:sp>
      <p:sp>
        <p:nvSpPr>
          <p:cNvPr id="27" name="Ovál 26"/>
          <p:cNvSpPr/>
          <p:nvPr/>
        </p:nvSpPr>
        <p:spPr>
          <a:xfrm>
            <a:off x="4400484" y="4974522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1716173" y="4889376"/>
            <a:ext cx="360040" cy="34963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103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HAUSER, Přemysl; STYBLÍK, Vlastimil. </a:t>
            </a:r>
            <a:r>
              <a:rPr lang="cs-CZ" i="1" dirty="0"/>
              <a:t>Český </a:t>
            </a:r>
            <a:r>
              <a:rPr lang="cs-CZ" i="1" dirty="0" smtClean="0"/>
              <a:t>jazyk: </a:t>
            </a:r>
            <a:r>
              <a:rPr lang="cs-CZ" i="1" dirty="0"/>
              <a:t>Cvičebnice pro 9</a:t>
            </a:r>
            <a:r>
              <a:rPr lang="cs-CZ" i="1" dirty="0" smtClean="0"/>
              <a:t>. ročník </a:t>
            </a:r>
            <a:r>
              <a:rPr lang="cs-CZ" i="1" dirty="0"/>
              <a:t>základních škol</a:t>
            </a:r>
            <a:r>
              <a:rPr lang="cs-CZ" dirty="0"/>
              <a:t>. </a:t>
            </a:r>
            <a:r>
              <a:rPr lang="cs-CZ" dirty="0" smtClean="0"/>
              <a:t>Praha: </a:t>
            </a:r>
            <a:r>
              <a:rPr lang="cs-CZ" dirty="0"/>
              <a:t>Fortuna, 1996. 102 s. ISBN 80-7168-341-8.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</a:t>
            </a:r>
            <a:r>
              <a:rPr lang="cs-CZ" i="1" dirty="0" smtClean="0"/>
              <a:t>6: </a:t>
            </a:r>
            <a:r>
              <a:rPr lang="cs-CZ" i="1" dirty="0"/>
              <a:t>1</a:t>
            </a:r>
            <a:r>
              <a:rPr lang="cs-CZ" i="1" dirty="0" smtClean="0"/>
              <a:t>. díl </a:t>
            </a:r>
            <a:r>
              <a:rPr lang="cs-CZ" i="1" dirty="0"/>
              <a:t>- Učivo o jazyce</a:t>
            </a:r>
            <a:r>
              <a:rPr lang="cs-CZ" dirty="0"/>
              <a:t>. </a:t>
            </a:r>
            <a:r>
              <a:rPr lang="cs-CZ" dirty="0" smtClean="0"/>
              <a:t>Liberec: </a:t>
            </a:r>
            <a:r>
              <a:rPr lang="cs-CZ" dirty="0"/>
              <a:t>ALTER, 1998. 159 s. ISBN 80-85775-84-0.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701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618</Words>
  <Application>Microsoft Office PowerPoint</Application>
  <PresentationFormat>Předvádění na obrazovce (4:3)</PresentationFormat>
  <Paragraphs>133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Koncovky podstatných jmen</vt:lpstr>
      <vt:lpstr>Procvičování koncovek podstatných jmen</vt:lpstr>
      <vt:lpstr>Rozhodní, který zápis je napsán správně.</vt:lpstr>
      <vt:lpstr>Rozhodni, který zápis je napsán správně.</vt:lpstr>
      <vt:lpstr>Rozhodni, který zápis je napsán správně.</vt:lpstr>
      <vt:lpstr>Podstatná jména v závorkách dej do správného tvaru.</vt:lpstr>
      <vt:lpstr>Doplňte koncovky.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user</cp:lastModifiedBy>
  <cp:revision>30</cp:revision>
  <dcterms:created xsi:type="dcterms:W3CDTF">2011-08-03T06:27:36Z</dcterms:created>
  <dcterms:modified xsi:type="dcterms:W3CDTF">2012-03-28T18:38:24Z</dcterms:modified>
</cp:coreProperties>
</file>