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9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2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VY_32_INOVACE_03-05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86139"/>
              </p:ext>
            </p:extLst>
          </p:nvPr>
        </p:nvGraphicFramePr>
        <p:xfrm>
          <a:off x="1419810" y="1916832"/>
          <a:ext cx="6208395" cy="26212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6.,7.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jazyková komunikace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 Tvarosloví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Dvojné číslo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17.8.2011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</a:t>
                      </a:r>
                      <a:r>
                        <a:rPr lang="cs-CZ" sz="1400" kern="50" baseline="0" dirty="0" smtClean="0">
                          <a:effectLst/>
                        </a:rPr>
                        <a:t> se skloňováním párových částí těla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260648"/>
            <a:ext cx="7772400" cy="14700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Dvojné číslo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Dvojné číslo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50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Dvojné číslo (duál)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Existuje pro pojmenování párových částí těla.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Pokud nepojmenovávají část lidského těla, skloňují se normálně v jednotném a množném čísle.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853" y="2060848"/>
            <a:ext cx="2160240" cy="1343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gondkovska\Pictures\image0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09120"/>
            <a:ext cx="2205251" cy="165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300192" y="2996952"/>
            <a:ext cx="864096" cy="40729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00192" y="5589240"/>
            <a:ext cx="864096" cy="40729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20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 -  oko (ucho)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3969683"/>
              </p:ext>
            </p:extLst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34480"/>
                <a:gridCol w="2448272"/>
                <a:gridCol w="2489448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Jednotné 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Dvojné 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Množné číslo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oko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oči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očí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očím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okům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oči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oko!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oči!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oka!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oku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oči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okách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očima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oky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město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město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je část těla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není část těla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356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dalších částí  těla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5515778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ruce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kolena (ramena, prsa)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kolena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rukou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noh, nohou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kolenou, kolenech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rukám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nohám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kolenům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kolena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ruce!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nohy!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kolena!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rukou, rukách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nohou, nohách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kolenou, kolenech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rukama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nohama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koleny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561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Skloňování částí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Všechny přívlastky stojící před podstatným jménem přebírají jeho zakončení!!!</a:t>
            </a:r>
          </a:p>
          <a:p>
            <a:pPr marL="0" indent="0">
              <a:buNone/>
            </a:pPr>
            <a:r>
              <a:rPr lang="cs-CZ" dirty="0" smtClean="0"/>
              <a:t>7.pád                                      </a:t>
            </a:r>
            <a:r>
              <a:rPr lang="cs-CZ" dirty="0" smtClean="0">
                <a:solidFill>
                  <a:srgbClr val="0070C0"/>
                </a:solidFill>
              </a:rPr>
              <a:t>S kým, čím?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očim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ušim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noham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rukam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763688" y="2881994"/>
            <a:ext cx="3024336" cy="21602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237" y="5300381"/>
            <a:ext cx="208823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svalnatým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4670678"/>
            <a:ext cx="208823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čtyřm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2272" y="4670678"/>
            <a:ext cx="208823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chlupatým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72272" y="4025685"/>
            <a:ext cx="208823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velkým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72272" y="3248980"/>
            <a:ext cx="208823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modrým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3248980"/>
            <a:ext cx="208823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krásným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165043" y="5300381"/>
            <a:ext cx="208823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svým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58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Spojení s číslovkou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Číslovka dva, dvě, oba, obě má v 7. pádě pouze tvary: </a:t>
            </a:r>
            <a:r>
              <a:rPr lang="cs-CZ" dirty="0" smtClean="0">
                <a:solidFill>
                  <a:srgbClr val="FF0000"/>
                </a:solidFill>
              </a:rPr>
              <a:t>dvěma, oběma.</a:t>
            </a:r>
          </a:p>
          <a:p>
            <a:r>
              <a:rPr lang="cs-CZ" dirty="0" smtClean="0"/>
              <a:t>Číslovky tři, čtyři  mají v 7. pádě tvary :</a:t>
            </a:r>
          </a:p>
          <a:p>
            <a:pPr marL="0" indent="0">
              <a:buNone/>
            </a:pPr>
            <a:r>
              <a:rPr lang="cs-CZ" dirty="0" smtClean="0"/>
              <a:t>				</a:t>
            </a:r>
            <a:r>
              <a:rPr lang="cs-CZ" dirty="0" err="1" smtClean="0">
                <a:solidFill>
                  <a:srgbClr val="0070C0"/>
                </a:solidFill>
              </a:rPr>
              <a:t>třemi,čtyřmi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ale ve spojení s částmi těla: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třema</a:t>
            </a:r>
            <a:r>
              <a:rPr lang="cs-CZ" dirty="0" smtClean="0">
                <a:solidFill>
                  <a:srgbClr val="FF0000"/>
                </a:solidFill>
              </a:rPr>
              <a:t> , čtyřma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( mezi </a:t>
            </a:r>
            <a:r>
              <a:rPr lang="cs-CZ" dirty="0" smtClean="0">
                <a:solidFill>
                  <a:srgbClr val="FF0000"/>
                </a:solidFill>
              </a:rPr>
              <a:t>čtyřma</a:t>
            </a:r>
            <a:r>
              <a:rPr lang="cs-CZ" dirty="0" smtClean="0"/>
              <a:t> očima x mezi </a:t>
            </a:r>
            <a:r>
              <a:rPr lang="cs-CZ" dirty="0" smtClean="0">
                <a:solidFill>
                  <a:srgbClr val="0070C0"/>
                </a:solidFill>
              </a:rPr>
              <a:t>čtyřmi</a:t>
            </a:r>
            <a:r>
              <a:rPr lang="cs-CZ" dirty="0" smtClean="0"/>
              <a:t> dětmi)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259632" y="3501008"/>
            <a:ext cx="259228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rgbClr val="0070C0"/>
                </a:solidFill>
              </a:rPr>
              <a:t>                                         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259632" y="4581128"/>
            <a:ext cx="2592288" cy="21602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87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t">
            <a:normAutofit fontScale="90000"/>
          </a:bodyPr>
          <a:lstStyle/>
          <a:p>
            <a:r>
              <a:rPr lang="cs-CZ" b="1" dirty="0"/>
              <a:t>Doplň v množném čísle.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72815"/>
            <a:ext cx="8424936" cy="42011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r>
              <a:rPr lang="cs-CZ" sz="2000" dirty="0"/>
              <a:t>Udělal to ___________________________(vlastní ruka)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Petr klečel na _________________ (kolena).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Ditě dupalo_______________________(malá nožička).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Koupil si hodinky s __________________________(reflexní ručičky).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Osel stříhal </a:t>
            </a:r>
            <a:r>
              <a:rPr lang="cs-CZ" sz="2000" dirty="0" smtClean="0"/>
              <a:t>_________________________(</a:t>
            </a:r>
            <a:r>
              <a:rPr lang="cs-CZ" sz="2000" dirty="0"/>
              <a:t>dlouhé uši).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Na stole stál hrnec s _____________________________(dva, ucho).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Dívala se na něj______________________________(krásné modré oči).</a:t>
            </a:r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691680" y="1826637"/>
            <a:ext cx="2304256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vlastníma rukama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123728" y="2554919"/>
            <a:ext cx="2016224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kolenou, kolenech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91780" y="4884387"/>
            <a:ext cx="3096344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krásnýma modrýma očima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4452339"/>
            <a:ext cx="1944216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dvěma uchy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051720" y="4005064"/>
            <a:ext cx="1944216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dlouhýma ušima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724944" y="3573016"/>
            <a:ext cx="2567136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reflexními ručičkami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123728" y="3002194"/>
            <a:ext cx="2198712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malýma nožičkama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808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Následující spojení dej do7.pádu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859806"/>
              </p:ext>
            </p:extLst>
          </p:nvPr>
        </p:nvGraphicFramePr>
        <p:xfrm>
          <a:off x="457200" y="1600200"/>
          <a:ext cx="8229600" cy="49072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1.pád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7.pád (s)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závodníkovy rychlé nohy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se závodníkovýma rychlýma</a:t>
                      </a:r>
                      <a:r>
                        <a:rPr lang="cs-CZ" sz="2000" baseline="0" dirty="0" smtClean="0"/>
                        <a:t> nohama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krásné modré oči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 krásnýma modrýma očima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dlouhé oslí uši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 dlouhýma oslíma ušima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tatínkovy šikovné ruce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 tatínkovýma</a:t>
                      </a:r>
                      <a:r>
                        <a:rPr lang="cs-CZ" sz="2000" baseline="0" dirty="0" smtClean="0"/>
                        <a:t> šikovnýma rukama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hezké rovné nohy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 hezkýma rovnýma nohama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dědova bolavá kolena !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 dědovými bolavými koleny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44008" y="2414778"/>
            <a:ext cx="3799882" cy="58217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3140968"/>
            <a:ext cx="3960440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644008" y="3789039"/>
            <a:ext cx="3960440" cy="53490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11920" y="4509120"/>
            <a:ext cx="3799882" cy="54521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16016" y="5234003"/>
            <a:ext cx="3816424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5949280"/>
            <a:ext cx="3799882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07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TOPIL</a:t>
            </a:r>
            <a:r>
              <a:rPr lang="cs-CZ" dirty="0"/>
              <a:t>, Zdeněk; BIČÍKOVÁ, Vladimíra. </a:t>
            </a:r>
            <a:r>
              <a:rPr lang="cs-CZ" i="1" dirty="0"/>
              <a:t>Český jazyk s Tobiášem : Tvarosloví</a:t>
            </a:r>
            <a:r>
              <a:rPr lang="cs-CZ" dirty="0"/>
              <a:t>. Havlíčkův Brod : Tobiáš, 1993. 79 s. ISBN 80-85808-10-2</a:t>
            </a:r>
            <a:r>
              <a:rPr lang="cs-CZ" dirty="0" smtClean="0"/>
              <a:t>.</a:t>
            </a:r>
            <a:r>
              <a:rPr lang="cs-CZ" dirty="0"/>
              <a:t> </a:t>
            </a:r>
          </a:p>
          <a:p>
            <a:r>
              <a:rPr lang="cs-CZ" dirty="0"/>
              <a:t>HRDLIČKOVÁ, Hana, et al. </a:t>
            </a:r>
            <a:r>
              <a:rPr lang="cs-CZ" i="1" dirty="0"/>
              <a:t>Český jazyk 6 : Přehledy, tabulky, rozbory, cvičení</a:t>
            </a:r>
            <a:r>
              <a:rPr lang="cs-CZ" dirty="0"/>
              <a:t>. </a:t>
            </a:r>
            <a:r>
              <a:rPr lang="cs-CZ" dirty="0" smtClean="0"/>
              <a:t>Liberec</a:t>
            </a:r>
            <a:r>
              <a:rPr lang="cs-CZ" dirty="0"/>
              <a:t> : ALTER, 1998. 80 s. ISBN 80-85775-86-7</a:t>
            </a:r>
            <a:r>
              <a:rPr lang="cs-CZ" dirty="0" smtClean="0"/>
              <a:t>.</a:t>
            </a:r>
          </a:p>
          <a:p>
            <a:r>
              <a:rPr lang="cs-CZ" smtClean="0"/>
              <a:t>Obr.1-2[cit.2011-8-17</a:t>
            </a:r>
            <a:r>
              <a:rPr lang="cs-CZ" dirty="0" smtClean="0"/>
              <a:t>] </a:t>
            </a:r>
            <a:r>
              <a:rPr lang="cs-CZ" dirty="0"/>
              <a:t>dostupné na: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://office.microsoft.com/cs-cz/images/?CTT=6&amp;ver=14&amp;app=powerpnt.exe 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30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394</Words>
  <Application>Microsoft Office PowerPoint</Application>
  <PresentationFormat>Předvádění na obrazovce (4:3)</PresentationFormat>
  <Paragraphs>156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Dvojné číslo</vt:lpstr>
      <vt:lpstr>Podstatná jména</vt:lpstr>
      <vt:lpstr>Dvojné číslo (duál)</vt:lpstr>
      <vt:lpstr>Skloňování -  oko (ucho)</vt:lpstr>
      <vt:lpstr>Skloňování dalších částí  těla</vt:lpstr>
      <vt:lpstr>Skloňování částí těla</vt:lpstr>
      <vt:lpstr>Spojení s číslovkou</vt:lpstr>
      <vt:lpstr>Doplň v množném čísle. </vt:lpstr>
      <vt:lpstr>Následující spojení dej do7.pádu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Petr Chvojka</cp:lastModifiedBy>
  <cp:revision>25</cp:revision>
  <dcterms:created xsi:type="dcterms:W3CDTF">2011-08-03T06:27:36Z</dcterms:created>
  <dcterms:modified xsi:type="dcterms:W3CDTF">2012-03-22T14:28:00Z</dcterms:modified>
</cp:coreProperties>
</file>