
<file path=[Content_Types].xml><?xml version="1.0" encoding="utf-8"?>
<Types xmlns="http://schemas.openxmlformats.org/package/2006/content-types">
  <Default Extension="tmp" ContentType="image/png"/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61" r:id="rId4"/>
    <p:sldId id="262" r:id="rId5"/>
    <p:sldId id="263" r:id="rId6"/>
    <p:sldId id="264" r:id="rId7"/>
    <p:sldId id="265" r:id="rId8"/>
    <p:sldId id="268" r:id="rId9"/>
    <p:sldId id="269" r:id="rId10"/>
    <p:sldId id="266" r:id="rId11"/>
    <p:sldId id="271" r:id="rId12"/>
    <p:sldId id="272" r:id="rId13"/>
    <p:sldId id="267" r:id="rId14"/>
    <p:sldId id="274" r:id="rId15"/>
    <p:sldId id="275" r:id="rId16"/>
    <p:sldId id="273" r:id="rId17"/>
    <p:sldId id="276" r:id="rId18"/>
    <p:sldId id="260" r:id="rId19"/>
    <p:sldId id="270" r:id="rId20"/>
    <p:sldId id="277" r:id="rId21"/>
  </p:sldIdLst>
  <p:sldSz cx="9144000" cy="5143500" type="screen16x9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2500" autoAdjust="0"/>
    <p:restoredTop sz="94660"/>
  </p:normalViewPr>
  <p:slideViewPr>
    <p:cSldViewPr>
      <p:cViewPr>
        <p:scale>
          <a:sx n="95" d="100"/>
          <a:sy n="95" d="100"/>
        </p:scale>
        <p:origin x="-792" y="-12"/>
      </p:cViewPr>
      <p:guideLst>
        <p:guide orient="horz" pos="162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4012427"/>
            <a:ext cx="8629650" cy="1786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3640059"/>
            <a:ext cx="8458200" cy="916781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2914650"/>
            <a:ext cx="8458200" cy="6858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1BC313-0FBF-4F57-9CA1-BA1D671F7B98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4855464"/>
            <a:ext cx="758952" cy="185166"/>
          </a:xfrm>
        </p:spPr>
        <p:txBody>
          <a:bodyPr/>
          <a:lstStyle/>
          <a:p>
            <a:fld id="{232738AF-E901-4ED9-BF2A-67B0A93D495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1BC313-0FBF-4F57-9CA1-BA1D671F7B98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57150"/>
            <a:ext cx="2895600" cy="216694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4855464"/>
            <a:ext cx="758952" cy="185166"/>
          </a:xfrm>
        </p:spPr>
        <p:txBody>
          <a:bodyPr/>
          <a:lstStyle/>
          <a:p>
            <a:fld id="{232738AF-E901-4ED9-BF2A-67B0A93D495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2583677"/>
            <a:ext cx="8629650" cy="1786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257300"/>
            <a:ext cx="8458200" cy="9144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1BC313-0FBF-4F57-9CA1-BA1D671F7B98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2738AF-E901-4ED9-BF2A-67B0A93D495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210314"/>
            <a:ext cx="8686800" cy="888619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342900"/>
            <a:ext cx="8686800" cy="630936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200150"/>
            <a:ext cx="4191000" cy="35433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200150"/>
            <a:ext cx="4343400" cy="35433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1BC313-0FBF-4F57-9CA1-BA1D671F7B98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2738AF-E901-4ED9-BF2A-67B0A93D495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4057650"/>
            <a:ext cx="8610600" cy="661988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500062"/>
            <a:ext cx="4290556" cy="47982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6" y="500062"/>
            <a:ext cx="4292241" cy="47982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987028"/>
            <a:ext cx="4290556" cy="295632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987028"/>
            <a:ext cx="4288536" cy="295632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1BC313-0FBF-4F57-9CA1-BA1D671F7B98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4857750"/>
            <a:ext cx="762000" cy="185166"/>
          </a:xfrm>
        </p:spPr>
        <p:txBody>
          <a:bodyPr/>
          <a:lstStyle/>
          <a:p>
            <a:fld id="{232738AF-E901-4ED9-BF2A-67B0A93D495B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4514850"/>
            <a:ext cx="8629650" cy="1786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342900"/>
            <a:ext cx="8686800" cy="630936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1BC313-0FBF-4F57-9CA1-BA1D671F7B98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2738AF-E901-4ED9-BF2A-67B0A93D495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1BC313-0FBF-4F57-9CA1-BA1D671F7B98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2738AF-E901-4ED9-BF2A-67B0A93D495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4386838"/>
            <a:ext cx="8629650" cy="1786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4114800"/>
            <a:ext cx="8458200" cy="390525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1" y="457200"/>
            <a:ext cx="3008313" cy="360045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457200"/>
            <a:ext cx="5340350" cy="360045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1BC313-0FBF-4F57-9CA1-BA1D671F7B98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2738AF-E901-4ED9-BF2A-67B0A93D495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462476"/>
            <a:ext cx="5029200" cy="27432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1BC313-0FBF-4F57-9CA1-BA1D671F7B98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2738AF-E901-4ED9-BF2A-67B0A93D495B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3745320"/>
            <a:ext cx="5867400" cy="391716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4149913"/>
            <a:ext cx="5867400" cy="576263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1BC313-0FBF-4F57-9CA1-BA1D671F7B98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2738AF-E901-4ED9-BF2A-67B0A93D495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411957"/>
            <a:ext cx="1828800" cy="4388644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411957"/>
            <a:ext cx="6248400" cy="4388644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1BC313-0FBF-4F57-9CA1-BA1D671F7B98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2738AF-E901-4ED9-BF2A-67B0A93D495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788174"/>
            <a:ext cx="8629650" cy="1786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165622"/>
            <a:ext cx="8686800" cy="339447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57150"/>
            <a:ext cx="2514600" cy="216694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BE1BC313-0FBF-4F57-9CA1-BA1D671F7B98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57150"/>
            <a:ext cx="3352800" cy="216694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4857751"/>
            <a:ext cx="762000" cy="183356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232738AF-E901-4ED9-BF2A-67B0A93D495B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342900"/>
            <a:ext cx="8686800" cy="62865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788174"/>
            <a:ext cx="8629650" cy="1786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793490"/>
            <a:ext cx="8629650" cy="1786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tmp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http://upload.wikimedia.org/wikipedia/commons/5/59/Nibelungenlied_manuscript-c_f1r.jpg" TargetMode="Externa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7.jpeg"/><Relationship Id="rId4" Type="http://schemas.openxmlformats.org/officeDocument/2006/relationships/hyperlink" Target="http://upload.wikimedia.org/wikipedia/commons/2/2b/Nibelungenlied_manuscript-k.jpg" TargetMode="Externa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hyperlink" Target="http://commons.wikimedia.org/wiki/File:Vaclav_Hanka.jpg" TargetMode="Externa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9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hyperlink" Target="http://upload.wikimedia.org/wikipedia/commons/c/c9/Josef_Jungmann_CT.jpg" TargetMode="Externa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2.jpeg"/><Relationship Id="rId5" Type="http://schemas.openxmlformats.org/officeDocument/2006/relationships/hyperlink" Target="http://upload.wikimedia.org/wikipedia/commons/e/e5/Vaclav_Alois_Svoboda_Navarovsky.jpg" TargetMode="External"/><Relationship Id="rId4" Type="http://schemas.openxmlformats.org/officeDocument/2006/relationships/image" Target="../media/image11.jpeg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7" Type="http://schemas.openxmlformats.org/officeDocument/2006/relationships/image" Target="../media/image16.jpe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upload.wikimedia.org/wikipedia/commons/1/1d/Kostel,radnice,dvur_kralove_nad_labem.JPG" TargetMode="External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hyperlink" Target="http://upload.wikimedia.org/wikipedia/commons/4/43/Rk14p.jpg" TargetMode="Externa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jpeg"/><Relationship Id="rId3" Type="http://schemas.openxmlformats.org/officeDocument/2006/relationships/image" Target="../media/image18.jpeg"/><Relationship Id="rId7" Type="http://schemas.openxmlformats.org/officeDocument/2006/relationships/hyperlink" Target="http://upload.wikimedia.org/wikipedia/commons/4/4c/Landovsk%C3%BD2013-deska.jpg" TargetMode="External"/><Relationship Id="rId2" Type="http://schemas.openxmlformats.org/officeDocument/2006/relationships/hyperlink" Target="http://upload.wikimedia.org/wikipedia/commons/d/da/Zelen%C3%A1_hora_na_Nepomucku.jpg" TargetMode="Externa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9.png"/><Relationship Id="rId5" Type="http://schemas.microsoft.com/office/2007/relationships/hdphoto" Target="../media/hdphoto1.wdp"/><Relationship Id="rId4" Type="http://schemas.openxmlformats.org/officeDocument/2006/relationships/image" Target="../media/image13.png"/><Relationship Id="rId9" Type="http://schemas.openxmlformats.org/officeDocument/2006/relationships/image" Target="../media/image21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hyperlink" Target="http://upload.wikimedia.org/wikipedia/commons/e/e8/Rukopis_Zelenohorsk%C3%BD.jpg" TargetMode="Externa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Jan_Vil%C3%ADmek_-_Julius_Gr%C3%A9gr.jpg" TargetMode="External"/><Relationship Id="rId13" Type="http://schemas.openxmlformats.org/officeDocument/2006/relationships/hyperlink" Target="http://upload.wikimedia.org/wikipedia/commons/6/68/Josef_Dobrovsky_Vilimek.jpg" TargetMode="External"/><Relationship Id="rId3" Type="http://schemas.openxmlformats.org/officeDocument/2006/relationships/image" Target="../media/image23.jpeg"/><Relationship Id="rId7" Type="http://schemas.openxmlformats.org/officeDocument/2006/relationships/image" Target="../media/image24.jpeg"/><Relationship Id="rId12" Type="http://schemas.openxmlformats.org/officeDocument/2006/relationships/image" Target="../media/image27.png"/><Relationship Id="rId17" Type="http://schemas.openxmlformats.org/officeDocument/2006/relationships/image" Target="../media/image30.tmp"/><Relationship Id="rId2" Type="http://schemas.openxmlformats.org/officeDocument/2006/relationships/hyperlink" Target="http://upload.wikimedia.org/wikipedia/commons/5/5d/Jan_Vil%C3%ADmek_-_Franti%C5%A1ek_Palack%C3%BD.jpg" TargetMode="External"/><Relationship Id="rId16" Type="http://schemas.openxmlformats.org/officeDocument/2006/relationships/image" Target="../media/image29.jpeg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commons.wikimedia.org/wiki/File:Pavel_Jozef_Safarik.jpg" TargetMode="External"/><Relationship Id="rId11" Type="http://schemas.openxmlformats.org/officeDocument/2006/relationships/hyperlink" Target="http://upload.wikimedia.org/wikipedia/commons/6/6c/Tom%C3%A1%C5%A1_Garrigue_Masaryk_1925.PNG" TargetMode="External"/><Relationship Id="rId5" Type="http://schemas.openxmlformats.org/officeDocument/2006/relationships/image" Target="../media/image10.jpeg"/><Relationship Id="rId15" Type="http://schemas.openxmlformats.org/officeDocument/2006/relationships/hyperlink" Target="http://commons.wikimedia.org/wiki/File:Jan_Gebauer.jpg" TargetMode="External"/><Relationship Id="rId10" Type="http://schemas.openxmlformats.org/officeDocument/2006/relationships/image" Target="../media/image26.tmp"/><Relationship Id="rId4" Type="http://schemas.openxmlformats.org/officeDocument/2006/relationships/hyperlink" Target="http://upload.wikimedia.org/wikipedia/commons/c/c9/Josef_Jungmann_CT.jpg" TargetMode="External"/><Relationship Id="rId9" Type="http://schemas.openxmlformats.org/officeDocument/2006/relationships/image" Target="../media/image25.jpeg"/><Relationship Id="rId14" Type="http://schemas.openxmlformats.org/officeDocument/2006/relationships/image" Target="../media/image28.jpe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Josef_Linda" TargetMode="External"/><Relationship Id="rId2" Type="http://schemas.openxmlformats.org/officeDocument/2006/relationships/hyperlink" Target="http://www.cbdb.cz/autor-13132-josef-linda" TargetMode="External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7" name="Group 4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391547468"/>
              </p:ext>
            </p:extLst>
          </p:nvPr>
        </p:nvGraphicFramePr>
        <p:xfrm>
          <a:off x="467544" y="1548191"/>
          <a:ext cx="8136582" cy="3511214"/>
        </p:xfrm>
        <a:graphic>
          <a:graphicData uri="http://schemas.openxmlformats.org/drawingml/2006/table">
            <a:tbl>
              <a:tblPr/>
              <a:tblGrid>
                <a:gridCol w="2074304"/>
                <a:gridCol w="6062278"/>
              </a:tblGrid>
              <a:tr h="31897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3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OP VK 1.5 25549863</a:t>
                      </a: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31897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Název projektu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Moderní škola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  <a:tr h="3174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Soukromá střední škola podnikání a managementu, o.p.s.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</a:tr>
              <a:tr h="31897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Český jazyk a </a:t>
                      </a: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literatura (</a:t>
                      </a: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klíčová aktivita III/2)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  <a:tr h="31897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Téma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Rukopis královédvorský a Rukopis zelenohorský</a:t>
                      </a: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</a:tr>
              <a:tr h="31897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Ročník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2.</a:t>
                      </a: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  <a:tr h="3174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Jméno autora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Mgr. Dušan Kráčmar</a:t>
                      </a: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</a:tr>
              <a:tr h="96241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Cílem prezentace je představit falzifikáty zlomků středověkých básnických sbírek v celoevropském kontextu doby. Žáci se tak pochopí rovněž i celé období národního obrození v širších souvislostech.  </a:t>
                      </a: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  <a:tr h="31897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Datum tvorby</a:t>
                      </a: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6. 8. 2013</a:t>
                      </a: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</a:tbl>
          </a:graphicData>
        </a:graphic>
      </p:graphicFrame>
      <p:grpSp>
        <p:nvGrpSpPr>
          <p:cNvPr id="8" name="Skupina 7"/>
          <p:cNvGrpSpPr/>
          <p:nvPr/>
        </p:nvGrpSpPr>
        <p:grpSpPr>
          <a:xfrm>
            <a:off x="152036" y="0"/>
            <a:ext cx="8883709" cy="1531420"/>
            <a:chOff x="-92650" y="483518"/>
            <a:chExt cx="8883709" cy="1531420"/>
          </a:xfrm>
        </p:grpSpPr>
        <p:pic>
          <p:nvPicPr>
            <p:cNvPr id="9" name="Obrázek 8" descr="Výřez obrazovky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99592" y="483518"/>
              <a:ext cx="6614081" cy="1531420"/>
            </a:xfrm>
            <a:prstGeom prst="rect">
              <a:avLst/>
            </a:prstGeom>
          </p:spPr>
        </p:pic>
        <p:pic>
          <p:nvPicPr>
            <p:cNvPr id="10" name="Obrázek 9" descr="loga soukrškolyvjpeg.jpg"/>
            <p:cNvPicPr>
              <a:picLocks noChangeAspect="1"/>
            </p:cNvPicPr>
            <p:nvPr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73221" b="6723"/>
            <a:stretch/>
          </p:blipFill>
          <p:spPr bwMode="auto">
            <a:xfrm>
              <a:off x="-92650" y="483518"/>
              <a:ext cx="992242" cy="99848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11" name="Obrázek 10" descr="loga soukrškolyvjpeg.jpg"/>
            <p:cNvPicPr>
              <a:picLocks noChangeAspect="1"/>
            </p:cNvPicPr>
            <p:nvPr/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86334" b="10296"/>
            <a:stretch/>
          </p:blipFill>
          <p:spPr bwMode="auto">
            <a:xfrm>
              <a:off x="7513672" y="483518"/>
              <a:ext cx="1277387" cy="15314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2" name="Obdélník 11"/>
            <p:cNvSpPr/>
            <p:nvPr/>
          </p:nvSpPr>
          <p:spPr>
            <a:xfrm>
              <a:off x="-92650" y="1482004"/>
              <a:ext cx="992242" cy="532934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32990050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-108520" y="1419622"/>
            <a:ext cx="9649072" cy="1224136"/>
          </a:xfrm>
        </p:spPr>
        <p:txBody>
          <a:bodyPr>
            <a:normAutofit fontScale="25000" lnSpcReduction="20000"/>
          </a:bodyPr>
          <a:lstStyle/>
          <a:p>
            <a:pPr algn="ctr"/>
            <a:endParaRPr lang="cs-CZ" dirty="0" smtClean="0">
              <a:solidFill>
                <a:srgbClr val="FF0000"/>
              </a:solidFill>
            </a:endParaRPr>
          </a:p>
          <a:p>
            <a:pPr algn="ctr"/>
            <a:r>
              <a:rPr lang="cs-CZ" sz="16000" b="1" dirty="0" smtClean="0">
                <a:solidFill>
                  <a:srgbClr val="FF0000"/>
                </a:solidFill>
              </a:rPr>
              <a:t>RUKOPIS KRÁLOVÉDVORSKÝ</a:t>
            </a:r>
          </a:p>
          <a:p>
            <a:pPr algn="ctr"/>
            <a:r>
              <a:rPr lang="cs-CZ" sz="16000" b="1" dirty="0" smtClean="0">
                <a:solidFill>
                  <a:srgbClr val="FF0000"/>
                </a:solidFill>
              </a:rPr>
              <a:t> A </a:t>
            </a:r>
          </a:p>
          <a:p>
            <a:pPr algn="ctr"/>
            <a:r>
              <a:rPr lang="cs-CZ" sz="16000" b="1" dirty="0" smtClean="0">
                <a:solidFill>
                  <a:srgbClr val="FF0000"/>
                </a:solidFill>
              </a:rPr>
              <a:t>RUKOPIS ZELENOHORSKÝ</a:t>
            </a:r>
          </a:p>
          <a:p>
            <a:pPr algn="ctr"/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6084168" y="4515966"/>
            <a:ext cx="2808312" cy="360040"/>
          </a:xfrm>
          <a:prstGeom prst="rect">
            <a:avLst/>
          </a:prstGeom>
        </p:spPr>
        <p:txBody>
          <a:bodyPr vert="horz" lIns="0" tIns="45720" rIns="0" bIns="45720" rtlCol="0" anchor="t"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66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cs-CZ" sz="1800" dirty="0" smtClean="0">
                <a:solidFill>
                  <a:srgbClr val="002060"/>
                </a:solidFill>
              </a:rPr>
              <a:t>© </a:t>
            </a:r>
            <a:r>
              <a:rPr lang="cs-CZ" sz="1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D</a:t>
            </a:r>
            <a:r>
              <a:rPr lang="cs-CZ" sz="1800" cap="none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ušan Kráčmar 2013</a:t>
            </a:r>
            <a:r>
              <a:rPr lang="cs-CZ" sz="1800" dirty="0" smtClean="0">
                <a:solidFill>
                  <a:srgbClr val="FF0000"/>
                </a:solidFill>
              </a:rPr>
              <a:t/>
            </a:r>
            <a:br>
              <a:rPr lang="cs-CZ" sz="1800" dirty="0" smtClean="0">
                <a:solidFill>
                  <a:srgbClr val="FF0000"/>
                </a:solidFill>
              </a:rPr>
            </a:br>
            <a:r>
              <a:rPr lang="cs-CZ" sz="1800" dirty="0" smtClean="0">
                <a:solidFill>
                  <a:srgbClr val="FF0000"/>
                </a:solidFill>
              </a:rPr>
              <a:t/>
            </a:r>
            <a:br>
              <a:rPr lang="cs-CZ" sz="1800" dirty="0" smtClean="0">
                <a:solidFill>
                  <a:srgbClr val="FF0000"/>
                </a:solidFill>
              </a:rPr>
            </a:br>
            <a:r>
              <a:rPr lang="cs-CZ" sz="1800" dirty="0" smtClean="0">
                <a:solidFill>
                  <a:srgbClr val="FF0000"/>
                </a:solidFill>
              </a:rPr>
              <a:t/>
            </a:r>
            <a:br>
              <a:rPr lang="cs-CZ" sz="1800" dirty="0" smtClean="0">
                <a:solidFill>
                  <a:srgbClr val="FF0000"/>
                </a:solidFill>
              </a:rPr>
            </a:br>
            <a:r>
              <a:rPr lang="cs-CZ" sz="1800" dirty="0" smtClean="0">
                <a:solidFill>
                  <a:srgbClr val="FF0000"/>
                </a:solidFill>
              </a:rPr>
              <a:t/>
            </a:r>
            <a:br>
              <a:rPr lang="cs-CZ" sz="1800" dirty="0" smtClean="0">
                <a:solidFill>
                  <a:srgbClr val="FF0000"/>
                </a:solidFill>
              </a:rPr>
            </a:br>
            <a:r>
              <a:rPr lang="cs-CZ" sz="1800" dirty="0" smtClean="0">
                <a:solidFill>
                  <a:srgbClr val="FF0000"/>
                </a:solidFill>
              </a:rPr>
              <a:t/>
            </a:r>
            <a:br>
              <a:rPr lang="cs-CZ" sz="1800" dirty="0" smtClean="0">
                <a:solidFill>
                  <a:srgbClr val="FF0000"/>
                </a:solidFill>
              </a:rPr>
            </a:br>
            <a:r>
              <a:rPr lang="cs-CZ" sz="1800" dirty="0" smtClean="0">
                <a:solidFill>
                  <a:srgbClr val="FF0000"/>
                </a:solidFill>
              </a:rPr>
              <a:t/>
            </a:r>
            <a:br>
              <a:rPr lang="cs-CZ" sz="1800" dirty="0" smtClean="0">
                <a:solidFill>
                  <a:srgbClr val="FF0000"/>
                </a:solidFill>
              </a:rPr>
            </a:br>
            <a:r>
              <a:rPr lang="cs-CZ" sz="1800" dirty="0" smtClean="0">
                <a:solidFill>
                  <a:srgbClr val="FF0000"/>
                </a:solidFill>
              </a:rPr>
              <a:t/>
            </a:r>
            <a:br>
              <a:rPr lang="cs-CZ" sz="1800" dirty="0" smtClean="0">
                <a:solidFill>
                  <a:srgbClr val="FF0000"/>
                </a:solidFill>
              </a:rPr>
            </a:br>
            <a:r>
              <a:rPr lang="cs-CZ" sz="1800" dirty="0" smtClean="0">
                <a:solidFill>
                  <a:srgbClr val="FF0000"/>
                </a:solidFill>
              </a:rPr>
              <a:t/>
            </a:r>
            <a:br>
              <a:rPr lang="cs-CZ" sz="1800" dirty="0" smtClean="0">
                <a:solidFill>
                  <a:srgbClr val="FF0000"/>
                </a:solidFill>
              </a:rPr>
            </a:br>
            <a:r>
              <a:rPr lang="cs-CZ" sz="1800" dirty="0" smtClean="0">
                <a:solidFill>
                  <a:srgbClr val="FF0000"/>
                </a:solidFill>
              </a:rPr>
              <a:t/>
            </a:r>
            <a:br>
              <a:rPr lang="cs-CZ" sz="1800" dirty="0" smtClean="0">
                <a:solidFill>
                  <a:srgbClr val="FF0000"/>
                </a:solidFill>
              </a:rPr>
            </a:br>
            <a:r>
              <a:rPr lang="cs-CZ" sz="4000" dirty="0" smtClean="0">
                <a:solidFill>
                  <a:srgbClr val="FF0000"/>
                </a:solidFill>
              </a:rPr>
              <a:t/>
            </a:r>
            <a:br>
              <a:rPr lang="cs-CZ" sz="4000" dirty="0" smtClean="0">
                <a:solidFill>
                  <a:srgbClr val="FF0000"/>
                </a:solidFill>
              </a:rPr>
            </a:br>
            <a:r>
              <a:rPr lang="cs-CZ" sz="4000" dirty="0" smtClean="0">
                <a:solidFill>
                  <a:srgbClr val="FF0000"/>
                </a:solidFill>
              </a:rPr>
              <a:t/>
            </a:r>
            <a:br>
              <a:rPr lang="cs-CZ" sz="4000" dirty="0" smtClean="0">
                <a:solidFill>
                  <a:srgbClr val="FF0000"/>
                </a:solidFill>
              </a:rPr>
            </a:br>
            <a:r>
              <a:rPr lang="cs-CZ" sz="4000" dirty="0" smtClean="0">
                <a:solidFill>
                  <a:srgbClr val="FF0000"/>
                </a:solidFill>
              </a:rPr>
              <a:t/>
            </a:r>
            <a:br>
              <a:rPr lang="cs-CZ" sz="4000" dirty="0" smtClean="0">
                <a:solidFill>
                  <a:srgbClr val="FF0000"/>
                </a:solidFill>
              </a:rPr>
            </a:br>
            <a:endParaRPr lang="cs-CZ" sz="4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519746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-252536" y="339502"/>
            <a:ext cx="9649072" cy="720080"/>
          </a:xfrm>
        </p:spPr>
        <p:txBody>
          <a:bodyPr>
            <a:normAutofit fontScale="25000" lnSpcReduction="20000"/>
          </a:bodyPr>
          <a:lstStyle/>
          <a:p>
            <a:pPr algn="ctr"/>
            <a:endParaRPr lang="cs-CZ" dirty="0" smtClean="0">
              <a:solidFill>
                <a:srgbClr val="FF0000"/>
              </a:solidFill>
            </a:endParaRPr>
          </a:p>
          <a:p>
            <a:pPr algn="ctr"/>
            <a:r>
              <a:rPr lang="cs-CZ" sz="11200" b="1" dirty="0" smtClean="0">
                <a:solidFill>
                  <a:srgbClr val="FF0000"/>
                </a:solidFill>
              </a:rPr>
              <a:t>RUKOPIS KRÁLOVÉDVORSKÝ A RUKOPIS ZELENOHORSKÝ</a:t>
            </a:r>
          </a:p>
          <a:p>
            <a:pPr algn="ctr"/>
            <a:r>
              <a:rPr lang="cs-CZ" sz="11200" b="1" dirty="0" smtClean="0">
                <a:solidFill>
                  <a:srgbClr val="002060"/>
                </a:solidFill>
              </a:rPr>
              <a:t>ÚVOD</a:t>
            </a:r>
          </a:p>
          <a:p>
            <a:pPr algn="ctr"/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" name="Podnadpis 2"/>
          <p:cNvSpPr txBox="1">
            <a:spLocks/>
          </p:cNvSpPr>
          <p:nvPr/>
        </p:nvSpPr>
        <p:spPr>
          <a:xfrm>
            <a:off x="424330" y="1131590"/>
            <a:ext cx="8352928" cy="2736304"/>
          </a:xfrm>
          <a:prstGeom prst="rect">
            <a:avLst/>
          </a:prstGeom>
        </p:spPr>
        <p:txBody>
          <a:bodyPr vert="horz" anchor="t" anchorCtr="0">
            <a:normAutofit/>
          </a:bodyPr>
          <a:lstStyle>
            <a:lvl1pPr marL="0" indent="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None/>
              <a:defRPr kumimoji="0" sz="2400" kern="1200">
                <a:solidFill>
                  <a:schemeClr val="tx2">
                    <a:shade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None/>
              <a:defRPr kumimoji="0" sz="2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None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None/>
              <a:defRPr kumimoji="0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2860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7432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2004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6576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buClr>
                <a:srgbClr val="002060"/>
              </a:buClr>
              <a:buFont typeface="Wingdings" panose="05000000000000000000" pitchFamily="2" charset="2"/>
              <a:buChar char="Ø"/>
            </a:pPr>
            <a:r>
              <a:rPr lang="cs-CZ" sz="2000" dirty="0">
                <a:solidFill>
                  <a:srgbClr val="FF0000"/>
                </a:solidFill>
              </a:rPr>
              <a:t>padělané zlomky středověkých básnických skladeb </a:t>
            </a:r>
            <a:r>
              <a:rPr lang="cs-CZ" sz="2000" dirty="0">
                <a:solidFill>
                  <a:srgbClr val="002060"/>
                </a:solidFill>
              </a:rPr>
              <a:t>pojmenované podle míst údajných nálezů</a:t>
            </a:r>
          </a:p>
          <a:p>
            <a:pPr marL="285750" indent="-285750">
              <a:buClr>
                <a:srgbClr val="002060"/>
              </a:buClr>
              <a:buFont typeface="Wingdings" panose="05000000000000000000" pitchFamily="2" charset="2"/>
              <a:buChar char="Ø"/>
            </a:pPr>
            <a:r>
              <a:rPr lang="cs-CZ" sz="2000" dirty="0">
                <a:solidFill>
                  <a:srgbClr val="002060"/>
                </a:solidFill>
              </a:rPr>
              <a:t>jejich cílem bylo </a:t>
            </a:r>
            <a:r>
              <a:rPr lang="cs-CZ" sz="2000" dirty="0">
                <a:solidFill>
                  <a:srgbClr val="FF0000"/>
                </a:solidFill>
              </a:rPr>
              <a:t>nahradit neexistující (nedochované???) literární památky česky psané literatury</a:t>
            </a:r>
            <a:r>
              <a:rPr lang="cs-CZ" sz="2000" dirty="0">
                <a:solidFill>
                  <a:srgbClr val="002060"/>
                </a:solidFill>
              </a:rPr>
              <a:t> z dob raného a vrcholného středověku, kterými disponují některé významné evropské literatury, např.:</a:t>
            </a:r>
          </a:p>
          <a:p>
            <a:pPr marL="914400" lvl="1" indent="-457200" algn="l">
              <a:buClr>
                <a:srgbClr val="002060"/>
              </a:buClr>
              <a:buFont typeface="Wingdings" panose="05000000000000000000" pitchFamily="2" charset="2"/>
              <a:buChar char="ü"/>
            </a:pPr>
            <a:r>
              <a:rPr lang="cs-CZ" sz="2000" dirty="0">
                <a:solidFill>
                  <a:srgbClr val="002060"/>
                </a:solidFill>
              </a:rPr>
              <a:t>německá </a:t>
            </a:r>
            <a:r>
              <a:rPr lang="cs-CZ" sz="2000" dirty="0">
                <a:solidFill>
                  <a:srgbClr val="FF0000"/>
                </a:solidFill>
              </a:rPr>
              <a:t>Píseň o Nibelunzích </a:t>
            </a:r>
            <a:r>
              <a:rPr lang="cs-CZ" sz="2000" dirty="0">
                <a:solidFill>
                  <a:srgbClr val="002060"/>
                </a:solidFill>
              </a:rPr>
              <a:t>– 13. století</a:t>
            </a:r>
          </a:p>
          <a:p>
            <a:pPr marL="914400" lvl="1" indent="-457200" algn="l">
              <a:buClr>
                <a:srgbClr val="002060"/>
              </a:buClr>
              <a:buFont typeface="Wingdings" panose="05000000000000000000" pitchFamily="2" charset="2"/>
              <a:buChar char="ü"/>
            </a:pPr>
            <a:r>
              <a:rPr lang="cs-CZ" sz="2000" dirty="0">
                <a:solidFill>
                  <a:srgbClr val="002060"/>
                </a:solidFill>
              </a:rPr>
              <a:t>francouzská </a:t>
            </a:r>
            <a:r>
              <a:rPr lang="cs-CZ" sz="2000" dirty="0">
                <a:solidFill>
                  <a:srgbClr val="FF0000"/>
                </a:solidFill>
              </a:rPr>
              <a:t>Píseň o Rolandovi </a:t>
            </a:r>
            <a:r>
              <a:rPr lang="cs-CZ" sz="2000" dirty="0">
                <a:solidFill>
                  <a:srgbClr val="002060"/>
                </a:solidFill>
              </a:rPr>
              <a:t>– 11. </a:t>
            </a:r>
            <a:r>
              <a:rPr lang="cs-CZ" sz="2000" dirty="0" smtClean="0">
                <a:solidFill>
                  <a:srgbClr val="002060"/>
                </a:solidFill>
              </a:rPr>
              <a:t>století</a:t>
            </a:r>
            <a:endParaRPr lang="cs-CZ" sz="2000" dirty="0">
              <a:solidFill>
                <a:srgbClr val="002060"/>
              </a:solidFill>
            </a:endParaRPr>
          </a:p>
        </p:txBody>
      </p:sp>
      <p:pic>
        <p:nvPicPr>
          <p:cNvPr id="1026" name="Picture 2" descr="File:Nibelungenlied manuscript-c f1r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2884356"/>
            <a:ext cx="1202773" cy="17731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File:Nibelungenlied manuscript-k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01766" y="2884356"/>
            <a:ext cx="1246698" cy="17762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Nadpis 1"/>
          <p:cNvSpPr txBox="1">
            <a:spLocks/>
          </p:cNvSpPr>
          <p:nvPr/>
        </p:nvSpPr>
        <p:spPr>
          <a:xfrm>
            <a:off x="3167844" y="4300531"/>
            <a:ext cx="2808312" cy="360040"/>
          </a:xfrm>
          <a:prstGeom prst="rect">
            <a:avLst/>
          </a:prstGeom>
        </p:spPr>
        <p:txBody>
          <a:bodyPr vert="horz" lIns="0" tIns="45720" rIns="0" bIns="45720" rtlCol="0" anchor="t"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66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cs-CZ" sz="1400" i="1" cap="none" dirty="0">
                <a:solidFill>
                  <a:srgbClr val="002060"/>
                </a:solidFill>
              </a:rPr>
              <a:t>u</a:t>
            </a:r>
            <a:r>
              <a:rPr lang="cs-CZ" sz="1400" i="1" cap="none" dirty="0" smtClean="0">
                <a:solidFill>
                  <a:srgbClr val="002060"/>
                </a:solidFill>
              </a:rPr>
              <a:t>kázka z eposu Píseň o Nibelunzích </a:t>
            </a:r>
            <a:r>
              <a:rPr lang="cs-CZ" sz="1800" i="1" dirty="0" smtClean="0">
                <a:solidFill>
                  <a:srgbClr val="FF0000"/>
                </a:solidFill>
              </a:rPr>
              <a:t/>
            </a:r>
            <a:br>
              <a:rPr lang="cs-CZ" sz="1800" i="1" dirty="0" smtClean="0">
                <a:solidFill>
                  <a:srgbClr val="FF0000"/>
                </a:solidFill>
              </a:rPr>
            </a:br>
            <a:r>
              <a:rPr lang="cs-CZ" sz="1800" dirty="0" smtClean="0">
                <a:solidFill>
                  <a:srgbClr val="FF0000"/>
                </a:solidFill>
              </a:rPr>
              <a:t/>
            </a:r>
            <a:br>
              <a:rPr lang="cs-CZ" sz="1800" dirty="0" smtClean="0">
                <a:solidFill>
                  <a:srgbClr val="FF0000"/>
                </a:solidFill>
              </a:rPr>
            </a:br>
            <a:r>
              <a:rPr lang="cs-CZ" sz="1800" dirty="0" smtClean="0">
                <a:solidFill>
                  <a:srgbClr val="FF0000"/>
                </a:solidFill>
              </a:rPr>
              <a:t/>
            </a:r>
            <a:br>
              <a:rPr lang="cs-CZ" sz="1800" dirty="0" smtClean="0">
                <a:solidFill>
                  <a:srgbClr val="FF0000"/>
                </a:solidFill>
              </a:rPr>
            </a:br>
            <a:r>
              <a:rPr lang="cs-CZ" sz="1800" dirty="0" smtClean="0">
                <a:solidFill>
                  <a:srgbClr val="FF0000"/>
                </a:solidFill>
              </a:rPr>
              <a:t/>
            </a:r>
            <a:br>
              <a:rPr lang="cs-CZ" sz="1800" dirty="0" smtClean="0">
                <a:solidFill>
                  <a:srgbClr val="FF0000"/>
                </a:solidFill>
              </a:rPr>
            </a:br>
            <a:r>
              <a:rPr lang="cs-CZ" sz="1800" dirty="0" smtClean="0">
                <a:solidFill>
                  <a:srgbClr val="FF0000"/>
                </a:solidFill>
              </a:rPr>
              <a:t/>
            </a:r>
            <a:br>
              <a:rPr lang="cs-CZ" sz="1800" dirty="0" smtClean="0">
                <a:solidFill>
                  <a:srgbClr val="FF0000"/>
                </a:solidFill>
              </a:rPr>
            </a:br>
            <a:r>
              <a:rPr lang="cs-CZ" sz="1800" dirty="0" smtClean="0">
                <a:solidFill>
                  <a:srgbClr val="FF0000"/>
                </a:solidFill>
              </a:rPr>
              <a:t/>
            </a:r>
            <a:br>
              <a:rPr lang="cs-CZ" sz="1800" dirty="0" smtClean="0">
                <a:solidFill>
                  <a:srgbClr val="FF0000"/>
                </a:solidFill>
              </a:rPr>
            </a:br>
            <a:r>
              <a:rPr lang="cs-CZ" sz="1800" dirty="0" smtClean="0">
                <a:solidFill>
                  <a:srgbClr val="FF0000"/>
                </a:solidFill>
              </a:rPr>
              <a:t/>
            </a:r>
            <a:br>
              <a:rPr lang="cs-CZ" sz="1800" dirty="0" smtClean="0">
                <a:solidFill>
                  <a:srgbClr val="FF0000"/>
                </a:solidFill>
              </a:rPr>
            </a:br>
            <a:r>
              <a:rPr lang="cs-CZ" sz="1800" dirty="0" smtClean="0">
                <a:solidFill>
                  <a:srgbClr val="FF0000"/>
                </a:solidFill>
              </a:rPr>
              <a:t/>
            </a:r>
            <a:br>
              <a:rPr lang="cs-CZ" sz="1800" dirty="0" smtClean="0">
                <a:solidFill>
                  <a:srgbClr val="FF0000"/>
                </a:solidFill>
              </a:rPr>
            </a:br>
            <a:r>
              <a:rPr lang="cs-CZ" sz="4000" dirty="0" smtClean="0">
                <a:solidFill>
                  <a:srgbClr val="FF0000"/>
                </a:solidFill>
              </a:rPr>
              <a:t/>
            </a:r>
            <a:br>
              <a:rPr lang="cs-CZ" sz="4000" dirty="0" smtClean="0">
                <a:solidFill>
                  <a:srgbClr val="FF0000"/>
                </a:solidFill>
              </a:rPr>
            </a:br>
            <a:r>
              <a:rPr lang="cs-CZ" sz="4000" dirty="0" smtClean="0">
                <a:solidFill>
                  <a:srgbClr val="FF0000"/>
                </a:solidFill>
              </a:rPr>
              <a:t/>
            </a:r>
            <a:br>
              <a:rPr lang="cs-CZ" sz="4000" dirty="0" smtClean="0">
                <a:solidFill>
                  <a:srgbClr val="FF0000"/>
                </a:solidFill>
              </a:rPr>
            </a:br>
            <a:r>
              <a:rPr lang="cs-CZ" sz="4000" dirty="0" smtClean="0">
                <a:solidFill>
                  <a:srgbClr val="FF0000"/>
                </a:solidFill>
              </a:rPr>
              <a:t/>
            </a:r>
            <a:br>
              <a:rPr lang="cs-CZ" sz="4000" dirty="0" smtClean="0">
                <a:solidFill>
                  <a:srgbClr val="FF0000"/>
                </a:solidFill>
              </a:rPr>
            </a:br>
            <a:endParaRPr lang="cs-CZ" sz="4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356204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 bldLvl="2"/>
      <p:bldP spid="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-252536" y="339502"/>
            <a:ext cx="9649072" cy="720080"/>
          </a:xfrm>
        </p:spPr>
        <p:txBody>
          <a:bodyPr>
            <a:normAutofit fontScale="25000" lnSpcReduction="20000"/>
          </a:bodyPr>
          <a:lstStyle/>
          <a:p>
            <a:pPr algn="ctr"/>
            <a:endParaRPr lang="cs-CZ" dirty="0" smtClean="0">
              <a:solidFill>
                <a:srgbClr val="FF0000"/>
              </a:solidFill>
            </a:endParaRPr>
          </a:p>
          <a:p>
            <a:pPr algn="ctr"/>
            <a:r>
              <a:rPr lang="cs-CZ" sz="11200" b="1" dirty="0" smtClean="0">
                <a:solidFill>
                  <a:srgbClr val="FF0000"/>
                </a:solidFill>
              </a:rPr>
              <a:t>RUKOPIS KRÁLOVÉDVORSKÝ A RUKOPIS ZELENOHORSKÝ</a:t>
            </a:r>
          </a:p>
          <a:p>
            <a:pPr algn="ctr"/>
            <a:r>
              <a:rPr lang="cs-CZ" sz="11200" b="1" dirty="0" smtClean="0">
                <a:solidFill>
                  <a:srgbClr val="002060"/>
                </a:solidFill>
              </a:rPr>
              <a:t>ÚVOD</a:t>
            </a:r>
          </a:p>
          <a:p>
            <a:pPr algn="ctr"/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" name="Podnadpis 2"/>
          <p:cNvSpPr txBox="1">
            <a:spLocks/>
          </p:cNvSpPr>
          <p:nvPr/>
        </p:nvSpPr>
        <p:spPr>
          <a:xfrm>
            <a:off x="395536" y="843558"/>
            <a:ext cx="8352928" cy="2736304"/>
          </a:xfrm>
          <a:prstGeom prst="rect">
            <a:avLst/>
          </a:prstGeom>
        </p:spPr>
        <p:txBody>
          <a:bodyPr vert="horz" anchor="b">
            <a:normAutofit/>
          </a:bodyPr>
          <a:lstStyle>
            <a:lvl1pPr marL="0" indent="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None/>
              <a:defRPr kumimoji="0" sz="2400" kern="1200">
                <a:solidFill>
                  <a:schemeClr val="tx2">
                    <a:shade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None/>
              <a:defRPr kumimoji="0" sz="2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None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None/>
              <a:defRPr kumimoji="0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2860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7432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2004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6576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buClr>
                <a:srgbClr val="002060"/>
              </a:buClr>
              <a:buFont typeface="Wingdings" panose="05000000000000000000" pitchFamily="2" charset="2"/>
              <a:buChar char="Ø"/>
            </a:pPr>
            <a:endParaRPr lang="cs-CZ" sz="2000" dirty="0">
              <a:solidFill>
                <a:srgbClr val="002060"/>
              </a:solidFill>
            </a:endParaRPr>
          </a:p>
        </p:txBody>
      </p:sp>
      <p:sp>
        <p:nvSpPr>
          <p:cNvPr id="7" name="Podnadpis 2"/>
          <p:cNvSpPr txBox="1">
            <a:spLocks/>
          </p:cNvSpPr>
          <p:nvPr/>
        </p:nvSpPr>
        <p:spPr>
          <a:xfrm>
            <a:off x="499980" y="1491630"/>
            <a:ext cx="8248484" cy="1656184"/>
          </a:xfrm>
          <a:prstGeom prst="rect">
            <a:avLst/>
          </a:prstGeom>
        </p:spPr>
        <p:txBody>
          <a:bodyPr vert="horz" anchor="t" anchorCtr="0">
            <a:noAutofit/>
          </a:bodyPr>
          <a:lstStyle>
            <a:lvl1pPr marL="0" indent="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None/>
              <a:defRPr kumimoji="0" sz="2400" kern="1200">
                <a:solidFill>
                  <a:schemeClr val="tx2">
                    <a:shade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None/>
              <a:defRPr kumimoji="0" sz="2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None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None/>
              <a:defRPr kumimoji="0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2860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7432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2004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6576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>
              <a:buClr>
                <a:srgbClr val="002060"/>
              </a:buClr>
              <a:buFont typeface="Wingdings" panose="05000000000000000000" pitchFamily="2" charset="2"/>
              <a:buChar char="Ø"/>
            </a:pPr>
            <a:r>
              <a:rPr lang="cs-CZ" sz="2000" dirty="0" smtClean="0">
                <a:solidFill>
                  <a:srgbClr val="002060"/>
                </a:solidFill>
              </a:rPr>
              <a:t>v období (pre)romantismu 18. a 19. století </a:t>
            </a:r>
            <a:r>
              <a:rPr lang="cs-CZ" sz="2000" dirty="0" smtClean="0">
                <a:solidFill>
                  <a:srgbClr val="FF0000"/>
                </a:solidFill>
              </a:rPr>
              <a:t>nebyly takovéto podvrhy ojedinělé</a:t>
            </a:r>
            <a:r>
              <a:rPr lang="cs-CZ" sz="2000" dirty="0" smtClean="0">
                <a:solidFill>
                  <a:srgbClr val="002060"/>
                </a:solidFill>
              </a:rPr>
              <a:t>, každá z evropských literatur se toužila (v kontextu se zvýšeným zájmem o historii, s rostoucí národní hrdostí a s celoevropskými obrozeneckými hnutími) pochlubit svými středověkými památkami psanými v národním jazyce, vznikla tak např. díla:</a:t>
            </a:r>
          </a:p>
          <a:p>
            <a:pPr marL="914400" lvl="1" indent="-457200" algn="l">
              <a:buClr>
                <a:srgbClr val="002060"/>
              </a:buClr>
              <a:buFont typeface="Wingdings" panose="05000000000000000000" pitchFamily="2" charset="2"/>
              <a:buChar char="ü"/>
            </a:pPr>
            <a:r>
              <a:rPr lang="cs-CZ" sz="1800" dirty="0" smtClean="0">
                <a:solidFill>
                  <a:srgbClr val="FF0000"/>
                </a:solidFill>
              </a:rPr>
              <a:t>Ossianovy zpěvy - </a:t>
            </a:r>
            <a:r>
              <a:rPr lang="cs-CZ" sz="1800" dirty="0" smtClean="0">
                <a:solidFill>
                  <a:srgbClr val="002060"/>
                </a:solidFill>
              </a:rPr>
              <a:t>Anglie, údajně ze 3. století</a:t>
            </a:r>
          </a:p>
          <a:p>
            <a:pPr marL="914400" lvl="1" indent="-457200" algn="l">
              <a:buClr>
                <a:srgbClr val="002060"/>
              </a:buClr>
              <a:buFont typeface="Wingdings" panose="05000000000000000000" pitchFamily="2" charset="2"/>
              <a:buChar char="ü"/>
            </a:pPr>
            <a:r>
              <a:rPr lang="cs-CZ" sz="1800" dirty="0" smtClean="0">
                <a:solidFill>
                  <a:srgbClr val="FF0000"/>
                </a:solidFill>
              </a:rPr>
              <a:t>Slovo o pluku Igorově - </a:t>
            </a:r>
            <a:r>
              <a:rPr lang="cs-CZ" sz="1800" dirty="0" smtClean="0">
                <a:solidFill>
                  <a:srgbClr val="002060"/>
                </a:solidFill>
              </a:rPr>
              <a:t>Rusko, údajně z 12. století, o pravosti se vedou spory</a:t>
            </a:r>
            <a:r>
              <a:rPr lang="cs-CZ" sz="1800" dirty="0" smtClean="0">
                <a:solidFill>
                  <a:srgbClr val="FF0000"/>
                </a:solidFill>
              </a:rPr>
              <a:t> </a:t>
            </a:r>
            <a:r>
              <a:rPr lang="cs-CZ" sz="1800" dirty="0">
                <a:solidFill>
                  <a:srgbClr val="FF0000"/>
                </a:solidFill>
              </a:rPr>
              <a:t/>
            </a:r>
            <a:br>
              <a:rPr lang="cs-CZ" sz="1800" dirty="0">
                <a:solidFill>
                  <a:srgbClr val="FF0000"/>
                </a:solidFill>
              </a:rPr>
            </a:br>
            <a:endParaRPr lang="cs-CZ" sz="18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174621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7" grpId="0" build="p" bldLvl="2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-252536" y="339502"/>
            <a:ext cx="9649072" cy="720080"/>
          </a:xfrm>
        </p:spPr>
        <p:txBody>
          <a:bodyPr>
            <a:normAutofit fontScale="25000" lnSpcReduction="20000"/>
          </a:bodyPr>
          <a:lstStyle/>
          <a:p>
            <a:pPr algn="ctr"/>
            <a:endParaRPr lang="cs-CZ" dirty="0" smtClean="0">
              <a:solidFill>
                <a:srgbClr val="FF0000"/>
              </a:solidFill>
            </a:endParaRPr>
          </a:p>
          <a:p>
            <a:pPr algn="ctr"/>
            <a:r>
              <a:rPr lang="cs-CZ" sz="11200" b="1" dirty="0" smtClean="0">
                <a:solidFill>
                  <a:srgbClr val="FF0000"/>
                </a:solidFill>
              </a:rPr>
              <a:t>RUKOPIS KRÁLOVÉDVORSKÝ A RUKOPIS ZELENOHORSKÝ</a:t>
            </a:r>
          </a:p>
          <a:p>
            <a:pPr algn="ctr"/>
            <a:r>
              <a:rPr lang="cs-CZ" sz="11200" b="1" dirty="0" smtClean="0">
                <a:solidFill>
                  <a:srgbClr val="002060"/>
                </a:solidFill>
              </a:rPr>
              <a:t>AUTOŘI RUKOPISŮ</a:t>
            </a:r>
          </a:p>
          <a:p>
            <a:pPr algn="ctr"/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" name="Podnadpis 2"/>
          <p:cNvSpPr txBox="1">
            <a:spLocks/>
          </p:cNvSpPr>
          <p:nvPr/>
        </p:nvSpPr>
        <p:spPr>
          <a:xfrm>
            <a:off x="395536" y="843558"/>
            <a:ext cx="8352928" cy="2736304"/>
          </a:xfrm>
          <a:prstGeom prst="rect">
            <a:avLst/>
          </a:prstGeom>
        </p:spPr>
        <p:txBody>
          <a:bodyPr vert="horz" anchor="b">
            <a:normAutofit/>
          </a:bodyPr>
          <a:lstStyle>
            <a:lvl1pPr marL="0" indent="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None/>
              <a:defRPr kumimoji="0" sz="2400" kern="1200">
                <a:solidFill>
                  <a:schemeClr val="tx2">
                    <a:shade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None/>
              <a:defRPr kumimoji="0" sz="2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None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None/>
              <a:defRPr kumimoji="0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2860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7432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2004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6576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buClr>
                <a:srgbClr val="002060"/>
              </a:buClr>
              <a:buFont typeface="Wingdings" panose="05000000000000000000" pitchFamily="2" charset="2"/>
              <a:buChar char="Ø"/>
            </a:pPr>
            <a:endParaRPr lang="cs-CZ" sz="2000" dirty="0">
              <a:solidFill>
                <a:srgbClr val="002060"/>
              </a:solidFill>
            </a:endParaRPr>
          </a:p>
        </p:txBody>
      </p:sp>
      <p:sp>
        <p:nvSpPr>
          <p:cNvPr id="7" name="Podnadpis 2"/>
          <p:cNvSpPr txBox="1">
            <a:spLocks/>
          </p:cNvSpPr>
          <p:nvPr/>
        </p:nvSpPr>
        <p:spPr>
          <a:xfrm>
            <a:off x="395536" y="987574"/>
            <a:ext cx="8248484" cy="360040"/>
          </a:xfrm>
          <a:prstGeom prst="rect">
            <a:avLst/>
          </a:prstGeom>
        </p:spPr>
        <p:txBody>
          <a:bodyPr vert="horz" anchor="b">
            <a:noAutofit/>
          </a:bodyPr>
          <a:lstStyle>
            <a:lvl1pPr marL="0" indent="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None/>
              <a:defRPr kumimoji="0" sz="2400" kern="1200">
                <a:solidFill>
                  <a:schemeClr val="tx2">
                    <a:shade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None/>
              <a:defRPr kumimoji="0" sz="2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None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None/>
              <a:defRPr kumimoji="0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2860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7432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2004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6576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>
              <a:buClr>
                <a:srgbClr val="002060"/>
              </a:buClr>
              <a:buFont typeface="Wingdings" panose="05000000000000000000" pitchFamily="2" charset="2"/>
              <a:buChar char="Ø"/>
            </a:pPr>
            <a:r>
              <a:rPr lang="cs-CZ" sz="2000" dirty="0">
                <a:solidFill>
                  <a:srgbClr val="002060"/>
                </a:solidFill>
              </a:rPr>
              <a:t>z</a:t>
            </a:r>
            <a:r>
              <a:rPr lang="cs-CZ" sz="2000" dirty="0" smtClean="0">
                <a:solidFill>
                  <a:srgbClr val="002060"/>
                </a:solidFill>
              </a:rPr>
              <a:t>a hlavní autory rukopisů jsou považováni:</a:t>
            </a:r>
            <a:endParaRPr lang="cs-CZ" sz="1800" dirty="0">
              <a:solidFill>
                <a:srgbClr val="002060"/>
              </a:solidFill>
            </a:endParaRPr>
          </a:p>
        </p:txBody>
      </p:sp>
      <p:sp>
        <p:nvSpPr>
          <p:cNvPr id="6" name="Podnadpis 2"/>
          <p:cNvSpPr txBox="1">
            <a:spLocks/>
          </p:cNvSpPr>
          <p:nvPr/>
        </p:nvSpPr>
        <p:spPr>
          <a:xfrm>
            <a:off x="395536" y="1543874"/>
            <a:ext cx="4176464" cy="3404140"/>
          </a:xfrm>
          <a:prstGeom prst="rect">
            <a:avLst/>
          </a:prstGeom>
          <a:ln w="19050">
            <a:solidFill>
              <a:srgbClr val="002060"/>
            </a:solidFill>
          </a:ln>
        </p:spPr>
        <p:txBody>
          <a:bodyPr vert="horz" anchor="t" anchorCtr="0">
            <a:normAutofit lnSpcReduction="10000"/>
          </a:bodyPr>
          <a:lstStyle>
            <a:lvl1pPr marL="0" indent="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None/>
              <a:defRPr kumimoji="0" sz="2400" kern="1200">
                <a:solidFill>
                  <a:schemeClr val="tx2">
                    <a:shade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None/>
              <a:defRPr kumimoji="0" sz="2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None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None/>
              <a:defRPr kumimoji="0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2860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7432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2004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6576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rgbClr val="FF0000"/>
                </a:solidFill>
              </a:rPr>
              <a:t>Václav Hanka</a:t>
            </a:r>
          </a:p>
          <a:p>
            <a:pPr marL="457200" indent="-457200" algn="just">
              <a:buClr>
                <a:srgbClr val="002060"/>
              </a:buClr>
              <a:buFont typeface="Arial" panose="020B0604020202020204" pitchFamily="34" charset="0"/>
              <a:buChar char="•"/>
            </a:pPr>
            <a:r>
              <a:rPr lang="cs-CZ" sz="1950" dirty="0" smtClean="0">
                <a:solidFill>
                  <a:srgbClr val="002060"/>
                </a:solidFill>
              </a:rPr>
              <a:t>1791 - 1861</a:t>
            </a:r>
          </a:p>
          <a:p>
            <a:pPr marL="457200" indent="-457200" algn="just">
              <a:buClr>
                <a:srgbClr val="002060"/>
              </a:buClr>
              <a:buFont typeface="Arial" panose="020B0604020202020204" pitchFamily="34" charset="0"/>
              <a:buChar char="•"/>
            </a:pPr>
            <a:r>
              <a:rPr lang="cs-CZ" sz="1950" dirty="0" smtClean="0">
                <a:solidFill>
                  <a:srgbClr val="002060"/>
                </a:solidFill>
              </a:rPr>
              <a:t>spisovatel,                                                básník, jazykovědec                                                                                                                                         </a:t>
            </a:r>
          </a:p>
          <a:p>
            <a:pPr marL="457200" indent="-457200">
              <a:buClr>
                <a:srgbClr val="002060"/>
              </a:buClr>
              <a:buFont typeface="Arial" panose="020B0604020202020204" pitchFamily="34" charset="0"/>
              <a:buChar char="•"/>
            </a:pPr>
            <a:r>
              <a:rPr lang="cs-CZ" sz="1950" dirty="0" smtClean="0">
                <a:solidFill>
                  <a:srgbClr val="002060"/>
                </a:solidFill>
              </a:rPr>
              <a:t>prosadil dodnes používanou reformu českého pravopisu (např. používání „v“ místo „w“</a:t>
            </a:r>
          </a:p>
          <a:p>
            <a:pPr marL="457200" indent="-457200">
              <a:buClr>
                <a:srgbClr val="002060"/>
              </a:buClr>
              <a:buFont typeface="Arial" panose="020B0604020202020204" pitchFamily="34" charset="0"/>
              <a:buChar char="•"/>
            </a:pPr>
            <a:r>
              <a:rPr lang="cs-CZ" sz="1950" dirty="0" smtClean="0">
                <a:solidFill>
                  <a:srgbClr val="002060"/>
                </a:solidFill>
              </a:rPr>
              <a:t>byl „nálezcem“ obou rukopisů</a:t>
            </a:r>
          </a:p>
          <a:p>
            <a:pPr marL="457200" indent="-457200">
              <a:buClr>
                <a:srgbClr val="002060"/>
              </a:buClr>
              <a:buFont typeface="Arial" panose="020B0604020202020204" pitchFamily="34" charset="0"/>
              <a:buChar char="•"/>
            </a:pPr>
            <a:r>
              <a:rPr lang="cs-CZ" sz="1950" dirty="0" smtClean="0">
                <a:solidFill>
                  <a:srgbClr val="002060"/>
                </a:solidFill>
              </a:rPr>
              <a:t>je mu přisuzováno autorství lyrických veršů</a:t>
            </a:r>
          </a:p>
        </p:txBody>
      </p:sp>
      <p:sp>
        <p:nvSpPr>
          <p:cNvPr id="8" name="Podnadpis 2"/>
          <p:cNvSpPr txBox="1">
            <a:spLocks/>
          </p:cNvSpPr>
          <p:nvPr/>
        </p:nvSpPr>
        <p:spPr>
          <a:xfrm>
            <a:off x="4703634" y="1543874"/>
            <a:ext cx="4176464" cy="3404140"/>
          </a:xfrm>
          <a:prstGeom prst="rect">
            <a:avLst/>
          </a:prstGeom>
          <a:ln w="19050">
            <a:solidFill>
              <a:srgbClr val="002060"/>
            </a:solidFill>
          </a:ln>
        </p:spPr>
        <p:txBody>
          <a:bodyPr vert="horz" anchor="t" anchorCtr="0">
            <a:normAutofit lnSpcReduction="10000"/>
          </a:bodyPr>
          <a:lstStyle>
            <a:lvl1pPr marL="0" indent="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None/>
              <a:defRPr kumimoji="0" sz="2400" kern="1200">
                <a:solidFill>
                  <a:schemeClr val="tx2">
                    <a:shade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None/>
              <a:defRPr kumimoji="0" sz="2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None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None/>
              <a:defRPr kumimoji="0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2860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7432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2004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6576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rgbClr val="FF0000"/>
                </a:solidFill>
              </a:rPr>
              <a:t>Josef Linda</a:t>
            </a:r>
          </a:p>
          <a:p>
            <a:pPr marL="457200" indent="-457200" algn="just">
              <a:buClr>
                <a:srgbClr val="002060"/>
              </a:buClr>
              <a:buFont typeface="Arial" panose="020B0604020202020204" pitchFamily="34" charset="0"/>
              <a:buChar char="•"/>
            </a:pPr>
            <a:r>
              <a:rPr lang="cs-CZ" sz="1950" dirty="0" smtClean="0">
                <a:solidFill>
                  <a:srgbClr val="002060"/>
                </a:solidFill>
              </a:rPr>
              <a:t>1789 – 1834</a:t>
            </a:r>
          </a:p>
          <a:p>
            <a:pPr marL="457200" indent="-457200">
              <a:buClr>
                <a:srgbClr val="002060"/>
              </a:buClr>
              <a:buFont typeface="Arial" panose="020B0604020202020204" pitchFamily="34" charset="0"/>
              <a:buChar char="•"/>
            </a:pPr>
            <a:r>
              <a:rPr lang="cs-CZ" sz="1950" dirty="0" smtClean="0">
                <a:solidFill>
                  <a:srgbClr val="002060"/>
                </a:solidFill>
              </a:rPr>
              <a:t>český spisovatel                                 a novinář</a:t>
            </a:r>
          </a:p>
          <a:p>
            <a:pPr marL="457200" indent="-457200">
              <a:buClr>
                <a:srgbClr val="002060"/>
              </a:buClr>
              <a:buFont typeface="Arial" panose="020B0604020202020204" pitchFamily="34" charset="0"/>
              <a:buChar char="•"/>
            </a:pPr>
            <a:r>
              <a:rPr lang="cs-CZ" sz="1950" dirty="0" smtClean="0">
                <a:solidFill>
                  <a:srgbClr val="002060"/>
                </a:solidFill>
              </a:rPr>
              <a:t>osobní přítel Václava Hanky</a:t>
            </a:r>
          </a:p>
          <a:p>
            <a:pPr marL="457200" indent="-457200">
              <a:buClr>
                <a:srgbClr val="002060"/>
              </a:buClr>
              <a:buFont typeface="Arial" panose="020B0604020202020204" pitchFamily="34" charset="0"/>
              <a:buChar char="•"/>
            </a:pPr>
            <a:r>
              <a:rPr lang="cs-CZ" sz="1950" dirty="0">
                <a:solidFill>
                  <a:srgbClr val="002060"/>
                </a:solidFill>
              </a:rPr>
              <a:t>n</a:t>
            </a:r>
            <a:r>
              <a:rPr lang="cs-CZ" sz="1950" dirty="0" smtClean="0">
                <a:solidFill>
                  <a:srgbClr val="002060"/>
                </a:solidFill>
              </a:rPr>
              <a:t>a jeho spoluautorství bývá usuzováno z podoby rukopisů           s jeho signovanými díly </a:t>
            </a:r>
          </a:p>
          <a:p>
            <a:pPr marL="457200" indent="-457200">
              <a:buClr>
                <a:srgbClr val="002060"/>
              </a:buClr>
              <a:buFont typeface="Arial" panose="020B0604020202020204" pitchFamily="34" charset="0"/>
              <a:buChar char="•"/>
            </a:pPr>
            <a:r>
              <a:rPr lang="cs-CZ" sz="1950" dirty="0" smtClean="0">
                <a:solidFill>
                  <a:srgbClr val="002060"/>
                </a:solidFill>
              </a:rPr>
              <a:t>podle názorů odborníků je autorem epických veršů </a:t>
            </a:r>
          </a:p>
          <a:p>
            <a:pPr marL="457200" indent="-457200" algn="just">
              <a:buClr>
                <a:srgbClr val="002060"/>
              </a:buClr>
              <a:buFont typeface="Arial" panose="020B0604020202020204" pitchFamily="34" charset="0"/>
              <a:buChar char="•"/>
            </a:pPr>
            <a:endParaRPr lang="cs-CZ" sz="1950" dirty="0" smtClean="0">
              <a:solidFill>
                <a:srgbClr val="FF0000"/>
              </a:solidFill>
            </a:endParaRPr>
          </a:p>
        </p:txBody>
      </p:sp>
      <p:pic>
        <p:nvPicPr>
          <p:cNvPr id="1026" name="Picture 2" descr="http://upload.wikimedia.org/wikipedia/commons/thumb/e/ea/Vaclav_Hanka.jpg/220px-Vaclav_Hanka.jpg">
            <a:hlinkClick r:id="rId2"/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984" b="27468"/>
          <a:stretch/>
        </p:blipFill>
        <p:spPr bwMode="auto">
          <a:xfrm>
            <a:off x="3378843" y="1756391"/>
            <a:ext cx="1028284" cy="11788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Josef Linda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91520" y="1658917"/>
            <a:ext cx="952500" cy="1276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148443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7" grpId="0"/>
      <p:bldP spid="6" grpId="0" animBg="1"/>
      <p:bldP spid="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-252536" y="339502"/>
            <a:ext cx="9649072" cy="720080"/>
          </a:xfrm>
        </p:spPr>
        <p:txBody>
          <a:bodyPr>
            <a:normAutofit fontScale="25000" lnSpcReduction="20000"/>
          </a:bodyPr>
          <a:lstStyle/>
          <a:p>
            <a:pPr algn="ctr"/>
            <a:endParaRPr lang="cs-CZ" dirty="0" smtClean="0">
              <a:solidFill>
                <a:srgbClr val="FF0000"/>
              </a:solidFill>
            </a:endParaRPr>
          </a:p>
          <a:p>
            <a:pPr algn="ctr"/>
            <a:r>
              <a:rPr lang="cs-CZ" sz="11200" b="1" dirty="0" smtClean="0">
                <a:solidFill>
                  <a:srgbClr val="FF0000"/>
                </a:solidFill>
              </a:rPr>
              <a:t>RUKOPIS KRÁLOVÉDVORSKÝ A RUKOPIS ZELENOHORSKÝ</a:t>
            </a:r>
          </a:p>
          <a:p>
            <a:pPr algn="ctr"/>
            <a:r>
              <a:rPr lang="cs-CZ" sz="11200" b="1" dirty="0" smtClean="0">
                <a:solidFill>
                  <a:srgbClr val="002060"/>
                </a:solidFill>
              </a:rPr>
              <a:t>AUTOŘI RUKOPISŮ</a:t>
            </a:r>
          </a:p>
          <a:p>
            <a:pPr algn="ctr"/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" name="Podnadpis 2"/>
          <p:cNvSpPr txBox="1">
            <a:spLocks/>
          </p:cNvSpPr>
          <p:nvPr/>
        </p:nvSpPr>
        <p:spPr>
          <a:xfrm>
            <a:off x="395536" y="796993"/>
            <a:ext cx="8352928" cy="2736304"/>
          </a:xfrm>
          <a:prstGeom prst="rect">
            <a:avLst/>
          </a:prstGeom>
        </p:spPr>
        <p:txBody>
          <a:bodyPr vert="horz" anchor="b">
            <a:normAutofit/>
          </a:bodyPr>
          <a:lstStyle>
            <a:lvl1pPr marL="0" indent="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None/>
              <a:defRPr kumimoji="0" sz="2400" kern="1200">
                <a:solidFill>
                  <a:schemeClr val="tx2">
                    <a:shade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None/>
              <a:defRPr kumimoji="0" sz="2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None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None/>
              <a:defRPr kumimoji="0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2860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7432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2004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6576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buClr>
                <a:srgbClr val="002060"/>
              </a:buClr>
              <a:buFont typeface="Wingdings" panose="05000000000000000000" pitchFamily="2" charset="2"/>
              <a:buChar char="Ø"/>
            </a:pPr>
            <a:endParaRPr lang="cs-CZ" sz="2000" dirty="0">
              <a:solidFill>
                <a:srgbClr val="002060"/>
              </a:solidFill>
            </a:endParaRPr>
          </a:p>
        </p:txBody>
      </p:sp>
      <p:sp>
        <p:nvSpPr>
          <p:cNvPr id="7" name="Podnadpis 2"/>
          <p:cNvSpPr txBox="1">
            <a:spLocks/>
          </p:cNvSpPr>
          <p:nvPr/>
        </p:nvSpPr>
        <p:spPr>
          <a:xfrm>
            <a:off x="395536" y="987574"/>
            <a:ext cx="5472608" cy="2597062"/>
          </a:xfrm>
          <a:prstGeom prst="rect">
            <a:avLst/>
          </a:prstGeom>
        </p:spPr>
        <p:txBody>
          <a:bodyPr vert="horz" anchor="t" anchorCtr="0">
            <a:noAutofit/>
          </a:bodyPr>
          <a:lstStyle>
            <a:lvl1pPr marL="0" indent="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None/>
              <a:defRPr kumimoji="0" sz="2400" kern="1200">
                <a:solidFill>
                  <a:schemeClr val="tx2">
                    <a:shade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None/>
              <a:defRPr kumimoji="0" sz="2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None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None/>
              <a:defRPr kumimoji="0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2860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7432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2004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6576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>
              <a:buClr>
                <a:srgbClr val="002060"/>
              </a:buClr>
              <a:buFont typeface="Wingdings" panose="05000000000000000000" pitchFamily="2" charset="2"/>
              <a:buChar char="Ø"/>
            </a:pPr>
            <a:r>
              <a:rPr lang="cs-CZ" sz="2000" dirty="0">
                <a:solidFill>
                  <a:srgbClr val="002060"/>
                </a:solidFill>
              </a:rPr>
              <a:t>v</a:t>
            </a:r>
            <a:r>
              <a:rPr lang="cs-CZ" sz="2000" dirty="0" smtClean="0">
                <a:solidFill>
                  <a:srgbClr val="002060"/>
                </a:solidFill>
              </a:rPr>
              <a:t> souvislosti s autorstvím se diskutuje i o dalších jménech:</a:t>
            </a:r>
          </a:p>
          <a:p>
            <a:pPr marL="914400" lvl="1" indent="-457200" algn="l">
              <a:buClr>
                <a:srgbClr val="002060"/>
              </a:buClr>
              <a:buFont typeface="Wingdings" panose="05000000000000000000" pitchFamily="2" charset="2"/>
              <a:buChar char="ü"/>
            </a:pPr>
            <a:r>
              <a:rPr lang="cs-CZ" sz="2000" dirty="0">
                <a:solidFill>
                  <a:srgbClr val="002060"/>
                </a:solidFill>
              </a:rPr>
              <a:t>c</a:t>
            </a:r>
            <a:r>
              <a:rPr lang="cs-CZ" sz="2000" dirty="0" smtClean="0">
                <a:solidFill>
                  <a:srgbClr val="002060"/>
                </a:solidFill>
              </a:rPr>
              <a:t>hemikovi a restaurátorovi </a:t>
            </a:r>
            <a:r>
              <a:rPr lang="cs-CZ" sz="2000" dirty="0" smtClean="0">
                <a:solidFill>
                  <a:srgbClr val="FF0000"/>
                </a:solidFill>
              </a:rPr>
              <a:t>Františku Horčičkovi </a:t>
            </a:r>
            <a:r>
              <a:rPr lang="cs-CZ" sz="2000" dirty="0" smtClean="0">
                <a:solidFill>
                  <a:srgbClr val="002060"/>
                </a:solidFill>
              </a:rPr>
              <a:t>(byl autorem i některých falzifikovaných obrazů)</a:t>
            </a:r>
          </a:p>
          <a:p>
            <a:pPr marL="914400" lvl="1" indent="-457200" algn="l">
              <a:buClr>
                <a:srgbClr val="002060"/>
              </a:buClr>
              <a:buFont typeface="Wingdings" panose="05000000000000000000" pitchFamily="2" charset="2"/>
              <a:buChar char="ü"/>
            </a:pPr>
            <a:r>
              <a:rPr lang="cs-CZ" sz="2000" dirty="0">
                <a:solidFill>
                  <a:srgbClr val="002060"/>
                </a:solidFill>
              </a:rPr>
              <a:t>b</a:t>
            </a:r>
            <a:r>
              <a:rPr lang="cs-CZ" sz="2000" dirty="0" smtClean="0">
                <a:solidFill>
                  <a:srgbClr val="002060"/>
                </a:solidFill>
              </a:rPr>
              <a:t>ásníkovi </a:t>
            </a:r>
            <a:r>
              <a:rPr lang="cs-CZ" sz="2000" dirty="0" smtClean="0">
                <a:solidFill>
                  <a:srgbClr val="FF0000"/>
                </a:solidFill>
              </a:rPr>
              <a:t>Václavu Aloisovi Svobodovi</a:t>
            </a:r>
          </a:p>
          <a:p>
            <a:pPr marL="914400" lvl="1" indent="-457200" algn="l">
              <a:buClr>
                <a:srgbClr val="002060"/>
              </a:buClr>
              <a:buFont typeface="Wingdings" panose="05000000000000000000" pitchFamily="2" charset="2"/>
              <a:buChar char="ü"/>
            </a:pPr>
            <a:r>
              <a:rPr lang="cs-CZ" sz="2000" dirty="0">
                <a:solidFill>
                  <a:srgbClr val="002060"/>
                </a:solidFill>
              </a:rPr>
              <a:t>j</a:t>
            </a:r>
            <a:r>
              <a:rPr lang="cs-CZ" sz="2000" dirty="0" smtClean="0">
                <a:solidFill>
                  <a:srgbClr val="002060"/>
                </a:solidFill>
              </a:rPr>
              <a:t>azykovědci </a:t>
            </a:r>
            <a:r>
              <a:rPr lang="cs-CZ" sz="2000" dirty="0" smtClean="0">
                <a:solidFill>
                  <a:srgbClr val="FF0000"/>
                </a:solidFill>
              </a:rPr>
              <a:t>Josefu Jugmannovi </a:t>
            </a:r>
            <a:r>
              <a:rPr lang="cs-CZ" sz="2000" dirty="0" smtClean="0">
                <a:solidFill>
                  <a:srgbClr val="002060"/>
                </a:solidFill>
              </a:rPr>
              <a:t>(atak ze strany Josefa Dobrovského)</a:t>
            </a:r>
          </a:p>
          <a:p>
            <a:pPr marL="457200" indent="-457200">
              <a:buClr>
                <a:srgbClr val="002060"/>
              </a:buClr>
              <a:buFont typeface="Wingdings" panose="05000000000000000000" pitchFamily="2" charset="2"/>
              <a:buChar char="Ø"/>
            </a:pPr>
            <a:r>
              <a:rPr lang="cs-CZ" sz="2000" dirty="0">
                <a:solidFill>
                  <a:srgbClr val="002060"/>
                </a:solidFill>
              </a:rPr>
              <a:t>v</a:t>
            </a:r>
            <a:r>
              <a:rPr lang="cs-CZ" sz="2000" dirty="0" smtClean="0">
                <a:solidFill>
                  <a:srgbClr val="002060"/>
                </a:solidFill>
              </a:rPr>
              <a:t>šichni, kdo byli s autorstvím rukopisů spojováni toto </a:t>
            </a:r>
            <a:r>
              <a:rPr lang="cs-CZ" sz="2000" dirty="0" smtClean="0">
                <a:solidFill>
                  <a:srgbClr val="FF0000"/>
                </a:solidFill>
              </a:rPr>
              <a:t>autorství odmítli    </a:t>
            </a:r>
            <a:endParaRPr lang="cs-CZ" sz="2000" dirty="0">
              <a:solidFill>
                <a:srgbClr val="FF0000"/>
              </a:solidFill>
            </a:endParaRPr>
          </a:p>
        </p:txBody>
      </p:sp>
      <p:grpSp>
        <p:nvGrpSpPr>
          <p:cNvPr id="2" name="Skupina 1"/>
          <p:cNvGrpSpPr/>
          <p:nvPr/>
        </p:nvGrpSpPr>
        <p:grpSpPr>
          <a:xfrm>
            <a:off x="5719431" y="814958"/>
            <a:ext cx="3258939" cy="3892469"/>
            <a:chOff x="5782150" y="1131590"/>
            <a:chExt cx="3258939" cy="3892469"/>
          </a:xfrm>
        </p:grpSpPr>
        <p:pic>
          <p:nvPicPr>
            <p:cNvPr id="5124" name="Picture 4" descr="File:Josef Jungmann CT.jpg">
              <a:hlinkClick r:id="rId2"/>
            </p:cNvPr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782150" y="2255549"/>
              <a:ext cx="1325525" cy="15069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126" name="Picture 6" descr="http://leccos.com/pics/pic/horcicka_frantisek-_obraz.jpg"/>
            <p:cNvPicPr>
              <a:picLocks noChangeAspect="1" noChangeArrowheads="1"/>
            </p:cNvPicPr>
            <p:nvPr/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50000" b="24737"/>
            <a:stretch/>
          </p:blipFill>
          <p:spPr bwMode="auto">
            <a:xfrm>
              <a:off x="7872729" y="1131590"/>
              <a:ext cx="1137295" cy="144855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grpSp>
          <p:nvGrpSpPr>
            <p:cNvPr id="13" name="Skupina 12"/>
            <p:cNvGrpSpPr/>
            <p:nvPr/>
          </p:nvGrpSpPr>
          <p:grpSpPr>
            <a:xfrm>
              <a:off x="6988952" y="2355726"/>
              <a:ext cx="1317940" cy="1431159"/>
              <a:chOff x="6829640" y="3743096"/>
              <a:chExt cx="1317940" cy="1431159"/>
            </a:xfrm>
          </p:grpSpPr>
          <p:sp>
            <p:nvSpPr>
              <p:cNvPr id="14" name="Obdélník 13"/>
              <p:cNvSpPr/>
              <p:nvPr/>
            </p:nvSpPr>
            <p:spPr>
              <a:xfrm>
                <a:off x="6829640" y="3795886"/>
                <a:ext cx="1317940" cy="1201017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5" name="Podnadpis 2"/>
              <p:cNvSpPr txBox="1">
                <a:spLocks/>
              </p:cNvSpPr>
              <p:nvPr/>
            </p:nvSpPr>
            <p:spPr>
              <a:xfrm>
                <a:off x="7189589" y="3743096"/>
                <a:ext cx="648072" cy="1431159"/>
              </a:xfrm>
              <a:prstGeom prst="rect">
                <a:avLst/>
              </a:prstGeom>
            </p:spPr>
            <p:txBody>
              <a:bodyPr vert="horz" lIns="91440" tIns="45720" rIns="91440" bIns="45720" rtlCol="0">
                <a:noAutofit/>
              </a:bodyPr>
              <a:lstStyle>
                <a:lvl1pPr marL="0" indent="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None/>
                  <a:defRPr sz="2000" i="1" kern="1200">
                    <a:solidFill>
                      <a:schemeClr val="tx1">
                        <a:tint val="75000"/>
                      </a:schemeClr>
                    </a:solidFill>
                    <a:latin typeface="+mn-lt"/>
                    <a:ea typeface="+mn-ea"/>
                    <a:cs typeface="+mn-cs"/>
                  </a:defRPr>
                </a:lvl1pPr>
                <a:lvl2pPr marL="457200" indent="0" algn="ctr" defTabSz="914400" rtl="0" eaLnBrk="1" latinLnBrk="0" hangingPunct="1">
                  <a:spcBef>
                    <a:spcPct val="20000"/>
                  </a:spcBef>
                  <a:buFont typeface="Arial" pitchFamily="34" charset="0"/>
                  <a:buNone/>
                  <a:defRPr sz="1800" i="1" kern="1200">
                    <a:solidFill>
                      <a:schemeClr val="tx1">
                        <a:tint val="75000"/>
                      </a:schemeClr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0" algn="ctr" defTabSz="914400" rtl="0" eaLnBrk="1" latinLnBrk="0" hangingPunct="1">
                  <a:spcBef>
                    <a:spcPct val="20000"/>
                  </a:spcBef>
                  <a:buFont typeface="Arial" pitchFamily="34" charset="0"/>
                  <a:buNone/>
                  <a:defRPr sz="1800" i="1" kern="1200">
                    <a:solidFill>
                      <a:schemeClr val="tx1">
                        <a:tint val="75000"/>
                      </a:schemeClr>
                    </a:solidFill>
                    <a:latin typeface="+mn-lt"/>
                    <a:ea typeface="+mn-ea"/>
                    <a:cs typeface="+mn-cs"/>
                  </a:defRPr>
                </a:lvl3pPr>
                <a:lvl4pPr marL="1371600" indent="0" algn="ctr" defTabSz="914400" rtl="0" eaLnBrk="1" latinLnBrk="0" hangingPunct="1">
                  <a:spcBef>
                    <a:spcPct val="20000"/>
                  </a:spcBef>
                  <a:buFont typeface="Arial" pitchFamily="34" charset="0"/>
                  <a:buNone/>
                  <a:defRPr sz="1800" i="1" kern="1200">
                    <a:solidFill>
                      <a:schemeClr val="tx1">
                        <a:tint val="75000"/>
                      </a:schemeClr>
                    </a:solidFill>
                    <a:latin typeface="+mn-lt"/>
                    <a:ea typeface="+mn-ea"/>
                    <a:cs typeface="+mn-cs"/>
                  </a:defRPr>
                </a:lvl4pPr>
                <a:lvl5pPr marL="1828800" indent="0" algn="ctr" defTabSz="914400" rtl="0" eaLnBrk="1" latinLnBrk="0" hangingPunct="1">
                  <a:spcBef>
                    <a:spcPct val="20000"/>
                  </a:spcBef>
                  <a:buFont typeface="Arial" pitchFamily="34" charset="0"/>
                  <a:buNone/>
                  <a:defRPr sz="1800" i="1" kern="1200">
                    <a:solidFill>
                      <a:schemeClr val="tx1">
                        <a:tint val="75000"/>
                      </a:schemeClr>
                    </a:solidFill>
                    <a:latin typeface="+mn-lt"/>
                    <a:ea typeface="+mn-ea"/>
                    <a:cs typeface="+mn-cs"/>
                  </a:defRPr>
                </a:lvl5pPr>
                <a:lvl6pPr marL="2286000" indent="0" algn="ctr" defTabSz="914400" rtl="0" eaLnBrk="1" latinLnBrk="0" hangingPunct="1">
                  <a:spcBef>
                    <a:spcPct val="20000"/>
                  </a:spcBef>
                  <a:buFont typeface="Arial" pitchFamily="34" charset="0"/>
                  <a:buNone/>
                  <a:defRPr sz="1800" i="1" kern="1200">
                    <a:solidFill>
                      <a:schemeClr val="tx1">
                        <a:tint val="75000"/>
                      </a:schemeClr>
                    </a:solidFill>
                    <a:latin typeface="+mn-lt"/>
                    <a:ea typeface="+mn-ea"/>
                    <a:cs typeface="+mn-cs"/>
                  </a:defRPr>
                </a:lvl6pPr>
                <a:lvl7pPr marL="2743200" indent="0" algn="ctr" defTabSz="914400" rtl="0" eaLnBrk="1" latinLnBrk="0" hangingPunct="1">
                  <a:spcBef>
                    <a:spcPct val="20000"/>
                  </a:spcBef>
                  <a:buFont typeface="Arial" pitchFamily="34" charset="0"/>
                  <a:buNone/>
                  <a:defRPr sz="1800" i="1" kern="1200">
                    <a:solidFill>
                      <a:schemeClr val="tx1">
                        <a:tint val="75000"/>
                      </a:schemeClr>
                    </a:solidFill>
                    <a:latin typeface="+mn-lt"/>
                    <a:ea typeface="+mn-ea"/>
                    <a:cs typeface="+mn-cs"/>
                  </a:defRPr>
                </a:lvl7pPr>
                <a:lvl8pPr marL="3200400" indent="0" algn="ctr" defTabSz="914400" rtl="0" eaLnBrk="1" latinLnBrk="0" hangingPunct="1">
                  <a:spcBef>
                    <a:spcPct val="20000"/>
                  </a:spcBef>
                  <a:buFont typeface="Arial" pitchFamily="34" charset="0"/>
                  <a:buNone/>
                  <a:defRPr sz="1800" i="1" kern="1200">
                    <a:solidFill>
                      <a:schemeClr val="tx1">
                        <a:tint val="75000"/>
                      </a:schemeClr>
                    </a:solidFill>
                    <a:latin typeface="+mn-lt"/>
                    <a:ea typeface="+mn-ea"/>
                    <a:cs typeface="+mn-cs"/>
                  </a:defRPr>
                </a:lvl8pPr>
                <a:lvl9pPr marL="3657600" indent="0" algn="ctr" defTabSz="914400" rtl="0" eaLnBrk="1" latinLnBrk="0" hangingPunct="1">
                  <a:spcBef>
                    <a:spcPct val="20000"/>
                  </a:spcBef>
                  <a:buFont typeface="Arial" pitchFamily="34" charset="0"/>
                  <a:buNone/>
                  <a:defRPr sz="1800" kern="1200">
                    <a:solidFill>
                      <a:schemeClr val="tx1">
                        <a:tint val="75000"/>
                      </a:schemeClr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cs-CZ" sz="8000" i="0" dirty="0" smtClean="0">
                    <a:solidFill>
                      <a:srgbClr val="002060"/>
                    </a:solidFill>
                  </a:rPr>
                  <a:t>?</a:t>
                </a:r>
                <a:r>
                  <a:rPr lang="cs-CZ" sz="3200" i="0" dirty="0" smtClean="0">
                    <a:solidFill>
                      <a:schemeClr val="tx1"/>
                    </a:solidFill>
                  </a:rPr>
                  <a:t> </a:t>
                </a:r>
              </a:p>
              <a:p>
                <a:pPr marL="342900" indent="-342900">
                  <a:buFont typeface="Arial" pitchFamily="34" charset="0"/>
                  <a:buChar char="•"/>
                </a:pPr>
                <a:endParaRPr lang="cs-CZ" sz="3200" i="0" dirty="0">
                  <a:solidFill>
                    <a:schemeClr val="tx1"/>
                  </a:solidFill>
                </a:endParaRPr>
              </a:p>
            </p:txBody>
          </p:sp>
        </p:grpSp>
        <p:pic>
          <p:nvPicPr>
            <p:cNvPr id="5122" name="Picture 2" descr="File:Vaclav Alois Svoboda Navarovsky.jpg">
              <a:hlinkClick r:id="rId5"/>
            </p:cNvPr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672937" y="3517109"/>
              <a:ext cx="1368152" cy="15069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17" name="Nadpis 1"/>
          <p:cNvSpPr txBox="1">
            <a:spLocks/>
          </p:cNvSpPr>
          <p:nvPr/>
        </p:nvSpPr>
        <p:spPr>
          <a:xfrm>
            <a:off x="5649771" y="3445867"/>
            <a:ext cx="1464844" cy="360040"/>
          </a:xfrm>
          <a:prstGeom prst="rect">
            <a:avLst/>
          </a:prstGeom>
        </p:spPr>
        <p:txBody>
          <a:bodyPr vert="horz" lIns="0" tIns="45720" rIns="0" bIns="45720" rtlCol="0" anchor="t"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66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cs-CZ" sz="1400" i="1" cap="none" dirty="0" smtClean="0">
                <a:solidFill>
                  <a:srgbClr val="002060"/>
                </a:solidFill>
              </a:rPr>
              <a:t>Josef Jungmann </a:t>
            </a:r>
            <a:r>
              <a:rPr lang="cs-CZ" sz="1800" i="1" dirty="0" smtClean="0">
                <a:solidFill>
                  <a:srgbClr val="FF0000"/>
                </a:solidFill>
              </a:rPr>
              <a:t/>
            </a:r>
            <a:br>
              <a:rPr lang="cs-CZ" sz="1800" i="1" dirty="0" smtClean="0">
                <a:solidFill>
                  <a:srgbClr val="FF0000"/>
                </a:solidFill>
              </a:rPr>
            </a:br>
            <a:r>
              <a:rPr lang="cs-CZ" sz="1800" dirty="0" smtClean="0">
                <a:solidFill>
                  <a:srgbClr val="FF0000"/>
                </a:solidFill>
              </a:rPr>
              <a:t/>
            </a:r>
            <a:br>
              <a:rPr lang="cs-CZ" sz="1800" dirty="0" smtClean="0">
                <a:solidFill>
                  <a:srgbClr val="FF0000"/>
                </a:solidFill>
              </a:rPr>
            </a:br>
            <a:r>
              <a:rPr lang="cs-CZ" sz="1800" dirty="0" smtClean="0">
                <a:solidFill>
                  <a:srgbClr val="FF0000"/>
                </a:solidFill>
              </a:rPr>
              <a:t/>
            </a:r>
            <a:br>
              <a:rPr lang="cs-CZ" sz="1800" dirty="0" smtClean="0">
                <a:solidFill>
                  <a:srgbClr val="FF0000"/>
                </a:solidFill>
              </a:rPr>
            </a:br>
            <a:r>
              <a:rPr lang="cs-CZ" sz="1800" dirty="0" smtClean="0">
                <a:solidFill>
                  <a:srgbClr val="FF0000"/>
                </a:solidFill>
              </a:rPr>
              <a:t/>
            </a:r>
            <a:br>
              <a:rPr lang="cs-CZ" sz="1800" dirty="0" smtClean="0">
                <a:solidFill>
                  <a:srgbClr val="FF0000"/>
                </a:solidFill>
              </a:rPr>
            </a:br>
            <a:r>
              <a:rPr lang="cs-CZ" sz="1800" dirty="0" smtClean="0">
                <a:solidFill>
                  <a:srgbClr val="FF0000"/>
                </a:solidFill>
              </a:rPr>
              <a:t/>
            </a:r>
            <a:br>
              <a:rPr lang="cs-CZ" sz="1800" dirty="0" smtClean="0">
                <a:solidFill>
                  <a:srgbClr val="FF0000"/>
                </a:solidFill>
              </a:rPr>
            </a:br>
            <a:r>
              <a:rPr lang="cs-CZ" sz="1800" dirty="0" smtClean="0">
                <a:solidFill>
                  <a:srgbClr val="FF0000"/>
                </a:solidFill>
              </a:rPr>
              <a:t/>
            </a:r>
            <a:br>
              <a:rPr lang="cs-CZ" sz="1800" dirty="0" smtClean="0">
                <a:solidFill>
                  <a:srgbClr val="FF0000"/>
                </a:solidFill>
              </a:rPr>
            </a:br>
            <a:r>
              <a:rPr lang="cs-CZ" sz="1800" dirty="0" smtClean="0">
                <a:solidFill>
                  <a:srgbClr val="FF0000"/>
                </a:solidFill>
              </a:rPr>
              <a:t/>
            </a:r>
            <a:br>
              <a:rPr lang="cs-CZ" sz="1800" dirty="0" smtClean="0">
                <a:solidFill>
                  <a:srgbClr val="FF0000"/>
                </a:solidFill>
              </a:rPr>
            </a:br>
            <a:r>
              <a:rPr lang="cs-CZ" sz="1800" dirty="0" smtClean="0">
                <a:solidFill>
                  <a:srgbClr val="FF0000"/>
                </a:solidFill>
              </a:rPr>
              <a:t/>
            </a:r>
            <a:br>
              <a:rPr lang="cs-CZ" sz="1800" dirty="0" smtClean="0">
                <a:solidFill>
                  <a:srgbClr val="FF0000"/>
                </a:solidFill>
              </a:rPr>
            </a:br>
            <a:r>
              <a:rPr lang="cs-CZ" sz="4000" dirty="0" smtClean="0">
                <a:solidFill>
                  <a:srgbClr val="FF0000"/>
                </a:solidFill>
              </a:rPr>
              <a:t/>
            </a:r>
            <a:br>
              <a:rPr lang="cs-CZ" sz="4000" dirty="0" smtClean="0">
                <a:solidFill>
                  <a:srgbClr val="FF0000"/>
                </a:solidFill>
              </a:rPr>
            </a:br>
            <a:r>
              <a:rPr lang="cs-CZ" sz="4000" dirty="0" smtClean="0">
                <a:solidFill>
                  <a:srgbClr val="FF0000"/>
                </a:solidFill>
              </a:rPr>
              <a:t/>
            </a:r>
            <a:br>
              <a:rPr lang="cs-CZ" sz="4000" dirty="0" smtClean="0">
                <a:solidFill>
                  <a:srgbClr val="FF0000"/>
                </a:solidFill>
              </a:rPr>
            </a:br>
            <a:r>
              <a:rPr lang="cs-CZ" sz="4000" dirty="0" smtClean="0">
                <a:solidFill>
                  <a:srgbClr val="FF0000"/>
                </a:solidFill>
              </a:rPr>
              <a:t/>
            </a:r>
            <a:br>
              <a:rPr lang="cs-CZ" sz="4000" dirty="0" smtClean="0">
                <a:solidFill>
                  <a:srgbClr val="FF0000"/>
                </a:solidFill>
              </a:rPr>
            </a:b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18" name="Nadpis 1"/>
          <p:cNvSpPr txBox="1">
            <a:spLocks/>
          </p:cNvSpPr>
          <p:nvPr/>
        </p:nvSpPr>
        <p:spPr>
          <a:xfrm>
            <a:off x="7286182" y="4707427"/>
            <a:ext cx="1856484" cy="360040"/>
          </a:xfrm>
          <a:prstGeom prst="rect">
            <a:avLst/>
          </a:prstGeom>
        </p:spPr>
        <p:txBody>
          <a:bodyPr vert="horz" lIns="0" tIns="45720" rIns="0" bIns="45720" rtlCol="0" anchor="t"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66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cs-CZ" sz="1400" i="1" cap="none" dirty="0" smtClean="0">
                <a:solidFill>
                  <a:srgbClr val="002060"/>
                </a:solidFill>
              </a:rPr>
              <a:t>Václav Alois Svoboda</a:t>
            </a:r>
            <a:r>
              <a:rPr lang="cs-CZ" sz="1800" i="1" dirty="0" smtClean="0">
                <a:solidFill>
                  <a:srgbClr val="FF0000"/>
                </a:solidFill>
              </a:rPr>
              <a:t/>
            </a:r>
            <a:br>
              <a:rPr lang="cs-CZ" sz="1800" i="1" dirty="0" smtClean="0">
                <a:solidFill>
                  <a:srgbClr val="FF0000"/>
                </a:solidFill>
              </a:rPr>
            </a:br>
            <a:r>
              <a:rPr lang="cs-CZ" sz="1800" dirty="0" smtClean="0">
                <a:solidFill>
                  <a:srgbClr val="FF0000"/>
                </a:solidFill>
              </a:rPr>
              <a:t/>
            </a:r>
            <a:br>
              <a:rPr lang="cs-CZ" sz="1800" dirty="0" smtClean="0">
                <a:solidFill>
                  <a:srgbClr val="FF0000"/>
                </a:solidFill>
              </a:rPr>
            </a:br>
            <a:r>
              <a:rPr lang="cs-CZ" sz="1800" dirty="0" smtClean="0">
                <a:solidFill>
                  <a:srgbClr val="FF0000"/>
                </a:solidFill>
              </a:rPr>
              <a:t/>
            </a:r>
            <a:br>
              <a:rPr lang="cs-CZ" sz="1800" dirty="0" smtClean="0">
                <a:solidFill>
                  <a:srgbClr val="FF0000"/>
                </a:solidFill>
              </a:rPr>
            </a:br>
            <a:r>
              <a:rPr lang="cs-CZ" sz="1800" dirty="0" smtClean="0">
                <a:solidFill>
                  <a:srgbClr val="FF0000"/>
                </a:solidFill>
              </a:rPr>
              <a:t/>
            </a:r>
            <a:br>
              <a:rPr lang="cs-CZ" sz="1800" dirty="0" smtClean="0">
                <a:solidFill>
                  <a:srgbClr val="FF0000"/>
                </a:solidFill>
              </a:rPr>
            </a:br>
            <a:r>
              <a:rPr lang="cs-CZ" sz="1800" dirty="0" smtClean="0">
                <a:solidFill>
                  <a:srgbClr val="FF0000"/>
                </a:solidFill>
              </a:rPr>
              <a:t/>
            </a:r>
            <a:br>
              <a:rPr lang="cs-CZ" sz="1800" dirty="0" smtClean="0">
                <a:solidFill>
                  <a:srgbClr val="FF0000"/>
                </a:solidFill>
              </a:rPr>
            </a:br>
            <a:r>
              <a:rPr lang="cs-CZ" sz="1800" dirty="0" smtClean="0">
                <a:solidFill>
                  <a:srgbClr val="FF0000"/>
                </a:solidFill>
              </a:rPr>
              <a:t/>
            </a:r>
            <a:br>
              <a:rPr lang="cs-CZ" sz="1800" dirty="0" smtClean="0">
                <a:solidFill>
                  <a:srgbClr val="FF0000"/>
                </a:solidFill>
              </a:rPr>
            </a:br>
            <a:r>
              <a:rPr lang="cs-CZ" sz="1800" dirty="0" smtClean="0">
                <a:solidFill>
                  <a:srgbClr val="FF0000"/>
                </a:solidFill>
              </a:rPr>
              <a:t/>
            </a:r>
            <a:br>
              <a:rPr lang="cs-CZ" sz="1800" dirty="0" smtClean="0">
                <a:solidFill>
                  <a:srgbClr val="FF0000"/>
                </a:solidFill>
              </a:rPr>
            </a:br>
            <a:r>
              <a:rPr lang="cs-CZ" sz="1800" dirty="0" smtClean="0">
                <a:solidFill>
                  <a:srgbClr val="FF0000"/>
                </a:solidFill>
              </a:rPr>
              <a:t/>
            </a:r>
            <a:br>
              <a:rPr lang="cs-CZ" sz="1800" dirty="0" smtClean="0">
                <a:solidFill>
                  <a:srgbClr val="FF0000"/>
                </a:solidFill>
              </a:rPr>
            </a:br>
            <a:r>
              <a:rPr lang="cs-CZ" sz="4000" dirty="0" smtClean="0">
                <a:solidFill>
                  <a:srgbClr val="FF0000"/>
                </a:solidFill>
              </a:rPr>
              <a:t/>
            </a:r>
            <a:br>
              <a:rPr lang="cs-CZ" sz="4000" dirty="0" smtClean="0">
                <a:solidFill>
                  <a:srgbClr val="FF0000"/>
                </a:solidFill>
              </a:rPr>
            </a:br>
            <a:r>
              <a:rPr lang="cs-CZ" sz="4000" dirty="0" smtClean="0">
                <a:solidFill>
                  <a:srgbClr val="FF0000"/>
                </a:solidFill>
              </a:rPr>
              <a:t/>
            </a:r>
            <a:br>
              <a:rPr lang="cs-CZ" sz="4000" dirty="0" smtClean="0">
                <a:solidFill>
                  <a:srgbClr val="FF0000"/>
                </a:solidFill>
              </a:rPr>
            </a:br>
            <a:r>
              <a:rPr lang="cs-CZ" sz="4000" dirty="0" smtClean="0">
                <a:solidFill>
                  <a:srgbClr val="FF0000"/>
                </a:solidFill>
              </a:rPr>
              <a:t/>
            </a:r>
            <a:br>
              <a:rPr lang="cs-CZ" sz="4000" dirty="0" smtClean="0">
                <a:solidFill>
                  <a:srgbClr val="FF0000"/>
                </a:solidFill>
              </a:rPr>
            </a:b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19" name="Nadpis 1"/>
          <p:cNvSpPr txBox="1">
            <a:spLocks/>
          </p:cNvSpPr>
          <p:nvPr/>
        </p:nvSpPr>
        <p:spPr>
          <a:xfrm>
            <a:off x="6193811" y="833361"/>
            <a:ext cx="1464844" cy="360040"/>
          </a:xfrm>
          <a:prstGeom prst="rect">
            <a:avLst/>
          </a:prstGeom>
        </p:spPr>
        <p:txBody>
          <a:bodyPr vert="horz" lIns="0" tIns="45720" rIns="0" bIns="45720" rtlCol="0" anchor="t"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66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cs-CZ" sz="1400" i="1" cap="none" dirty="0" smtClean="0">
                <a:solidFill>
                  <a:srgbClr val="002060"/>
                </a:solidFill>
              </a:rPr>
              <a:t>František Horčička</a:t>
            </a:r>
            <a:r>
              <a:rPr lang="cs-CZ" sz="1800" i="1" dirty="0" smtClean="0">
                <a:solidFill>
                  <a:srgbClr val="FF0000"/>
                </a:solidFill>
              </a:rPr>
              <a:t/>
            </a:r>
            <a:br>
              <a:rPr lang="cs-CZ" sz="1800" i="1" dirty="0" smtClean="0">
                <a:solidFill>
                  <a:srgbClr val="FF0000"/>
                </a:solidFill>
              </a:rPr>
            </a:br>
            <a:r>
              <a:rPr lang="cs-CZ" sz="1800" dirty="0" smtClean="0">
                <a:solidFill>
                  <a:srgbClr val="FF0000"/>
                </a:solidFill>
              </a:rPr>
              <a:t/>
            </a:r>
            <a:br>
              <a:rPr lang="cs-CZ" sz="1800" dirty="0" smtClean="0">
                <a:solidFill>
                  <a:srgbClr val="FF0000"/>
                </a:solidFill>
              </a:rPr>
            </a:br>
            <a:r>
              <a:rPr lang="cs-CZ" sz="1800" dirty="0" smtClean="0">
                <a:solidFill>
                  <a:srgbClr val="FF0000"/>
                </a:solidFill>
              </a:rPr>
              <a:t/>
            </a:r>
            <a:br>
              <a:rPr lang="cs-CZ" sz="1800" dirty="0" smtClean="0">
                <a:solidFill>
                  <a:srgbClr val="FF0000"/>
                </a:solidFill>
              </a:rPr>
            </a:br>
            <a:r>
              <a:rPr lang="cs-CZ" sz="1800" dirty="0" smtClean="0">
                <a:solidFill>
                  <a:srgbClr val="FF0000"/>
                </a:solidFill>
              </a:rPr>
              <a:t/>
            </a:r>
            <a:br>
              <a:rPr lang="cs-CZ" sz="1800" dirty="0" smtClean="0">
                <a:solidFill>
                  <a:srgbClr val="FF0000"/>
                </a:solidFill>
              </a:rPr>
            </a:br>
            <a:r>
              <a:rPr lang="cs-CZ" sz="1800" dirty="0" smtClean="0">
                <a:solidFill>
                  <a:srgbClr val="FF0000"/>
                </a:solidFill>
              </a:rPr>
              <a:t/>
            </a:r>
            <a:br>
              <a:rPr lang="cs-CZ" sz="1800" dirty="0" smtClean="0">
                <a:solidFill>
                  <a:srgbClr val="FF0000"/>
                </a:solidFill>
              </a:rPr>
            </a:br>
            <a:r>
              <a:rPr lang="cs-CZ" sz="1800" dirty="0" smtClean="0">
                <a:solidFill>
                  <a:srgbClr val="FF0000"/>
                </a:solidFill>
              </a:rPr>
              <a:t/>
            </a:r>
            <a:br>
              <a:rPr lang="cs-CZ" sz="1800" dirty="0" smtClean="0">
                <a:solidFill>
                  <a:srgbClr val="FF0000"/>
                </a:solidFill>
              </a:rPr>
            </a:br>
            <a:r>
              <a:rPr lang="cs-CZ" sz="1800" dirty="0" smtClean="0">
                <a:solidFill>
                  <a:srgbClr val="FF0000"/>
                </a:solidFill>
              </a:rPr>
              <a:t/>
            </a:r>
            <a:br>
              <a:rPr lang="cs-CZ" sz="1800" dirty="0" smtClean="0">
                <a:solidFill>
                  <a:srgbClr val="FF0000"/>
                </a:solidFill>
              </a:rPr>
            </a:br>
            <a:r>
              <a:rPr lang="cs-CZ" sz="1800" dirty="0" smtClean="0">
                <a:solidFill>
                  <a:srgbClr val="FF0000"/>
                </a:solidFill>
              </a:rPr>
              <a:t/>
            </a:r>
            <a:br>
              <a:rPr lang="cs-CZ" sz="1800" dirty="0" smtClean="0">
                <a:solidFill>
                  <a:srgbClr val="FF0000"/>
                </a:solidFill>
              </a:rPr>
            </a:br>
            <a:r>
              <a:rPr lang="cs-CZ" sz="4000" dirty="0" smtClean="0">
                <a:solidFill>
                  <a:srgbClr val="FF0000"/>
                </a:solidFill>
              </a:rPr>
              <a:t/>
            </a:r>
            <a:br>
              <a:rPr lang="cs-CZ" sz="4000" dirty="0" smtClean="0">
                <a:solidFill>
                  <a:srgbClr val="FF0000"/>
                </a:solidFill>
              </a:rPr>
            </a:br>
            <a:r>
              <a:rPr lang="cs-CZ" sz="4000" dirty="0" smtClean="0">
                <a:solidFill>
                  <a:srgbClr val="FF0000"/>
                </a:solidFill>
              </a:rPr>
              <a:t/>
            </a:r>
            <a:br>
              <a:rPr lang="cs-CZ" sz="4000" dirty="0" smtClean="0">
                <a:solidFill>
                  <a:srgbClr val="FF0000"/>
                </a:solidFill>
              </a:rPr>
            </a:br>
            <a:r>
              <a:rPr lang="cs-CZ" sz="4000" dirty="0" smtClean="0">
                <a:solidFill>
                  <a:srgbClr val="FF0000"/>
                </a:solidFill>
              </a:rPr>
              <a:t/>
            </a:r>
            <a:br>
              <a:rPr lang="cs-CZ" sz="4000" dirty="0" smtClean="0">
                <a:solidFill>
                  <a:srgbClr val="FF0000"/>
                </a:solidFill>
              </a:rPr>
            </a:br>
            <a:endParaRPr lang="cs-CZ" sz="4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716718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7" grpId="0" build="p" bldLvl="2"/>
      <p:bldP spid="17" grpId="0"/>
      <p:bldP spid="18" grpId="0"/>
      <p:bldP spid="1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-252536" y="339502"/>
            <a:ext cx="9649072" cy="720080"/>
          </a:xfrm>
        </p:spPr>
        <p:txBody>
          <a:bodyPr>
            <a:normAutofit fontScale="25000" lnSpcReduction="20000"/>
          </a:bodyPr>
          <a:lstStyle/>
          <a:p>
            <a:pPr algn="ctr"/>
            <a:endParaRPr lang="cs-CZ" dirty="0" smtClean="0">
              <a:solidFill>
                <a:srgbClr val="FF0000"/>
              </a:solidFill>
            </a:endParaRPr>
          </a:p>
          <a:p>
            <a:pPr algn="ctr"/>
            <a:r>
              <a:rPr lang="cs-CZ" sz="11200" b="1" dirty="0" smtClean="0">
                <a:solidFill>
                  <a:srgbClr val="FF0000"/>
                </a:solidFill>
              </a:rPr>
              <a:t>RUKOPIS KRÁLOVÉDVORSKÝ A RUKOPIS ZELENOHORSKÝ</a:t>
            </a:r>
          </a:p>
          <a:p>
            <a:pPr algn="ctr"/>
            <a:r>
              <a:rPr lang="cs-CZ" sz="11200" b="1" dirty="0" smtClean="0">
                <a:solidFill>
                  <a:srgbClr val="002060"/>
                </a:solidFill>
              </a:rPr>
              <a:t>RUKOPIS KRÁLOVÉDVORSKÝ</a:t>
            </a:r>
          </a:p>
          <a:p>
            <a:pPr algn="ctr"/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" name="Podnadpis 2"/>
          <p:cNvSpPr txBox="1">
            <a:spLocks/>
          </p:cNvSpPr>
          <p:nvPr/>
        </p:nvSpPr>
        <p:spPr>
          <a:xfrm>
            <a:off x="395536" y="843558"/>
            <a:ext cx="8352928" cy="2736304"/>
          </a:xfrm>
          <a:prstGeom prst="rect">
            <a:avLst/>
          </a:prstGeom>
        </p:spPr>
        <p:txBody>
          <a:bodyPr vert="horz" anchor="b">
            <a:normAutofit/>
          </a:bodyPr>
          <a:lstStyle>
            <a:lvl1pPr marL="0" indent="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None/>
              <a:defRPr kumimoji="0" sz="2400" kern="1200">
                <a:solidFill>
                  <a:schemeClr val="tx2">
                    <a:shade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None/>
              <a:defRPr kumimoji="0" sz="2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None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None/>
              <a:defRPr kumimoji="0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2860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7432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2004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6576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buClr>
                <a:srgbClr val="002060"/>
              </a:buClr>
              <a:buFont typeface="Wingdings" panose="05000000000000000000" pitchFamily="2" charset="2"/>
              <a:buChar char="Ø"/>
            </a:pPr>
            <a:endParaRPr lang="cs-CZ" sz="2000" dirty="0">
              <a:solidFill>
                <a:srgbClr val="002060"/>
              </a:solidFill>
            </a:endParaRPr>
          </a:p>
        </p:txBody>
      </p:sp>
      <p:sp>
        <p:nvSpPr>
          <p:cNvPr id="7" name="Podnadpis 2"/>
          <p:cNvSpPr txBox="1">
            <a:spLocks/>
          </p:cNvSpPr>
          <p:nvPr/>
        </p:nvSpPr>
        <p:spPr>
          <a:xfrm>
            <a:off x="395536" y="987574"/>
            <a:ext cx="8248484" cy="3456384"/>
          </a:xfrm>
          <a:prstGeom prst="rect">
            <a:avLst/>
          </a:prstGeom>
        </p:spPr>
        <p:txBody>
          <a:bodyPr vert="horz" anchor="t" anchorCtr="0">
            <a:noAutofit/>
          </a:bodyPr>
          <a:lstStyle>
            <a:lvl1pPr marL="0" indent="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None/>
              <a:defRPr kumimoji="0" sz="2400" kern="1200">
                <a:solidFill>
                  <a:schemeClr val="tx2">
                    <a:shade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None/>
              <a:defRPr kumimoji="0" sz="2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None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None/>
              <a:defRPr kumimoji="0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2860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7432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2004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6576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>
              <a:buClr>
                <a:srgbClr val="002060"/>
              </a:buClr>
              <a:buFont typeface="Wingdings" panose="05000000000000000000" pitchFamily="2" charset="2"/>
              <a:buChar char="Ø"/>
            </a:pPr>
            <a:r>
              <a:rPr lang="cs-CZ" sz="1800" dirty="0">
                <a:solidFill>
                  <a:srgbClr val="002060"/>
                </a:solidFill>
              </a:rPr>
              <a:t>b</a:t>
            </a:r>
            <a:r>
              <a:rPr lang="cs-CZ" sz="1800" dirty="0" smtClean="0">
                <a:solidFill>
                  <a:srgbClr val="002060"/>
                </a:solidFill>
              </a:rPr>
              <a:t>yl objeven 16. 9. 1817 Václavem Hankou ve věžní kobce děkanského kostela sv. Jana křtitele v </a:t>
            </a:r>
            <a:r>
              <a:rPr lang="cs-CZ" sz="1800" dirty="0" smtClean="0">
                <a:solidFill>
                  <a:srgbClr val="FF0000"/>
                </a:solidFill>
              </a:rPr>
              <a:t>Dvoře Králové nad Labem </a:t>
            </a:r>
            <a:r>
              <a:rPr lang="cs-CZ" sz="1800" dirty="0" smtClean="0">
                <a:solidFill>
                  <a:srgbClr val="002060"/>
                </a:solidFill>
              </a:rPr>
              <a:t>(Královéhradecký kraj, známé Zoo – Safari), dnes uložen v knihovně Národního muzea v Praze </a:t>
            </a:r>
            <a:endParaRPr lang="cs-CZ" sz="1800" dirty="0">
              <a:solidFill>
                <a:srgbClr val="002060"/>
              </a:solidFill>
            </a:endParaRPr>
          </a:p>
        </p:txBody>
      </p:sp>
      <p:grpSp>
        <p:nvGrpSpPr>
          <p:cNvPr id="9" name="Skupina 8"/>
          <p:cNvGrpSpPr/>
          <p:nvPr/>
        </p:nvGrpSpPr>
        <p:grpSpPr>
          <a:xfrm>
            <a:off x="4182336" y="1623141"/>
            <a:ext cx="4409745" cy="3380297"/>
            <a:chOff x="827584" y="1619191"/>
            <a:chExt cx="4409745" cy="3380297"/>
          </a:xfrm>
        </p:grpSpPr>
        <p:grpSp>
          <p:nvGrpSpPr>
            <p:cNvPr id="5" name="Skupina 4"/>
            <p:cNvGrpSpPr/>
            <p:nvPr/>
          </p:nvGrpSpPr>
          <p:grpSpPr>
            <a:xfrm>
              <a:off x="827584" y="2291266"/>
              <a:ext cx="3354752" cy="1719101"/>
              <a:chOff x="1835696" y="1851670"/>
              <a:chExt cx="3879304" cy="2285716"/>
            </a:xfrm>
          </p:grpSpPr>
          <p:pic>
            <p:nvPicPr>
              <p:cNvPr id="1026" name="Picture 2"/>
              <p:cNvPicPr>
                <a:picLocks noChangeAspect="1" noChangeArrowheads="1"/>
              </p:cNvPicPr>
              <p:nvPr/>
            </p:nvPicPr>
            <p:blipFill rotWithShape="1">
              <a:blip r:embed="rId2" cstate="print">
                <a:extLst>
                  <a:ext uri="{BEBA8EAE-BF5A-486C-A8C5-ECC9F3942E4B}">
                    <a14:imgProps xmlns:a14="http://schemas.microsoft.com/office/drawing/2010/main">
                      <a14:imgLayer r:embed="rId3">
                        <a14:imgEffect>
                          <a14:brightnessContrast bright="2800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t="12828" r="2919" b="10903"/>
              <a:stretch/>
            </p:blipFill>
            <p:spPr bwMode="auto">
              <a:xfrm>
                <a:off x="1835696" y="1851670"/>
                <a:ext cx="3879304" cy="2285716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sp>
            <p:nvSpPr>
              <p:cNvPr id="2" name="Ovál 1"/>
              <p:cNvSpPr/>
              <p:nvPr/>
            </p:nvSpPr>
            <p:spPr>
              <a:xfrm>
                <a:off x="3950482" y="2283718"/>
                <a:ext cx="144016" cy="144016"/>
              </a:xfrm>
              <a:prstGeom prst="ellipse">
                <a:avLst/>
              </a:prstGeom>
              <a:noFill/>
              <a:ln>
                <a:solidFill>
                  <a:srgbClr val="FF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8" name="Skupina 7"/>
            <p:cNvGrpSpPr/>
            <p:nvPr/>
          </p:nvGrpSpPr>
          <p:grpSpPr>
            <a:xfrm>
              <a:off x="3906671" y="3539176"/>
              <a:ext cx="1330658" cy="1460312"/>
              <a:chOff x="4788024" y="1697578"/>
              <a:chExt cx="1330658" cy="1460312"/>
            </a:xfrm>
          </p:grpSpPr>
          <p:pic>
            <p:nvPicPr>
              <p:cNvPr id="1027" name="Picture 3"/>
              <p:cNvPicPr>
                <a:picLocks noChangeAspect="1" noChangeArrowheads="1"/>
              </p:cNvPicPr>
              <p:nvPr/>
            </p:nvPicPr>
            <p:blipFill rotWithShape="1">
              <a:blip r:embed="rId4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7199" t="17587" r="8803" b="13277"/>
              <a:stretch/>
            </p:blipFill>
            <p:spPr bwMode="auto">
              <a:xfrm>
                <a:off x="4788024" y="1697578"/>
                <a:ext cx="1330658" cy="1460312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sp>
            <p:nvSpPr>
              <p:cNvPr id="6" name="Ovál 5"/>
              <p:cNvSpPr/>
              <p:nvPr/>
            </p:nvSpPr>
            <p:spPr>
              <a:xfrm>
                <a:off x="5493344" y="2391730"/>
                <a:ext cx="72008" cy="72008"/>
              </a:xfrm>
              <a:prstGeom prst="ellipse">
                <a:avLst/>
              </a:prstGeom>
              <a:noFill/>
              <a:ln>
                <a:solidFill>
                  <a:srgbClr val="FF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srgbClr val="FF0000"/>
                  </a:solidFill>
                </a:endParaRPr>
              </a:p>
            </p:txBody>
          </p:sp>
        </p:grpSp>
        <p:pic>
          <p:nvPicPr>
            <p:cNvPr id="1028" name="Picture 4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779912" y="1619191"/>
              <a:ext cx="1008112" cy="134414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pic>
        <p:nvPicPr>
          <p:cNvPr id="1030" name="Picture 6" descr="File:Kostel,radnice,dvur kralove nad labem.JPG">
            <a:hlinkClick r:id="rId6"/>
          </p:cNvPr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011" t="21335" r="58007" b="10874"/>
          <a:stretch/>
        </p:blipFill>
        <p:spPr bwMode="auto">
          <a:xfrm>
            <a:off x="1331639" y="1910534"/>
            <a:ext cx="1955823" cy="29463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Nadpis 1"/>
          <p:cNvSpPr txBox="1">
            <a:spLocks/>
          </p:cNvSpPr>
          <p:nvPr/>
        </p:nvSpPr>
        <p:spPr>
          <a:xfrm>
            <a:off x="3419872" y="4489562"/>
            <a:ext cx="1856484" cy="360040"/>
          </a:xfrm>
          <a:prstGeom prst="rect">
            <a:avLst/>
          </a:prstGeom>
        </p:spPr>
        <p:txBody>
          <a:bodyPr vert="horz" lIns="0" tIns="45720" rIns="0" bIns="45720" rtlCol="0" anchor="t"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66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cs-CZ" sz="1400" i="1" cap="none" dirty="0">
                <a:solidFill>
                  <a:srgbClr val="002060"/>
                </a:solidFill>
              </a:rPr>
              <a:t>k</a:t>
            </a:r>
            <a:r>
              <a:rPr lang="cs-CZ" sz="1400" i="1" cap="none" dirty="0" smtClean="0">
                <a:solidFill>
                  <a:srgbClr val="002060"/>
                </a:solidFill>
              </a:rPr>
              <a:t>ostel sv. Jana Křtitele</a:t>
            </a:r>
            <a:r>
              <a:rPr lang="cs-CZ" sz="1800" i="1" dirty="0" smtClean="0">
                <a:solidFill>
                  <a:srgbClr val="FF0000"/>
                </a:solidFill>
              </a:rPr>
              <a:t/>
            </a:r>
            <a:br>
              <a:rPr lang="cs-CZ" sz="1800" i="1" dirty="0" smtClean="0">
                <a:solidFill>
                  <a:srgbClr val="FF0000"/>
                </a:solidFill>
              </a:rPr>
            </a:br>
            <a:r>
              <a:rPr lang="cs-CZ" sz="1800" dirty="0" smtClean="0">
                <a:solidFill>
                  <a:srgbClr val="FF0000"/>
                </a:solidFill>
              </a:rPr>
              <a:t/>
            </a:r>
            <a:br>
              <a:rPr lang="cs-CZ" sz="1800" dirty="0" smtClean="0">
                <a:solidFill>
                  <a:srgbClr val="FF0000"/>
                </a:solidFill>
              </a:rPr>
            </a:br>
            <a:r>
              <a:rPr lang="cs-CZ" sz="1800" dirty="0" smtClean="0">
                <a:solidFill>
                  <a:srgbClr val="FF0000"/>
                </a:solidFill>
              </a:rPr>
              <a:t/>
            </a:r>
            <a:br>
              <a:rPr lang="cs-CZ" sz="1800" dirty="0" smtClean="0">
                <a:solidFill>
                  <a:srgbClr val="FF0000"/>
                </a:solidFill>
              </a:rPr>
            </a:br>
            <a:r>
              <a:rPr lang="cs-CZ" sz="1800" dirty="0" smtClean="0">
                <a:solidFill>
                  <a:srgbClr val="FF0000"/>
                </a:solidFill>
              </a:rPr>
              <a:t/>
            </a:r>
            <a:br>
              <a:rPr lang="cs-CZ" sz="1800" dirty="0" smtClean="0">
                <a:solidFill>
                  <a:srgbClr val="FF0000"/>
                </a:solidFill>
              </a:rPr>
            </a:br>
            <a:r>
              <a:rPr lang="cs-CZ" sz="1800" dirty="0" smtClean="0">
                <a:solidFill>
                  <a:srgbClr val="FF0000"/>
                </a:solidFill>
              </a:rPr>
              <a:t/>
            </a:r>
            <a:br>
              <a:rPr lang="cs-CZ" sz="1800" dirty="0" smtClean="0">
                <a:solidFill>
                  <a:srgbClr val="FF0000"/>
                </a:solidFill>
              </a:rPr>
            </a:br>
            <a:r>
              <a:rPr lang="cs-CZ" sz="1800" dirty="0" smtClean="0">
                <a:solidFill>
                  <a:srgbClr val="FF0000"/>
                </a:solidFill>
              </a:rPr>
              <a:t/>
            </a:r>
            <a:br>
              <a:rPr lang="cs-CZ" sz="1800" dirty="0" smtClean="0">
                <a:solidFill>
                  <a:srgbClr val="FF0000"/>
                </a:solidFill>
              </a:rPr>
            </a:br>
            <a:r>
              <a:rPr lang="cs-CZ" sz="1800" dirty="0" smtClean="0">
                <a:solidFill>
                  <a:srgbClr val="FF0000"/>
                </a:solidFill>
              </a:rPr>
              <a:t/>
            </a:r>
            <a:br>
              <a:rPr lang="cs-CZ" sz="1800" dirty="0" smtClean="0">
                <a:solidFill>
                  <a:srgbClr val="FF0000"/>
                </a:solidFill>
              </a:rPr>
            </a:br>
            <a:r>
              <a:rPr lang="cs-CZ" sz="1800" dirty="0" smtClean="0">
                <a:solidFill>
                  <a:srgbClr val="FF0000"/>
                </a:solidFill>
              </a:rPr>
              <a:t/>
            </a:r>
            <a:br>
              <a:rPr lang="cs-CZ" sz="1800" dirty="0" smtClean="0">
                <a:solidFill>
                  <a:srgbClr val="FF0000"/>
                </a:solidFill>
              </a:rPr>
            </a:br>
            <a:r>
              <a:rPr lang="cs-CZ" sz="4000" dirty="0" smtClean="0">
                <a:solidFill>
                  <a:srgbClr val="FF0000"/>
                </a:solidFill>
              </a:rPr>
              <a:t/>
            </a:r>
            <a:br>
              <a:rPr lang="cs-CZ" sz="4000" dirty="0" smtClean="0">
                <a:solidFill>
                  <a:srgbClr val="FF0000"/>
                </a:solidFill>
              </a:rPr>
            </a:br>
            <a:r>
              <a:rPr lang="cs-CZ" sz="4000" dirty="0" smtClean="0">
                <a:solidFill>
                  <a:srgbClr val="FF0000"/>
                </a:solidFill>
              </a:rPr>
              <a:t/>
            </a:r>
            <a:br>
              <a:rPr lang="cs-CZ" sz="4000" dirty="0" smtClean="0">
                <a:solidFill>
                  <a:srgbClr val="FF0000"/>
                </a:solidFill>
              </a:rPr>
            </a:br>
            <a:r>
              <a:rPr lang="cs-CZ" sz="4000" dirty="0" smtClean="0">
                <a:solidFill>
                  <a:srgbClr val="FF0000"/>
                </a:solidFill>
              </a:rPr>
              <a:t/>
            </a:r>
            <a:br>
              <a:rPr lang="cs-CZ" sz="4000" dirty="0" smtClean="0">
                <a:solidFill>
                  <a:srgbClr val="FF0000"/>
                </a:solidFill>
              </a:rPr>
            </a:br>
            <a:endParaRPr lang="cs-CZ" sz="4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208138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7" grpId="0"/>
      <p:bldP spid="1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-252536" y="339502"/>
            <a:ext cx="9649072" cy="720080"/>
          </a:xfrm>
        </p:spPr>
        <p:txBody>
          <a:bodyPr>
            <a:normAutofit fontScale="25000" lnSpcReduction="20000"/>
          </a:bodyPr>
          <a:lstStyle/>
          <a:p>
            <a:pPr algn="ctr"/>
            <a:endParaRPr lang="cs-CZ" dirty="0" smtClean="0">
              <a:solidFill>
                <a:srgbClr val="FF0000"/>
              </a:solidFill>
            </a:endParaRPr>
          </a:p>
          <a:p>
            <a:pPr algn="ctr"/>
            <a:r>
              <a:rPr lang="cs-CZ" sz="11200" b="1" dirty="0" smtClean="0">
                <a:solidFill>
                  <a:srgbClr val="FF0000"/>
                </a:solidFill>
              </a:rPr>
              <a:t>RUKOPIS KRÁLOVÉDVORSKÝ A RUKOPIS ZELENOHORSKÝ</a:t>
            </a:r>
          </a:p>
          <a:p>
            <a:pPr algn="ctr"/>
            <a:r>
              <a:rPr lang="cs-CZ" sz="11200" b="1" dirty="0" smtClean="0">
                <a:solidFill>
                  <a:srgbClr val="002060"/>
                </a:solidFill>
              </a:rPr>
              <a:t>RUKOPIS KRÁLOVÉDVORSKÝ</a:t>
            </a:r>
          </a:p>
          <a:p>
            <a:pPr algn="ctr"/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" name="Podnadpis 2"/>
          <p:cNvSpPr txBox="1">
            <a:spLocks/>
          </p:cNvSpPr>
          <p:nvPr/>
        </p:nvSpPr>
        <p:spPr>
          <a:xfrm>
            <a:off x="395536" y="843558"/>
            <a:ext cx="8352928" cy="2736304"/>
          </a:xfrm>
          <a:prstGeom prst="rect">
            <a:avLst/>
          </a:prstGeom>
        </p:spPr>
        <p:txBody>
          <a:bodyPr vert="horz" anchor="b">
            <a:normAutofit/>
          </a:bodyPr>
          <a:lstStyle>
            <a:lvl1pPr marL="0" indent="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None/>
              <a:defRPr kumimoji="0" sz="2400" kern="1200">
                <a:solidFill>
                  <a:schemeClr val="tx2">
                    <a:shade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None/>
              <a:defRPr kumimoji="0" sz="2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None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None/>
              <a:defRPr kumimoji="0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2860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7432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2004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6576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buClr>
                <a:srgbClr val="002060"/>
              </a:buClr>
              <a:buFont typeface="Wingdings" panose="05000000000000000000" pitchFamily="2" charset="2"/>
              <a:buChar char="Ø"/>
            </a:pPr>
            <a:endParaRPr lang="cs-CZ" sz="2000" dirty="0">
              <a:solidFill>
                <a:srgbClr val="002060"/>
              </a:solidFill>
            </a:endParaRPr>
          </a:p>
        </p:txBody>
      </p:sp>
      <p:sp>
        <p:nvSpPr>
          <p:cNvPr id="7" name="Podnadpis 2"/>
          <p:cNvSpPr txBox="1">
            <a:spLocks/>
          </p:cNvSpPr>
          <p:nvPr/>
        </p:nvSpPr>
        <p:spPr>
          <a:xfrm>
            <a:off x="395536" y="987574"/>
            <a:ext cx="5184576" cy="3888432"/>
          </a:xfrm>
          <a:prstGeom prst="rect">
            <a:avLst/>
          </a:prstGeom>
        </p:spPr>
        <p:txBody>
          <a:bodyPr vert="horz" anchor="t" anchorCtr="0">
            <a:noAutofit/>
          </a:bodyPr>
          <a:lstStyle>
            <a:lvl1pPr marL="0" indent="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None/>
              <a:defRPr kumimoji="0" sz="2400" kern="1200">
                <a:solidFill>
                  <a:schemeClr val="tx2">
                    <a:shade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None/>
              <a:defRPr kumimoji="0" sz="2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None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None/>
              <a:defRPr kumimoji="0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2860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7432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2004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6576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>
              <a:buClr>
                <a:srgbClr val="002060"/>
              </a:buClr>
              <a:buFont typeface="Wingdings" panose="05000000000000000000" pitchFamily="2" charset="2"/>
              <a:buChar char="Ø"/>
            </a:pPr>
            <a:r>
              <a:rPr lang="cs-CZ" sz="1550" dirty="0">
                <a:solidFill>
                  <a:srgbClr val="002060"/>
                </a:solidFill>
              </a:rPr>
              <a:t>r</a:t>
            </a:r>
            <a:r>
              <a:rPr lang="cs-CZ" sz="1550" dirty="0" smtClean="0">
                <a:solidFill>
                  <a:srgbClr val="002060"/>
                </a:solidFill>
              </a:rPr>
              <a:t>ukopis se skládá ze </a:t>
            </a:r>
            <a:r>
              <a:rPr lang="cs-CZ" sz="1550" dirty="0" smtClean="0">
                <a:solidFill>
                  <a:srgbClr val="FF0000"/>
                </a:solidFill>
              </a:rPr>
              <a:t>sedmi pergamenových dvojlistů </a:t>
            </a:r>
            <a:r>
              <a:rPr lang="cs-CZ" sz="1550" dirty="0" smtClean="0">
                <a:solidFill>
                  <a:srgbClr val="002060"/>
                </a:solidFill>
              </a:rPr>
              <a:t>popsaných po obou stranách </a:t>
            </a:r>
            <a:r>
              <a:rPr lang="cs-CZ" sz="1550" dirty="0" smtClean="0">
                <a:solidFill>
                  <a:srgbClr val="FF0000"/>
                </a:solidFill>
              </a:rPr>
              <a:t>a dvou dalších ze ¾ oříznutých dvojlistů</a:t>
            </a:r>
            <a:r>
              <a:rPr lang="cs-CZ" sz="1550" dirty="0" smtClean="0">
                <a:solidFill>
                  <a:srgbClr val="002060"/>
                </a:solidFill>
              </a:rPr>
              <a:t> (celkem tedy 24 stran)</a:t>
            </a:r>
          </a:p>
          <a:p>
            <a:pPr marL="457200" indent="-457200">
              <a:buClr>
                <a:srgbClr val="002060"/>
              </a:buClr>
              <a:buFont typeface="Wingdings" panose="05000000000000000000" pitchFamily="2" charset="2"/>
              <a:buChar char="Ø"/>
            </a:pPr>
            <a:r>
              <a:rPr lang="cs-CZ" sz="1550" dirty="0" smtClean="0">
                <a:solidFill>
                  <a:srgbClr val="002060"/>
                </a:solidFill>
              </a:rPr>
              <a:t>pergamen je žlutavě šedé barvy, místy zašpiněný, psaný </a:t>
            </a:r>
            <a:r>
              <a:rPr lang="cs-CZ" sz="1550" dirty="0" err="1" smtClean="0">
                <a:solidFill>
                  <a:srgbClr val="002060"/>
                </a:solidFill>
              </a:rPr>
              <a:t>železitoduběnkovým</a:t>
            </a:r>
            <a:r>
              <a:rPr lang="cs-CZ" sz="1550" dirty="0" smtClean="0">
                <a:solidFill>
                  <a:srgbClr val="002060"/>
                </a:solidFill>
              </a:rPr>
              <a:t> inkoustem dnes žlutohnědé barvy</a:t>
            </a:r>
          </a:p>
          <a:p>
            <a:pPr marL="457200" indent="-457200">
              <a:buClr>
                <a:srgbClr val="002060"/>
              </a:buClr>
              <a:buFont typeface="Wingdings" panose="05000000000000000000" pitchFamily="2" charset="2"/>
              <a:buChar char="Ø"/>
            </a:pPr>
            <a:r>
              <a:rPr lang="cs-CZ" sz="1550" dirty="0" smtClean="0">
                <a:solidFill>
                  <a:srgbClr val="002060"/>
                </a:solidFill>
              </a:rPr>
              <a:t>měl činit dojem části rozsáhlého kodexu české lidové poezie ze </a:t>
            </a:r>
            <a:r>
              <a:rPr lang="cs-CZ" sz="1550" dirty="0" smtClean="0">
                <a:solidFill>
                  <a:srgbClr val="FF0000"/>
                </a:solidFill>
              </a:rPr>
              <a:t>13. století</a:t>
            </a:r>
          </a:p>
          <a:p>
            <a:pPr marL="457200" indent="-457200">
              <a:buClr>
                <a:srgbClr val="002060"/>
              </a:buClr>
              <a:buFont typeface="Wingdings" panose="05000000000000000000" pitchFamily="2" charset="2"/>
              <a:buChar char="Ø"/>
            </a:pPr>
            <a:r>
              <a:rPr lang="cs-CZ" sz="1550" dirty="0" smtClean="0">
                <a:solidFill>
                  <a:srgbClr val="002060"/>
                </a:solidFill>
              </a:rPr>
              <a:t>obsahuje</a:t>
            </a:r>
            <a:r>
              <a:rPr lang="cs-CZ" sz="1550" dirty="0" smtClean="0">
                <a:solidFill>
                  <a:srgbClr val="FF0000"/>
                </a:solidFill>
              </a:rPr>
              <a:t> </a:t>
            </a:r>
            <a:r>
              <a:rPr lang="cs-CZ" sz="1550" dirty="0" smtClean="0">
                <a:solidFill>
                  <a:srgbClr val="002060"/>
                </a:solidFill>
              </a:rPr>
              <a:t>celkem </a:t>
            </a:r>
            <a:r>
              <a:rPr lang="cs-CZ" sz="1550" dirty="0" smtClean="0">
                <a:solidFill>
                  <a:srgbClr val="FF0000"/>
                </a:solidFill>
              </a:rPr>
              <a:t>14 básní</a:t>
            </a:r>
          </a:p>
          <a:p>
            <a:pPr marL="914400" lvl="1" indent="-457200" algn="l">
              <a:buClr>
                <a:srgbClr val="002060"/>
              </a:buClr>
              <a:buFont typeface="Wingdings" panose="05000000000000000000" pitchFamily="2" charset="2"/>
              <a:buChar char="ü"/>
            </a:pPr>
            <a:r>
              <a:rPr lang="cs-CZ" sz="1550" dirty="0" smtClean="0">
                <a:solidFill>
                  <a:srgbClr val="FF0000"/>
                </a:solidFill>
              </a:rPr>
              <a:t>šest lyrických</a:t>
            </a:r>
            <a:r>
              <a:rPr lang="cs-CZ" sz="1550" dirty="0" smtClean="0">
                <a:solidFill>
                  <a:srgbClr val="002060"/>
                </a:solidFill>
              </a:rPr>
              <a:t> - Kytice, Jahody, </a:t>
            </a:r>
            <a:r>
              <a:rPr lang="cs-CZ" sz="1550" dirty="0" err="1" smtClean="0">
                <a:solidFill>
                  <a:srgbClr val="002060"/>
                </a:solidFill>
              </a:rPr>
              <a:t>Róže</a:t>
            </a:r>
            <a:r>
              <a:rPr lang="cs-CZ" sz="1550" dirty="0" smtClean="0">
                <a:solidFill>
                  <a:srgbClr val="002060"/>
                </a:solidFill>
              </a:rPr>
              <a:t> (tj. růže), </a:t>
            </a:r>
            <a:r>
              <a:rPr lang="cs-CZ" sz="1550" dirty="0" err="1" smtClean="0">
                <a:solidFill>
                  <a:srgbClr val="002060"/>
                </a:solidFill>
              </a:rPr>
              <a:t>Žezhulice</a:t>
            </a:r>
            <a:r>
              <a:rPr lang="cs-CZ" sz="1550" dirty="0" smtClean="0">
                <a:solidFill>
                  <a:srgbClr val="002060"/>
                </a:solidFill>
              </a:rPr>
              <a:t> (tj. žežulka, kukačka), Opuštěná, Skřivánek</a:t>
            </a:r>
          </a:p>
          <a:p>
            <a:pPr marL="914400" lvl="1" indent="-457200" algn="l">
              <a:buClr>
                <a:srgbClr val="002060"/>
              </a:buClr>
              <a:buFont typeface="Wingdings" panose="05000000000000000000" pitchFamily="2" charset="2"/>
              <a:buChar char="ü"/>
            </a:pPr>
            <a:r>
              <a:rPr lang="cs-CZ" sz="1550" dirty="0">
                <a:solidFill>
                  <a:srgbClr val="FF0000"/>
                </a:solidFill>
              </a:rPr>
              <a:t>š</a:t>
            </a:r>
            <a:r>
              <a:rPr lang="cs-CZ" sz="1550" dirty="0" smtClean="0">
                <a:solidFill>
                  <a:srgbClr val="FF0000"/>
                </a:solidFill>
              </a:rPr>
              <a:t>est epických </a:t>
            </a:r>
            <a:r>
              <a:rPr lang="cs-CZ" sz="1550" dirty="0" smtClean="0">
                <a:solidFill>
                  <a:srgbClr val="002060"/>
                </a:solidFill>
              </a:rPr>
              <a:t>- Oldřich, Beneš </a:t>
            </a:r>
            <a:r>
              <a:rPr lang="cs-CZ" sz="1550" dirty="0" err="1" smtClean="0">
                <a:solidFill>
                  <a:srgbClr val="002060"/>
                </a:solidFill>
              </a:rPr>
              <a:t>Heřmanóv</a:t>
            </a:r>
            <a:r>
              <a:rPr lang="cs-CZ" sz="1550" dirty="0" smtClean="0">
                <a:solidFill>
                  <a:srgbClr val="002060"/>
                </a:solidFill>
              </a:rPr>
              <a:t>, </a:t>
            </a:r>
            <a:r>
              <a:rPr lang="cs-CZ" sz="1550" dirty="0">
                <a:solidFill>
                  <a:srgbClr val="002060"/>
                </a:solidFill>
              </a:rPr>
              <a:t>J</a:t>
            </a:r>
            <a:r>
              <a:rPr lang="cs-CZ" sz="1550" dirty="0" smtClean="0">
                <a:solidFill>
                  <a:srgbClr val="002060"/>
                </a:solidFill>
              </a:rPr>
              <a:t>aroslav, Čestmír a </a:t>
            </a:r>
            <a:r>
              <a:rPr lang="cs-CZ" sz="1550" dirty="0" err="1" smtClean="0">
                <a:solidFill>
                  <a:srgbClr val="002060"/>
                </a:solidFill>
              </a:rPr>
              <a:t>Vlaslav</a:t>
            </a:r>
            <a:r>
              <a:rPr lang="cs-CZ" sz="1550" dirty="0" smtClean="0">
                <a:solidFill>
                  <a:srgbClr val="002060"/>
                </a:solidFill>
              </a:rPr>
              <a:t>, </a:t>
            </a:r>
            <a:r>
              <a:rPr lang="cs-CZ" sz="1550" dirty="0" err="1" smtClean="0">
                <a:solidFill>
                  <a:srgbClr val="002060"/>
                </a:solidFill>
              </a:rPr>
              <a:t>Ludiše</a:t>
            </a:r>
            <a:r>
              <a:rPr lang="cs-CZ" sz="1550" dirty="0" smtClean="0">
                <a:solidFill>
                  <a:srgbClr val="002060"/>
                </a:solidFill>
              </a:rPr>
              <a:t> a Lubor, Záboj</a:t>
            </a:r>
          </a:p>
          <a:p>
            <a:pPr marL="914400" lvl="1" indent="-457200" algn="l">
              <a:buClr>
                <a:srgbClr val="002060"/>
              </a:buClr>
              <a:buFont typeface="Wingdings" panose="05000000000000000000" pitchFamily="2" charset="2"/>
              <a:buChar char="ü"/>
            </a:pPr>
            <a:r>
              <a:rPr lang="cs-CZ" sz="1550" dirty="0">
                <a:solidFill>
                  <a:srgbClr val="FF0000"/>
                </a:solidFill>
              </a:rPr>
              <a:t>d</a:t>
            </a:r>
            <a:r>
              <a:rPr lang="cs-CZ" sz="1550" dirty="0" smtClean="0">
                <a:solidFill>
                  <a:srgbClr val="FF0000"/>
                </a:solidFill>
              </a:rPr>
              <a:t>vě lyrickoepické </a:t>
            </a:r>
            <a:r>
              <a:rPr lang="cs-CZ" sz="1550" dirty="0" smtClean="0">
                <a:solidFill>
                  <a:srgbClr val="002060"/>
                </a:solidFill>
              </a:rPr>
              <a:t>– </a:t>
            </a:r>
            <a:r>
              <a:rPr lang="cs-CZ" sz="1550" dirty="0" err="1" smtClean="0">
                <a:solidFill>
                  <a:srgbClr val="002060"/>
                </a:solidFill>
              </a:rPr>
              <a:t>Zbyhoň</a:t>
            </a:r>
            <a:r>
              <a:rPr lang="cs-CZ" sz="1550" dirty="0" smtClean="0">
                <a:solidFill>
                  <a:srgbClr val="002060"/>
                </a:solidFill>
              </a:rPr>
              <a:t>, Jelen</a:t>
            </a:r>
            <a:endParaRPr lang="cs-CZ" sz="1550" dirty="0">
              <a:solidFill>
                <a:srgbClr val="FF0000"/>
              </a:solidFill>
            </a:endParaRPr>
          </a:p>
        </p:txBody>
      </p:sp>
      <p:pic>
        <p:nvPicPr>
          <p:cNvPr id="2050" name="Picture 2" descr="File:Rk14p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987574"/>
            <a:ext cx="2982331" cy="3600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Nadpis 1"/>
          <p:cNvSpPr txBox="1">
            <a:spLocks/>
          </p:cNvSpPr>
          <p:nvPr/>
        </p:nvSpPr>
        <p:spPr>
          <a:xfrm>
            <a:off x="6503075" y="4617075"/>
            <a:ext cx="1856484" cy="360040"/>
          </a:xfrm>
          <a:prstGeom prst="rect">
            <a:avLst/>
          </a:prstGeom>
        </p:spPr>
        <p:txBody>
          <a:bodyPr vert="horz" lIns="0" tIns="45720" rIns="0" bIns="45720" rtlCol="0" anchor="t"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66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cs-CZ" sz="1400" i="1" cap="none" dirty="0">
                <a:solidFill>
                  <a:srgbClr val="002060"/>
                </a:solidFill>
              </a:rPr>
              <a:t>j</a:t>
            </a:r>
            <a:r>
              <a:rPr lang="cs-CZ" sz="1400" i="1" cap="none" dirty="0" smtClean="0">
                <a:solidFill>
                  <a:srgbClr val="002060"/>
                </a:solidFill>
              </a:rPr>
              <a:t>edna ze stran rukopisu</a:t>
            </a:r>
            <a:r>
              <a:rPr lang="cs-CZ" sz="1800" dirty="0" smtClean="0">
                <a:solidFill>
                  <a:srgbClr val="FF0000"/>
                </a:solidFill>
              </a:rPr>
              <a:t/>
            </a:r>
            <a:br>
              <a:rPr lang="cs-CZ" sz="1800" dirty="0" smtClean="0">
                <a:solidFill>
                  <a:srgbClr val="FF0000"/>
                </a:solidFill>
              </a:rPr>
            </a:br>
            <a:r>
              <a:rPr lang="cs-CZ" sz="1800" dirty="0" smtClean="0">
                <a:solidFill>
                  <a:srgbClr val="FF0000"/>
                </a:solidFill>
              </a:rPr>
              <a:t/>
            </a:r>
            <a:br>
              <a:rPr lang="cs-CZ" sz="1800" dirty="0" smtClean="0">
                <a:solidFill>
                  <a:srgbClr val="FF0000"/>
                </a:solidFill>
              </a:rPr>
            </a:br>
            <a:r>
              <a:rPr lang="cs-CZ" sz="1800" dirty="0" smtClean="0">
                <a:solidFill>
                  <a:srgbClr val="FF0000"/>
                </a:solidFill>
              </a:rPr>
              <a:t/>
            </a:r>
            <a:br>
              <a:rPr lang="cs-CZ" sz="1800" dirty="0" smtClean="0">
                <a:solidFill>
                  <a:srgbClr val="FF0000"/>
                </a:solidFill>
              </a:rPr>
            </a:br>
            <a:r>
              <a:rPr lang="cs-CZ" sz="1800" dirty="0" smtClean="0">
                <a:solidFill>
                  <a:srgbClr val="FF0000"/>
                </a:solidFill>
              </a:rPr>
              <a:t/>
            </a:r>
            <a:br>
              <a:rPr lang="cs-CZ" sz="1800" dirty="0" smtClean="0">
                <a:solidFill>
                  <a:srgbClr val="FF0000"/>
                </a:solidFill>
              </a:rPr>
            </a:br>
            <a:r>
              <a:rPr lang="cs-CZ" sz="1800" dirty="0" smtClean="0">
                <a:solidFill>
                  <a:srgbClr val="FF0000"/>
                </a:solidFill>
              </a:rPr>
              <a:t/>
            </a:r>
            <a:br>
              <a:rPr lang="cs-CZ" sz="1800" dirty="0" smtClean="0">
                <a:solidFill>
                  <a:srgbClr val="FF0000"/>
                </a:solidFill>
              </a:rPr>
            </a:br>
            <a:r>
              <a:rPr lang="cs-CZ" sz="1800" dirty="0" smtClean="0">
                <a:solidFill>
                  <a:srgbClr val="FF0000"/>
                </a:solidFill>
              </a:rPr>
              <a:t/>
            </a:r>
            <a:br>
              <a:rPr lang="cs-CZ" sz="1800" dirty="0" smtClean="0">
                <a:solidFill>
                  <a:srgbClr val="FF0000"/>
                </a:solidFill>
              </a:rPr>
            </a:br>
            <a:r>
              <a:rPr lang="cs-CZ" sz="1800" dirty="0" smtClean="0">
                <a:solidFill>
                  <a:srgbClr val="FF0000"/>
                </a:solidFill>
              </a:rPr>
              <a:t/>
            </a:r>
            <a:br>
              <a:rPr lang="cs-CZ" sz="1800" dirty="0" smtClean="0">
                <a:solidFill>
                  <a:srgbClr val="FF0000"/>
                </a:solidFill>
              </a:rPr>
            </a:br>
            <a:r>
              <a:rPr lang="cs-CZ" sz="4000" dirty="0" smtClean="0">
                <a:solidFill>
                  <a:srgbClr val="FF0000"/>
                </a:solidFill>
              </a:rPr>
              <a:t/>
            </a:r>
            <a:br>
              <a:rPr lang="cs-CZ" sz="4000" dirty="0" smtClean="0">
                <a:solidFill>
                  <a:srgbClr val="FF0000"/>
                </a:solidFill>
              </a:rPr>
            </a:br>
            <a:r>
              <a:rPr lang="cs-CZ" sz="4000" dirty="0" smtClean="0">
                <a:solidFill>
                  <a:srgbClr val="FF0000"/>
                </a:solidFill>
              </a:rPr>
              <a:t/>
            </a:r>
            <a:br>
              <a:rPr lang="cs-CZ" sz="4000" dirty="0" smtClean="0">
                <a:solidFill>
                  <a:srgbClr val="FF0000"/>
                </a:solidFill>
              </a:rPr>
            </a:br>
            <a:r>
              <a:rPr lang="cs-CZ" sz="4000" dirty="0" smtClean="0">
                <a:solidFill>
                  <a:srgbClr val="FF0000"/>
                </a:solidFill>
              </a:rPr>
              <a:t/>
            </a:r>
            <a:br>
              <a:rPr lang="cs-CZ" sz="4000" dirty="0" smtClean="0">
                <a:solidFill>
                  <a:srgbClr val="FF0000"/>
                </a:solidFill>
              </a:rPr>
            </a:br>
            <a:endParaRPr lang="cs-CZ" sz="4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557032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7" grpId="0" build="p" bldLvl="2"/>
      <p:bldP spid="1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-252536" y="339502"/>
            <a:ext cx="9649072" cy="720080"/>
          </a:xfrm>
        </p:spPr>
        <p:txBody>
          <a:bodyPr>
            <a:normAutofit fontScale="25000" lnSpcReduction="20000"/>
          </a:bodyPr>
          <a:lstStyle/>
          <a:p>
            <a:pPr algn="ctr"/>
            <a:endParaRPr lang="cs-CZ" dirty="0" smtClean="0">
              <a:solidFill>
                <a:srgbClr val="FF0000"/>
              </a:solidFill>
            </a:endParaRPr>
          </a:p>
          <a:p>
            <a:pPr algn="ctr"/>
            <a:r>
              <a:rPr lang="cs-CZ" sz="11200" b="1" dirty="0" smtClean="0">
                <a:solidFill>
                  <a:srgbClr val="FF0000"/>
                </a:solidFill>
              </a:rPr>
              <a:t>RUKOPIS KRÁLOVEDVORSKÝ A RUKOPIS ZELENOHORSKÝ</a:t>
            </a:r>
          </a:p>
          <a:p>
            <a:pPr algn="ctr"/>
            <a:r>
              <a:rPr lang="cs-CZ" sz="11200" b="1" dirty="0" smtClean="0">
                <a:solidFill>
                  <a:srgbClr val="002060"/>
                </a:solidFill>
              </a:rPr>
              <a:t>RUKOPIS KRÁLOVÉDVORSKÝ - UKÁZKY</a:t>
            </a:r>
          </a:p>
          <a:p>
            <a:pPr algn="ctr"/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" name="Podnadpis 2"/>
          <p:cNvSpPr txBox="1">
            <a:spLocks/>
          </p:cNvSpPr>
          <p:nvPr/>
        </p:nvSpPr>
        <p:spPr>
          <a:xfrm>
            <a:off x="395536" y="843558"/>
            <a:ext cx="8352928" cy="2736304"/>
          </a:xfrm>
          <a:prstGeom prst="rect">
            <a:avLst/>
          </a:prstGeom>
        </p:spPr>
        <p:txBody>
          <a:bodyPr vert="horz" anchor="b">
            <a:normAutofit/>
          </a:bodyPr>
          <a:lstStyle>
            <a:lvl1pPr marL="0" indent="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None/>
              <a:defRPr kumimoji="0" sz="2400" kern="1200">
                <a:solidFill>
                  <a:schemeClr val="tx2">
                    <a:shade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None/>
              <a:defRPr kumimoji="0" sz="2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None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None/>
              <a:defRPr kumimoji="0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2860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7432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2004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6576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buClr>
                <a:srgbClr val="002060"/>
              </a:buClr>
              <a:buFont typeface="Wingdings" panose="05000000000000000000" pitchFamily="2" charset="2"/>
              <a:buChar char="Ø"/>
            </a:pPr>
            <a:endParaRPr lang="cs-CZ" sz="2000" dirty="0">
              <a:solidFill>
                <a:srgbClr val="002060"/>
              </a:solidFill>
            </a:endParaRPr>
          </a:p>
        </p:txBody>
      </p:sp>
      <p:sp>
        <p:nvSpPr>
          <p:cNvPr id="8" name="Podnadpis 2"/>
          <p:cNvSpPr txBox="1">
            <a:spLocks/>
          </p:cNvSpPr>
          <p:nvPr/>
        </p:nvSpPr>
        <p:spPr>
          <a:xfrm>
            <a:off x="408664" y="1144074"/>
            <a:ext cx="4176464" cy="3404140"/>
          </a:xfrm>
          <a:prstGeom prst="rect">
            <a:avLst/>
          </a:prstGeom>
          <a:ln w="19050">
            <a:solidFill>
              <a:srgbClr val="002060"/>
            </a:solidFill>
          </a:ln>
        </p:spPr>
        <p:txBody>
          <a:bodyPr vert="horz" anchor="t" anchorCtr="0">
            <a:normAutofit fontScale="85000" lnSpcReduction="20000"/>
          </a:bodyPr>
          <a:lstStyle>
            <a:lvl1pPr marL="0" indent="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None/>
              <a:defRPr kumimoji="0" sz="2400" kern="1200">
                <a:solidFill>
                  <a:schemeClr val="tx2">
                    <a:shade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None/>
              <a:defRPr kumimoji="0" sz="2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None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None/>
              <a:defRPr kumimoji="0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2860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7432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2004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6576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950" b="1" dirty="0" err="1" smtClean="0">
                <a:solidFill>
                  <a:srgbClr val="002060"/>
                </a:solidFill>
              </a:rPr>
              <a:t>Opuščená</a:t>
            </a:r>
            <a:endParaRPr lang="cs-CZ" sz="1950" b="1" dirty="0" smtClean="0">
              <a:solidFill>
                <a:srgbClr val="002060"/>
              </a:solidFill>
            </a:endParaRPr>
          </a:p>
          <a:p>
            <a:r>
              <a:rPr lang="cs-CZ" sz="2000" dirty="0">
                <a:solidFill>
                  <a:srgbClr val="002060"/>
                </a:solidFill>
              </a:rPr>
              <a:t> Ach vy </a:t>
            </a:r>
            <a:r>
              <a:rPr lang="cs-CZ" sz="2000" dirty="0" err="1">
                <a:solidFill>
                  <a:srgbClr val="002060"/>
                </a:solidFill>
              </a:rPr>
              <a:t>lesi</a:t>
            </a:r>
            <a:r>
              <a:rPr lang="cs-CZ" sz="2000" dirty="0">
                <a:solidFill>
                  <a:srgbClr val="002060"/>
                </a:solidFill>
              </a:rPr>
              <a:t>, tmaví </a:t>
            </a:r>
            <a:r>
              <a:rPr lang="cs-CZ" sz="2000" dirty="0" err="1">
                <a:solidFill>
                  <a:srgbClr val="002060"/>
                </a:solidFill>
              </a:rPr>
              <a:t>lesi</a:t>
            </a:r>
            <a:r>
              <a:rPr lang="cs-CZ" sz="2000" dirty="0">
                <a:solidFill>
                  <a:srgbClr val="002060"/>
                </a:solidFill>
              </a:rPr>
              <a:t>,</a:t>
            </a:r>
            <a:br>
              <a:rPr lang="cs-CZ" sz="2000" dirty="0">
                <a:solidFill>
                  <a:srgbClr val="002060"/>
                </a:solidFill>
              </a:rPr>
            </a:br>
            <a:r>
              <a:rPr lang="cs-CZ" sz="2000" dirty="0" err="1">
                <a:solidFill>
                  <a:srgbClr val="002060"/>
                </a:solidFill>
              </a:rPr>
              <a:t>lesi</a:t>
            </a:r>
            <a:r>
              <a:rPr lang="cs-CZ" sz="2000" dirty="0">
                <a:solidFill>
                  <a:srgbClr val="002060"/>
                </a:solidFill>
              </a:rPr>
              <a:t> miletínští!</a:t>
            </a:r>
            <a:br>
              <a:rPr lang="cs-CZ" sz="2000" dirty="0">
                <a:solidFill>
                  <a:srgbClr val="002060"/>
                </a:solidFill>
              </a:rPr>
            </a:br>
            <a:r>
              <a:rPr lang="cs-CZ" sz="2000" dirty="0">
                <a:solidFill>
                  <a:srgbClr val="002060"/>
                </a:solidFill>
              </a:rPr>
              <a:t>     Čemu vy </a:t>
            </a:r>
            <a:r>
              <a:rPr lang="cs-CZ" sz="2000" dirty="0" err="1">
                <a:solidFill>
                  <a:srgbClr val="002060"/>
                </a:solidFill>
              </a:rPr>
              <a:t>sě</a:t>
            </a:r>
            <a:r>
              <a:rPr lang="cs-CZ" sz="2000" dirty="0">
                <a:solidFill>
                  <a:srgbClr val="002060"/>
                </a:solidFill>
              </a:rPr>
              <a:t> zelenáte</a:t>
            </a:r>
            <a:br>
              <a:rPr lang="cs-CZ" sz="2000" dirty="0">
                <a:solidFill>
                  <a:srgbClr val="002060"/>
                </a:solidFill>
              </a:rPr>
            </a:br>
            <a:r>
              <a:rPr lang="cs-CZ" sz="2000" dirty="0">
                <a:solidFill>
                  <a:srgbClr val="002060"/>
                </a:solidFill>
              </a:rPr>
              <a:t>v zimě, létě rovno?</a:t>
            </a:r>
            <a:br>
              <a:rPr lang="cs-CZ" sz="2000" dirty="0">
                <a:solidFill>
                  <a:srgbClr val="002060"/>
                </a:solidFill>
              </a:rPr>
            </a:br>
            <a:r>
              <a:rPr lang="cs-CZ" sz="2000" dirty="0">
                <a:solidFill>
                  <a:srgbClr val="002060"/>
                </a:solidFill>
              </a:rPr>
              <a:t>     Ráda bych </a:t>
            </a:r>
            <a:r>
              <a:rPr lang="cs-CZ" sz="2000" dirty="0" err="1">
                <a:solidFill>
                  <a:srgbClr val="002060"/>
                </a:solidFill>
              </a:rPr>
              <a:t>jáz</a:t>
            </a:r>
            <a:r>
              <a:rPr lang="cs-CZ" sz="2000" dirty="0">
                <a:solidFill>
                  <a:srgbClr val="002060"/>
                </a:solidFill>
              </a:rPr>
              <a:t> neplakala,</a:t>
            </a:r>
            <a:br>
              <a:rPr lang="cs-CZ" sz="2000" dirty="0">
                <a:solidFill>
                  <a:srgbClr val="002060"/>
                </a:solidFill>
              </a:rPr>
            </a:br>
            <a:r>
              <a:rPr lang="cs-CZ" sz="2000" dirty="0" err="1">
                <a:solidFill>
                  <a:srgbClr val="002060"/>
                </a:solidFill>
              </a:rPr>
              <a:t>nemútila</a:t>
            </a:r>
            <a:r>
              <a:rPr lang="cs-CZ" sz="2000" dirty="0">
                <a:solidFill>
                  <a:srgbClr val="002060"/>
                </a:solidFill>
              </a:rPr>
              <a:t> srdce.</a:t>
            </a:r>
            <a:br>
              <a:rPr lang="cs-CZ" sz="2000" dirty="0">
                <a:solidFill>
                  <a:srgbClr val="002060"/>
                </a:solidFill>
              </a:rPr>
            </a:br>
            <a:r>
              <a:rPr lang="cs-CZ" sz="2000" dirty="0">
                <a:solidFill>
                  <a:srgbClr val="002060"/>
                </a:solidFill>
              </a:rPr>
              <a:t>     A řekněte, dobří </a:t>
            </a:r>
            <a:r>
              <a:rPr lang="cs-CZ" sz="2000" dirty="0" err="1">
                <a:solidFill>
                  <a:srgbClr val="002060"/>
                </a:solidFill>
              </a:rPr>
              <a:t>ludie</a:t>
            </a:r>
            <a:r>
              <a:rPr lang="cs-CZ" sz="2000" dirty="0">
                <a:solidFill>
                  <a:srgbClr val="002060"/>
                </a:solidFill>
              </a:rPr>
              <a:t>,</a:t>
            </a:r>
            <a:br>
              <a:rPr lang="cs-CZ" sz="2000" dirty="0">
                <a:solidFill>
                  <a:srgbClr val="002060"/>
                </a:solidFill>
              </a:rPr>
            </a:br>
            <a:r>
              <a:rPr lang="cs-CZ" sz="2000" dirty="0" err="1">
                <a:solidFill>
                  <a:srgbClr val="002060"/>
                </a:solidFill>
              </a:rPr>
              <a:t>kto</a:t>
            </a:r>
            <a:r>
              <a:rPr lang="cs-CZ" sz="2000" dirty="0">
                <a:solidFill>
                  <a:srgbClr val="002060"/>
                </a:solidFill>
              </a:rPr>
              <a:t> by neplakal zdě?</a:t>
            </a:r>
            <a:br>
              <a:rPr lang="cs-CZ" sz="2000" dirty="0">
                <a:solidFill>
                  <a:srgbClr val="002060"/>
                </a:solidFill>
              </a:rPr>
            </a:br>
            <a:r>
              <a:rPr lang="cs-CZ" sz="2000" dirty="0">
                <a:solidFill>
                  <a:srgbClr val="002060"/>
                </a:solidFill>
              </a:rPr>
              <a:t>     </a:t>
            </a:r>
            <a:r>
              <a:rPr lang="cs-CZ" sz="2000" dirty="0" err="1">
                <a:solidFill>
                  <a:srgbClr val="002060"/>
                </a:solidFill>
              </a:rPr>
              <a:t>Kdě</a:t>
            </a:r>
            <a:r>
              <a:rPr lang="cs-CZ" sz="2000" dirty="0">
                <a:solidFill>
                  <a:srgbClr val="002060"/>
                </a:solidFill>
              </a:rPr>
              <a:t> </a:t>
            </a:r>
            <a:r>
              <a:rPr lang="cs-CZ" sz="2000" dirty="0" err="1">
                <a:solidFill>
                  <a:srgbClr val="002060"/>
                </a:solidFill>
              </a:rPr>
              <a:t>mój</a:t>
            </a:r>
            <a:r>
              <a:rPr lang="cs-CZ" sz="2000" dirty="0">
                <a:solidFill>
                  <a:srgbClr val="002060"/>
                </a:solidFill>
              </a:rPr>
              <a:t> </a:t>
            </a:r>
            <a:r>
              <a:rPr lang="cs-CZ" sz="2000" dirty="0" err="1">
                <a:solidFill>
                  <a:srgbClr val="002060"/>
                </a:solidFill>
              </a:rPr>
              <a:t>otčík</a:t>
            </a:r>
            <a:r>
              <a:rPr lang="cs-CZ" sz="2000" dirty="0">
                <a:solidFill>
                  <a:srgbClr val="002060"/>
                </a:solidFill>
              </a:rPr>
              <a:t>, </a:t>
            </a:r>
            <a:r>
              <a:rPr lang="cs-CZ" sz="2000" dirty="0" err="1">
                <a:solidFill>
                  <a:srgbClr val="002060"/>
                </a:solidFill>
              </a:rPr>
              <a:t>otčík</a:t>
            </a:r>
            <a:r>
              <a:rPr lang="cs-CZ" sz="2000" dirty="0">
                <a:solidFill>
                  <a:srgbClr val="002060"/>
                </a:solidFill>
              </a:rPr>
              <a:t> milý?</a:t>
            </a:r>
            <a:br>
              <a:rPr lang="cs-CZ" sz="2000" dirty="0">
                <a:solidFill>
                  <a:srgbClr val="002060"/>
                </a:solidFill>
              </a:rPr>
            </a:br>
            <a:r>
              <a:rPr lang="cs-CZ" sz="2000" dirty="0" err="1">
                <a:solidFill>
                  <a:srgbClr val="002060"/>
                </a:solidFill>
              </a:rPr>
              <a:t>Zahřeben</a:t>
            </a:r>
            <a:r>
              <a:rPr lang="cs-CZ" sz="2000" dirty="0">
                <a:solidFill>
                  <a:srgbClr val="002060"/>
                </a:solidFill>
              </a:rPr>
              <a:t> v </a:t>
            </a:r>
            <a:r>
              <a:rPr lang="cs-CZ" sz="2000" dirty="0" err="1">
                <a:solidFill>
                  <a:srgbClr val="002060"/>
                </a:solidFill>
              </a:rPr>
              <a:t>rovečce</a:t>
            </a:r>
            <a:r>
              <a:rPr lang="cs-CZ" sz="2000" dirty="0">
                <a:solidFill>
                  <a:srgbClr val="002060"/>
                </a:solidFill>
              </a:rPr>
              <a:t>.</a:t>
            </a:r>
            <a:br>
              <a:rPr lang="cs-CZ" sz="2000" dirty="0">
                <a:solidFill>
                  <a:srgbClr val="002060"/>
                </a:solidFill>
              </a:rPr>
            </a:br>
            <a:r>
              <a:rPr lang="cs-CZ" sz="2000" dirty="0">
                <a:solidFill>
                  <a:srgbClr val="002060"/>
                </a:solidFill>
              </a:rPr>
              <a:t>     </a:t>
            </a:r>
            <a:r>
              <a:rPr lang="cs-CZ" sz="2000" dirty="0" err="1">
                <a:solidFill>
                  <a:srgbClr val="002060"/>
                </a:solidFill>
              </a:rPr>
              <a:t>Kdě</a:t>
            </a:r>
            <a:r>
              <a:rPr lang="cs-CZ" sz="2000" dirty="0">
                <a:solidFill>
                  <a:srgbClr val="002060"/>
                </a:solidFill>
              </a:rPr>
              <a:t> moje máti, dobrá máti?</a:t>
            </a:r>
            <a:br>
              <a:rPr lang="cs-CZ" sz="2000" dirty="0">
                <a:solidFill>
                  <a:srgbClr val="002060"/>
                </a:solidFill>
              </a:rPr>
            </a:br>
            <a:r>
              <a:rPr lang="cs-CZ" sz="2000" dirty="0" err="1">
                <a:solidFill>
                  <a:srgbClr val="002060"/>
                </a:solidFill>
              </a:rPr>
              <a:t>Trávka</a:t>
            </a:r>
            <a:r>
              <a:rPr lang="cs-CZ" sz="2000" dirty="0">
                <a:solidFill>
                  <a:srgbClr val="002060"/>
                </a:solidFill>
              </a:rPr>
              <a:t> na </a:t>
            </a:r>
            <a:r>
              <a:rPr lang="cs-CZ" sz="2000" dirty="0" err="1">
                <a:solidFill>
                  <a:srgbClr val="002060"/>
                </a:solidFill>
              </a:rPr>
              <a:t>niej</a:t>
            </a:r>
            <a:r>
              <a:rPr lang="cs-CZ" sz="2000" dirty="0">
                <a:solidFill>
                  <a:srgbClr val="002060"/>
                </a:solidFill>
              </a:rPr>
              <a:t> roste.</a:t>
            </a:r>
            <a:br>
              <a:rPr lang="cs-CZ" sz="2000" dirty="0">
                <a:solidFill>
                  <a:srgbClr val="002060"/>
                </a:solidFill>
              </a:rPr>
            </a:br>
            <a:r>
              <a:rPr lang="cs-CZ" sz="2000" dirty="0">
                <a:solidFill>
                  <a:srgbClr val="002060"/>
                </a:solidFill>
              </a:rPr>
              <a:t>     Ni mi bratra, ni mi sestry,</a:t>
            </a:r>
            <a:br>
              <a:rPr lang="cs-CZ" sz="2000" dirty="0">
                <a:solidFill>
                  <a:srgbClr val="002060"/>
                </a:solidFill>
              </a:rPr>
            </a:br>
            <a:r>
              <a:rPr lang="cs-CZ" sz="2000" dirty="0" err="1">
                <a:solidFill>
                  <a:srgbClr val="002060"/>
                </a:solidFill>
              </a:rPr>
              <a:t>junošu</a:t>
            </a:r>
            <a:r>
              <a:rPr lang="cs-CZ" sz="2000" dirty="0">
                <a:solidFill>
                  <a:srgbClr val="002060"/>
                </a:solidFill>
              </a:rPr>
              <a:t> mi </a:t>
            </a:r>
            <a:r>
              <a:rPr lang="cs-CZ" sz="2000" dirty="0" err="1">
                <a:solidFill>
                  <a:srgbClr val="002060"/>
                </a:solidFill>
              </a:rPr>
              <a:t>vzechu</a:t>
            </a:r>
            <a:r>
              <a:rPr lang="cs-CZ" sz="2000" dirty="0">
                <a:solidFill>
                  <a:srgbClr val="002060"/>
                </a:solidFill>
              </a:rPr>
              <a:t>!</a:t>
            </a:r>
            <a:endParaRPr lang="cs-CZ" sz="1950" dirty="0" smtClean="0">
              <a:solidFill>
                <a:srgbClr val="002060"/>
              </a:solidFill>
            </a:endParaRPr>
          </a:p>
        </p:txBody>
      </p:sp>
      <p:sp>
        <p:nvSpPr>
          <p:cNvPr id="9" name="Podnadpis 2"/>
          <p:cNvSpPr txBox="1">
            <a:spLocks/>
          </p:cNvSpPr>
          <p:nvPr/>
        </p:nvSpPr>
        <p:spPr>
          <a:xfrm>
            <a:off x="4788024" y="1131590"/>
            <a:ext cx="4176464" cy="3404140"/>
          </a:xfrm>
          <a:prstGeom prst="rect">
            <a:avLst/>
          </a:prstGeom>
          <a:ln w="19050">
            <a:solidFill>
              <a:srgbClr val="002060"/>
            </a:solidFill>
          </a:ln>
        </p:spPr>
        <p:txBody>
          <a:bodyPr vert="horz" anchor="t" anchorCtr="0">
            <a:normAutofit fontScale="92500" lnSpcReduction="20000"/>
          </a:bodyPr>
          <a:lstStyle>
            <a:lvl1pPr marL="0" indent="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None/>
              <a:defRPr kumimoji="0" sz="2400" kern="1200">
                <a:solidFill>
                  <a:schemeClr val="tx2">
                    <a:shade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None/>
              <a:defRPr kumimoji="0" sz="2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None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None/>
              <a:defRPr kumimoji="0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2860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7432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2004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6576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800" b="1" dirty="0" smtClean="0">
                <a:solidFill>
                  <a:srgbClr val="002060"/>
                </a:solidFill>
              </a:rPr>
              <a:t>Beneš </a:t>
            </a:r>
            <a:r>
              <a:rPr lang="cs-CZ" sz="1800" b="1" dirty="0" err="1" smtClean="0">
                <a:solidFill>
                  <a:srgbClr val="002060"/>
                </a:solidFill>
              </a:rPr>
              <a:t>Heřmanóv</a:t>
            </a:r>
            <a:endParaRPr lang="cs-CZ" sz="1800" b="1" dirty="0" smtClean="0">
              <a:solidFill>
                <a:srgbClr val="002060"/>
              </a:solidFill>
            </a:endParaRPr>
          </a:p>
          <a:p>
            <a:r>
              <a:rPr lang="cs-CZ" sz="1800" dirty="0" err="1" smtClean="0">
                <a:solidFill>
                  <a:srgbClr val="002060"/>
                </a:solidFill>
              </a:rPr>
              <a:t>Obráti</a:t>
            </a:r>
            <a:r>
              <a:rPr lang="cs-CZ" sz="1800" dirty="0" smtClean="0">
                <a:solidFill>
                  <a:srgbClr val="002060"/>
                </a:solidFill>
              </a:rPr>
              <a:t> </a:t>
            </a:r>
            <a:r>
              <a:rPr lang="cs-CZ" sz="1800" dirty="0" err="1">
                <a:solidFill>
                  <a:srgbClr val="002060"/>
                </a:solidFill>
              </a:rPr>
              <a:t>sě</a:t>
            </a:r>
            <a:r>
              <a:rPr lang="cs-CZ" sz="1800" dirty="0">
                <a:solidFill>
                  <a:srgbClr val="002060"/>
                </a:solidFill>
              </a:rPr>
              <a:t> Beneš vzhoru,</a:t>
            </a:r>
            <a:br>
              <a:rPr lang="cs-CZ" sz="1800" dirty="0">
                <a:solidFill>
                  <a:srgbClr val="002060"/>
                </a:solidFill>
              </a:rPr>
            </a:br>
            <a:r>
              <a:rPr lang="cs-CZ" sz="1800" dirty="0">
                <a:solidFill>
                  <a:srgbClr val="002060"/>
                </a:solidFill>
              </a:rPr>
              <a:t>kynu mečem na </a:t>
            </a:r>
            <a:r>
              <a:rPr lang="cs-CZ" sz="1800" dirty="0" err="1">
                <a:solidFill>
                  <a:srgbClr val="002060"/>
                </a:solidFill>
              </a:rPr>
              <a:t>pravo</a:t>
            </a:r>
            <a:r>
              <a:rPr lang="cs-CZ" sz="1800" dirty="0">
                <a:solidFill>
                  <a:srgbClr val="002060"/>
                </a:solidFill>
              </a:rPr>
              <a:t>:</a:t>
            </a:r>
            <a:br>
              <a:rPr lang="cs-CZ" sz="1800" dirty="0">
                <a:solidFill>
                  <a:srgbClr val="002060"/>
                </a:solidFill>
              </a:rPr>
            </a:br>
            <a:r>
              <a:rPr lang="cs-CZ" sz="1800" dirty="0">
                <a:solidFill>
                  <a:srgbClr val="002060"/>
                </a:solidFill>
              </a:rPr>
              <a:t>tamo se síla hrnu;</a:t>
            </a:r>
            <a:br>
              <a:rPr lang="cs-CZ" sz="1800" dirty="0">
                <a:solidFill>
                  <a:srgbClr val="002060"/>
                </a:solidFill>
              </a:rPr>
            </a:br>
            <a:r>
              <a:rPr lang="cs-CZ" sz="1800" dirty="0">
                <a:solidFill>
                  <a:srgbClr val="002060"/>
                </a:solidFill>
              </a:rPr>
              <a:t>kynu na </a:t>
            </a:r>
            <a:r>
              <a:rPr lang="cs-CZ" sz="1800" dirty="0" err="1">
                <a:solidFill>
                  <a:srgbClr val="002060"/>
                </a:solidFill>
              </a:rPr>
              <a:t>levo</a:t>
            </a:r>
            <a:r>
              <a:rPr lang="cs-CZ" sz="1800" dirty="0">
                <a:solidFill>
                  <a:srgbClr val="002060"/>
                </a:solidFill>
              </a:rPr>
              <a:t>.</a:t>
            </a:r>
            <a:br>
              <a:rPr lang="cs-CZ" sz="1800" dirty="0">
                <a:solidFill>
                  <a:srgbClr val="002060"/>
                </a:solidFill>
              </a:rPr>
            </a:br>
            <a:r>
              <a:rPr lang="cs-CZ" sz="1800" dirty="0">
                <a:solidFill>
                  <a:srgbClr val="002060"/>
                </a:solidFill>
              </a:rPr>
              <a:t>      I vlevo </a:t>
            </a:r>
            <a:r>
              <a:rPr lang="cs-CZ" sz="1800" dirty="0" err="1">
                <a:solidFill>
                  <a:srgbClr val="002060"/>
                </a:solidFill>
              </a:rPr>
              <a:t>búři</a:t>
            </a:r>
            <a:r>
              <a:rPr lang="cs-CZ" sz="1800" dirty="0">
                <a:solidFill>
                  <a:srgbClr val="002060"/>
                </a:solidFill>
              </a:rPr>
              <a:t> </a:t>
            </a:r>
            <a:r>
              <a:rPr lang="cs-CZ" sz="1800" dirty="0" err="1">
                <a:solidFill>
                  <a:srgbClr val="002060"/>
                </a:solidFill>
              </a:rPr>
              <a:t>sě</a:t>
            </a:r>
            <a:r>
              <a:rPr lang="cs-CZ" sz="1800" dirty="0">
                <a:solidFill>
                  <a:srgbClr val="002060"/>
                </a:solidFill>
              </a:rPr>
              <a:t> síla.</a:t>
            </a:r>
            <a:br>
              <a:rPr lang="cs-CZ" sz="1800" dirty="0">
                <a:solidFill>
                  <a:srgbClr val="002060"/>
                </a:solidFill>
              </a:rPr>
            </a:br>
            <a:r>
              <a:rPr lang="cs-CZ" sz="1800" dirty="0" err="1">
                <a:solidFill>
                  <a:srgbClr val="002060"/>
                </a:solidFill>
              </a:rPr>
              <a:t>Ot</a:t>
            </a:r>
            <a:r>
              <a:rPr lang="cs-CZ" sz="1800" dirty="0">
                <a:solidFill>
                  <a:srgbClr val="002060"/>
                </a:solidFill>
              </a:rPr>
              <a:t> zad na skalnatý lom,</a:t>
            </a:r>
            <a:br>
              <a:rPr lang="cs-CZ" sz="1800" dirty="0">
                <a:solidFill>
                  <a:srgbClr val="002060"/>
                </a:solidFill>
              </a:rPr>
            </a:br>
            <a:r>
              <a:rPr lang="cs-CZ" sz="1800" dirty="0">
                <a:solidFill>
                  <a:srgbClr val="002060"/>
                </a:solidFill>
              </a:rPr>
              <a:t>i z </a:t>
            </a:r>
            <a:r>
              <a:rPr lang="cs-CZ" sz="1800" dirty="0" err="1">
                <a:solidFill>
                  <a:srgbClr val="002060"/>
                </a:solidFill>
              </a:rPr>
              <a:t>loma</a:t>
            </a:r>
            <a:r>
              <a:rPr lang="cs-CZ" sz="1800" dirty="0">
                <a:solidFill>
                  <a:srgbClr val="002060"/>
                </a:solidFill>
              </a:rPr>
              <a:t> </a:t>
            </a:r>
            <a:r>
              <a:rPr lang="cs-CZ" sz="1800" dirty="0" err="1">
                <a:solidFill>
                  <a:srgbClr val="002060"/>
                </a:solidFill>
              </a:rPr>
              <a:t>vsě</a:t>
            </a:r>
            <a:r>
              <a:rPr lang="cs-CZ" sz="1800" dirty="0">
                <a:solidFill>
                  <a:srgbClr val="002060"/>
                </a:solidFill>
              </a:rPr>
              <a:t> </a:t>
            </a:r>
            <a:r>
              <a:rPr lang="cs-CZ" sz="1800" dirty="0" err="1">
                <a:solidFill>
                  <a:srgbClr val="002060"/>
                </a:solidFill>
              </a:rPr>
              <a:t>kamenie</a:t>
            </a:r>
            <a:r>
              <a:rPr lang="cs-CZ" sz="1800" dirty="0">
                <a:solidFill>
                  <a:srgbClr val="002060"/>
                </a:solidFill>
              </a:rPr>
              <a:t/>
            </a:r>
            <a:br>
              <a:rPr lang="cs-CZ" sz="1800" dirty="0">
                <a:solidFill>
                  <a:srgbClr val="002060"/>
                </a:solidFill>
              </a:rPr>
            </a:br>
            <a:r>
              <a:rPr lang="cs-CZ" sz="1800" dirty="0">
                <a:solidFill>
                  <a:srgbClr val="002060"/>
                </a:solidFill>
              </a:rPr>
              <a:t>na Němce </a:t>
            </a:r>
            <a:r>
              <a:rPr lang="cs-CZ" sz="1800" dirty="0" err="1">
                <a:solidFill>
                  <a:srgbClr val="002060"/>
                </a:solidFill>
              </a:rPr>
              <a:t>vrhú</a:t>
            </a:r>
            <a:r>
              <a:rPr lang="cs-CZ" sz="1800" dirty="0">
                <a:solidFill>
                  <a:srgbClr val="002060"/>
                </a:solidFill>
              </a:rPr>
              <a:t>.</a:t>
            </a:r>
            <a:br>
              <a:rPr lang="cs-CZ" sz="1800" dirty="0">
                <a:solidFill>
                  <a:srgbClr val="002060"/>
                </a:solidFill>
              </a:rPr>
            </a:br>
            <a:r>
              <a:rPr lang="cs-CZ" sz="1800" dirty="0">
                <a:solidFill>
                  <a:srgbClr val="002060"/>
                </a:solidFill>
              </a:rPr>
              <a:t>      Ide </a:t>
            </a:r>
            <a:r>
              <a:rPr lang="cs-CZ" sz="1800" dirty="0" err="1">
                <a:solidFill>
                  <a:srgbClr val="002060"/>
                </a:solidFill>
              </a:rPr>
              <a:t>pótka</a:t>
            </a:r>
            <a:r>
              <a:rPr lang="cs-CZ" sz="1800" dirty="0">
                <a:solidFill>
                  <a:srgbClr val="002060"/>
                </a:solidFill>
              </a:rPr>
              <a:t> s </a:t>
            </a:r>
            <a:r>
              <a:rPr lang="cs-CZ" sz="1800" dirty="0" err="1">
                <a:solidFill>
                  <a:srgbClr val="002060"/>
                </a:solidFill>
              </a:rPr>
              <a:t>chluma</a:t>
            </a:r>
            <a:r>
              <a:rPr lang="cs-CZ" sz="1800" dirty="0">
                <a:solidFill>
                  <a:srgbClr val="002060"/>
                </a:solidFill>
              </a:rPr>
              <a:t> v </a:t>
            </a:r>
            <a:r>
              <a:rPr lang="cs-CZ" sz="1800" dirty="0" err="1">
                <a:solidFill>
                  <a:srgbClr val="002060"/>
                </a:solidFill>
              </a:rPr>
              <a:t>rovňu</a:t>
            </a:r>
            <a:r>
              <a:rPr lang="cs-CZ" sz="1800" dirty="0">
                <a:solidFill>
                  <a:srgbClr val="002060"/>
                </a:solidFill>
              </a:rPr>
              <a:t>;</a:t>
            </a:r>
            <a:br>
              <a:rPr lang="cs-CZ" sz="1800" dirty="0">
                <a:solidFill>
                  <a:srgbClr val="002060"/>
                </a:solidFill>
              </a:rPr>
            </a:br>
            <a:r>
              <a:rPr lang="cs-CZ" sz="1800" dirty="0">
                <a:solidFill>
                  <a:srgbClr val="002060"/>
                </a:solidFill>
              </a:rPr>
              <a:t>i by Němcem upěti,</a:t>
            </a:r>
            <a:br>
              <a:rPr lang="cs-CZ" sz="1800" dirty="0">
                <a:solidFill>
                  <a:srgbClr val="002060"/>
                </a:solidFill>
              </a:rPr>
            </a:br>
            <a:r>
              <a:rPr lang="cs-CZ" sz="1800" dirty="0">
                <a:solidFill>
                  <a:srgbClr val="002060"/>
                </a:solidFill>
              </a:rPr>
              <a:t>i by Němcem </a:t>
            </a:r>
            <a:r>
              <a:rPr lang="cs-CZ" sz="1800" dirty="0" err="1">
                <a:solidFill>
                  <a:srgbClr val="002060"/>
                </a:solidFill>
              </a:rPr>
              <a:t>prnúti</a:t>
            </a:r>
            <a:r>
              <a:rPr lang="cs-CZ" sz="1800" dirty="0">
                <a:solidFill>
                  <a:srgbClr val="002060"/>
                </a:solidFill>
              </a:rPr>
              <a:t>,</a:t>
            </a:r>
            <a:br>
              <a:rPr lang="cs-CZ" sz="1800" dirty="0">
                <a:solidFill>
                  <a:srgbClr val="002060"/>
                </a:solidFill>
              </a:rPr>
            </a:br>
            <a:r>
              <a:rPr lang="cs-CZ" sz="1800" dirty="0">
                <a:solidFill>
                  <a:srgbClr val="002060"/>
                </a:solidFill>
              </a:rPr>
              <a:t>i </a:t>
            </a:r>
            <a:r>
              <a:rPr lang="cs-CZ" sz="1800" dirty="0" err="1">
                <a:solidFill>
                  <a:srgbClr val="002060"/>
                </a:solidFill>
              </a:rPr>
              <a:t>pobitie</a:t>
            </a:r>
            <a:r>
              <a:rPr lang="cs-CZ" sz="1800" dirty="0">
                <a:solidFill>
                  <a:srgbClr val="002060"/>
                </a:solidFill>
              </a:rPr>
              <a:t> jim</a:t>
            </a:r>
            <a:r>
              <a:rPr lang="cs-CZ" sz="1800" dirty="0" smtClean="0">
                <a:solidFill>
                  <a:srgbClr val="002060"/>
                </a:solidFill>
              </a:rPr>
              <a:t>!</a:t>
            </a:r>
          </a:p>
          <a:p>
            <a:pPr algn="r"/>
            <a:r>
              <a:rPr lang="cs-CZ" sz="1800" dirty="0" smtClean="0">
                <a:solidFill>
                  <a:srgbClr val="002060"/>
                </a:solidFill>
              </a:rPr>
              <a:t>(ukázka)</a:t>
            </a:r>
          </a:p>
        </p:txBody>
      </p:sp>
    </p:spTree>
    <p:extLst>
      <p:ext uri="{BB962C8B-B14F-4D97-AF65-F5344CB8AC3E}">
        <p14:creationId xmlns:p14="http://schemas.microsoft.com/office/powerpoint/2010/main" val="2513073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8" grpId="0" animBg="1"/>
      <p:bldP spid="9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-252536" y="339502"/>
            <a:ext cx="9649072" cy="720080"/>
          </a:xfrm>
        </p:spPr>
        <p:txBody>
          <a:bodyPr>
            <a:normAutofit fontScale="25000" lnSpcReduction="20000"/>
          </a:bodyPr>
          <a:lstStyle/>
          <a:p>
            <a:pPr algn="ctr"/>
            <a:endParaRPr lang="cs-CZ" dirty="0" smtClean="0">
              <a:solidFill>
                <a:srgbClr val="FF0000"/>
              </a:solidFill>
            </a:endParaRPr>
          </a:p>
          <a:p>
            <a:pPr algn="ctr"/>
            <a:r>
              <a:rPr lang="cs-CZ" sz="11200" b="1" dirty="0" smtClean="0">
                <a:solidFill>
                  <a:srgbClr val="FF0000"/>
                </a:solidFill>
              </a:rPr>
              <a:t>RUKOPIS KRÁLOVEDVORSKÝ A RUKOPIS ZELENOHORSKÝ</a:t>
            </a:r>
          </a:p>
          <a:p>
            <a:pPr algn="ctr"/>
            <a:r>
              <a:rPr lang="cs-CZ" sz="11200" b="1" dirty="0" smtClean="0">
                <a:solidFill>
                  <a:srgbClr val="002060"/>
                </a:solidFill>
              </a:rPr>
              <a:t>RUKOPIS ZELENOHORSKÝ</a:t>
            </a:r>
          </a:p>
          <a:p>
            <a:pPr algn="ctr"/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" name="Podnadpis 2"/>
          <p:cNvSpPr txBox="1">
            <a:spLocks/>
          </p:cNvSpPr>
          <p:nvPr/>
        </p:nvSpPr>
        <p:spPr>
          <a:xfrm>
            <a:off x="395536" y="843558"/>
            <a:ext cx="8352928" cy="2736304"/>
          </a:xfrm>
          <a:prstGeom prst="rect">
            <a:avLst/>
          </a:prstGeom>
        </p:spPr>
        <p:txBody>
          <a:bodyPr vert="horz" anchor="b">
            <a:normAutofit/>
          </a:bodyPr>
          <a:lstStyle>
            <a:lvl1pPr marL="0" indent="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None/>
              <a:defRPr kumimoji="0" sz="2400" kern="1200">
                <a:solidFill>
                  <a:schemeClr val="tx2">
                    <a:shade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None/>
              <a:defRPr kumimoji="0" sz="2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None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None/>
              <a:defRPr kumimoji="0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2860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7432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2004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6576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buClr>
                <a:srgbClr val="002060"/>
              </a:buClr>
              <a:buFont typeface="Wingdings" panose="05000000000000000000" pitchFamily="2" charset="2"/>
              <a:buChar char="Ø"/>
            </a:pPr>
            <a:endParaRPr lang="cs-CZ" sz="2000" dirty="0">
              <a:solidFill>
                <a:srgbClr val="002060"/>
              </a:solidFill>
            </a:endParaRPr>
          </a:p>
        </p:txBody>
      </p:sp>
      <p:sp>
        <p:nvSpPr>
          <p:cNvPr id="7" name="Podnadpis 2"/>
          <p:cNvSpPr txBox="1">
            <a:spLocks/>
          </p:cNvSpPr>
          <p:nvPr/>
        </p:nvSpPr>
        <p:spPr>
          <a:xfrm>
            <a:off x="395536" y="987574"/>
            <a:ext cx="8248484" cy="360040"/>
          </a:xfrm>
          <a:prstGeom prst="rect">
            <a:avLst/>
          </a:prstGeom>
        </p:spPr>
        <p:txBody>
          <a:bodyPr vert="horz" anchor="t" anchorCtr="0">
            <a:noAutofit/>
          </a:bodyPr>
          <a:lstStyle>
            <a:lvl1pPr marL="0" indent="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None/>
              <a:defRPr kumimoji="0" sz="2400" kern="1200">
                <a:solidFill>
                  <a:schemeClr val="tx2">
                    <a:shade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None/>
              <a:defRPr kumimoji="0" sz="2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None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None/>
              <a:defRPr kumimoji="0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2860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7432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2004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6576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>
              <a:buClr>
                <a:srgbClr val="002060"/>
              </a:buClr>
              <a:buFont typeface="Wingdings" panose="05000000000000000000" pitchFamily="2" charset="2"/>
              <a:buChar char="Ø"/>
            </a:pPr>
            <a:r>
              <a:rPr lang="cs-CZ" sz="2000" dirty="0">
                <a:solidFill>
                  <a:srgbClr val="002060"/>
                </a:solidFill>
              </a:rPr>
              <a:t>r</a:t>
            </a:r>
            <a:r>
              <a:rPr lang="cs-CZ" sz="2000" dirty="0" smtClean="0">
                <a:solidFill>
                  <a:srgbClr val="002060"/>
                </a:solidFill>
              </a:rPr>
              <a:t>oku 1818 byl anonymně zaslán hraběti </a:t>
            </a:r>
            <a:r>
              <a:rPr lang="cs-CZ" sz="2000" dirty="0" smtClean="0">
                <a:solidFill>
                  <a:srgbClr val="FF0000"/>
                </a:solidFill>
              </a:rPr>
              <a:t>Františku Kolovratovi </a:t>
            </a:r>
            <a:r>
              <a:rPr lang="cs-CZ" sz="2000" dirty="0" smtClean="0">
                <a:solidFill>
                  <a:srgbClr val="002060"/>
                </a:solidFill>
              </a:rPr>
              <a:t>jako údajně nalezený na zámku Zelená Hora u Nepomuku (Plzeňský kraj, dějiště populárního románu o příslušnících PTP Černí Baroni                              i stejnojmenného filmu) </a:t>
            </a:r>
            <a:endParaRPr lang="cs-CZ" sz="1800" dirty="0">
              <a:solidFill>
                <a:srgbClr val="FF0000"/>
              </a:solidFill>
            </a:endParaRPr>
          </a:p>
        </p:txBody>
      </p:sp>
      <p:pic>
        <p:nvPicPr>
          <p:cNvPr id="1030" name="Picture 6" descr="File:Zelená hora na Nepomucku.jpg">
            <a:hlinkClick r:id="rId2"/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741" t="19362" r="21552" b="13414"/>
          <a:stretch/>
        </p:blipFill>
        <p:spPr bwMode="auto">
          <a:xfrm>
            <a:off x="971600" y="2424374"/>
            <a:ext cx="2458350" cy="22249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Nadpis 1"/>
          <p:cNvSpPr txBox="1">
            <a:spLocks/>
          </p:cNvSpPr>
          <p:nvPr/>
        </p:nvSpPr>
        <p:spPr>
          <a:xfrm>
            <a:off x="1272533" y="4669582"/>
            <a:ext cx="1856484" cy="360040"/>
          </a:xfrm>
          <a:prstGeom prst="rect">
            <a:avLst/>
          </a:prstGeom>
        </p:spPr>
        <p:txBody>
          <a:bodyPr vert="horz" lIns="0" tIns="45720" rIns="0" bIns="45720" rtlCol="0" anchor="t"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66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cs-CZ" sz="1400" i="1" cap="none" dirty="0" smtClean="0">
                <a:solidFill>
                  <a:srgbClr val="002060"/>
                </a:solidFill>
              </a:rPr>
              <a:t>Zámek Zelená Hora</a:t>
            </a:r>
            <a:r>
              <a:rPr lang="cs-CZ" sz="1800" i="1" dirty="0" smtClean="0">
                <a:solidFill>
                  <a:srgbClr val="FF0000"/>
                </a:solidFill>
              </a:rPr>
              <a:t/>
            </a:r>
            <a:br>
              <a:rPr lang="cs-CZ" sz="1800" i="1" dirty="0" smtClean="0">
                <a:solidFill>
                  <a:srgbClr val="FF0000"/>
                </a:solidFill>
              </a:rPr>
            </a:br>
            <a:r>
              <a:rPr lang="cs-CZ" sz="1800" dirty="0" smtClean="0">
                <a:solidFill>
                  <a:srgbClr val="FF0000"/>
                </a:solidFill>
              </a:rPr>
              <a:t/>
            </a:r>
            <a:br>
              <a:rPr lang="cs-CZ" sz="1800" dirty="0" smtClean="0">
                <a:solidFill>
                  <a:srgbClr val="FF0000"/>
                </a:solidFill>
              </a:rPr>
            </a:br>
            <a:r>
              <a:rPr lang="cs-CZ" sz="1800" dirty="0" smtClean="0">
                <a:solidFill>
                  <a:srgbClr val="FF0000"/>
                </a:solidFill>
              </a:rPr>
              <a:t/>
            </a:r>
            <a:br>
              <a:rPr lang="cs-CZ" sz="1800" dirty="0" smtClean="0">
                <a:solidFill>
                  <a:srgbClr val="FF0000"/>
                </a:solidFill>
              </a:rPr>
            </a:br>
            <a:r>
              <a:rPr lang="cs-CZ" sz="1800" dirty="0" smtClean="0">
                <a:solidFill>
                  <a:srgbClr val="FF0000"/>
                </a:solidFill>
              </a:rPr>
              <a:t/>
            </a:r>
            <a:br>
              <a:rPr lang="cs-CZ" sz="1800" dirty="0" smtClean="0">
                <a:solidFill>
                  <a:srgbClr val="FF0000"/>
                </a:solidFill>
              </a:rPr>
            </a:br>
            <a:r>
              <a:rPr lang="cs-CZ" sz="1800" dirty="0" smtClean="0">
                <a:solidFill>
                  <a:srgbClr val="FF0000"/>
                </a:solidFill>
              </a:rPr>
              <a:t/>
            </a:r>
            <a:br>
              <a:rPr lang="cs-CZ" sz="1800" dirty="0" smtClean="0">
                <a:solidFill>
                  <a:srgbClr val="FF0000"/>
                </a:solidFill>
              </a:rPr>
            </a:br>
            <a:r>
              <a:rPr lang="cs-CZ" sz="1800" dirty="0" smtClean="0">
                <a:solidFill>
                  <a:srgbClr val="FF0000"/>
                </a:solidFill>
              </a:rPr>
              <a:t/>
            </a:r>
            <a:br>
              <a:rPr lang="cs-CZ" sz="1800" dirty="0" smtClean="0">
                <a:solidFill>
                  <a:srgbClr val="FF0000"/>
                </a:solidFill>
              </a:rPr>
            </a:br>
            <a:r>
              <a:rPr lang="cs-CZ" sz="1800" dirty="0" smtClean="0">
                <a:solidFill>
                  <a:srgbClr val="FF0000"/>
                </a:solidFill>
              </a:rPr>
              <a:t/>
            </a:r>
            <a:br>
              <a:rPr lang="cs-CZ" sz="1800" dirty="0" smtClean="0">
                <a:solidFill>
                  <a:srgbClr val="FF0000"/>
                </a:solidFill>
              </a:rPr>
            </a:br>
            <a:r>
              <a:rPr lang="cs-CZ" sz="1800" dirty="0" smtClean="0">
                <a:solidFill>
                  <a:srgbClr val="FF0000"/>
                </a:solidFill>
              </a:rPr>
              <a:t/>
            </a:r>
            <a:br>
              <a:rPr lang="cs-CZ" sz="1800" dirty="0" smtClean="0">
                <a:solidFill>
                  <a:srgbClr val="FF0000"/>
                </a:solidFill>
              </a:rPr>
            </a:br>
            <a:r>
              <a:rPr lang="cs-CZ" sz="4000" dirty="0" smtClean="0">
                <a:solidFill>
                  <a:srgbClr val="FF0000"/>
                </a:solidFill>
              </a:rPr>
              <a:t/>
            </a:r>
            <a:br>
              <a:rPr lang="cs-CZ" sz="4000" dirty="0" smtClean="0">
                <a:solidFill>
                  <a:srgbClr val="FF0000"/>
                </a:solidFill>
              </a:rPr>
            </a:br>
            <a:r>
              <a:rPr lang="cs-CZ" sz="4000" dirty="0" smtClean="0">
                <a:solidFill>
                  <a:srgbClr val="FF0000"/>
                </a:solidFill>
              </a:rPr>
              <a:t/>
            </a:r>
            <a:br>
              <a:rPr lang="cs-CZ" sz="4000" dirty="0" smtClean="0">
                <a:solidFill>
                  <a:srgbClr val="FF0000"/>
                </a:solidFill>
              </a:rPr>
            </a:br>
            <a:r>
              <a:rPr lang="cs-CZ" sz="4000" dirty="0" smtClean="0">
                <a:solidFill>
                  <a:srgbClr val="FF0000"/>
                </a:solidFill>
              </a:rPr>
              <a:t/>
            </a:r>
            <a:br>
              <a:rPr lang="cs-CZ" sz="4000" dirty="0" smtClean="0">
                <a:solidFill>
                  <a:srgbClr val="FF0000"/>
                </a:solidFill>
              </a:rPr>
            </a:br>
            <a:endParaRPr lang="cs-CZ" sz="4000" dirty="0">
              <a:solidFill>
                <a:srgbClr val="FF0000"/>
              </a:solidFill>
            </a:endParaRPr>
          </a:p>
        </p:txBody>
      </p:sp>
      <p:grpSp>
        <p:nvGrpSpPr>
          <p:cNvPr id="11" name="Skupina 10"/>
          <p:cNvGrpSpPr/>
          <p:nvPr/>
        </p:nvGrpSpPr>
        <p:grpSpPr>
          <a:xfrm>
            <a:off x="4067944" y="1995686"/>
            <a:ext cx="4680520" cy="3008047"/>
            <a:chOff x="4067944" y="1995686"/>
            <a:chExt cx="4680520" cy="3008047"/>
          </a:xfrm>
        </p:grpSpPr>
        <p:grpSp>
          <p:nvGrpSpPr>
            <p:cNvPr id="8" name="Skupina 7"/>
            <p:cNvGrpSpPr/>
            <p:nvPr/>
          </p:nvGrpSpPr>
          <p:grpSpPr>
            <a:xfrm>
              <a:off x="4067944" y="1995686"/>
              <a:ext cx="4680520" cy="2969923"/>
              <a:chOff x="4067944" y="1995686"/>
              <a:chExt cx="4680520" cy="2969923"/>
            </a:xfrm>
          </p:grpSpPr>
          <p:grpSp>
            <p:nvGrpSpPr>
              <p:cNvPr id="6" name="Skupina 5"/>
              <p:cNvGrpSpPr/>
              <p:nvPr/>
            </p:nvGrpSpPr>
            <p:grpSpPr>
              <a:xfrm>
                <a:off x="5148064" y="1995686"/>
                <a:ext cx="3354752" cy="1719101"/>
                <a:chOff x="2339752" y="2139702"/>
                <a:chExt cx="3354752" cy="1719101"/>
              </a:xfrm>
            </p:grpSpPr>
            <p:pic>
              <p:nvPicPr>
                <p:cNvPr id="5" name="Picture 2"/>
                <p:cNvPicPr>
                  <a:picLocks noChangeAspect="1" noChangeArrowheads="1"/>
                </p:cNvPicPr>
                <p:nvPr/>
              </p:nvPicPr>
              <p:blipFill rotWithShape="1">
                <a:blip r:embed="rId4" cstate="print">
                  <a:extLst>
                    <a:ext uri="{BEBA8EAE-BF5A-486C-A8C5-ECC9F3942E4B}">
                      <a14:imgProps xmlns:a14="http://schemas.microsoft.com/office/drawing/2010/main">
                        <a14:imgLayer r:embed="rId5">
                          <a14:imgEffect>
                            <a14:brightnessContrast bright="28000"/>
                          </a14:imgEffect>
                        </a14:imgLayer>
                      </a14:imgProps>
                    </a:ex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 t="12828" r="2919" b="10903"/>
                <a:stretch/>
              </p:blipFill>
              <p:spPr bwMode="auto">
                <a:xfrm>
                  <a:off x="2339752" y="2139702"/>
                  <a:ext cx="3354752" cy="1719101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</p:pic>
            <p:sp>
              <p:nvSpPr>
                <p:cNvPr id="2" name="Ovál 1"/>
                <p:cNvSpPr/>
                <p:nvPr/>
              </p:nvSpPr>
              <p:spPr>
                <a:xfrm>
                  <a:off x="3024609" y="3144564"/>
                  <a:ext cx="144016" cy="144016"/>
                </a:xfrm>
                <a:prstGeom prst="ellipse">
                  <a:avLst/>
                </a:prstGeom>
                <a:noFill/>
                <a:ln>
                  <a:solidFill>
                    <a:srgbClr val="FF000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  <p:pic>
            <p:nvPicPr>
              <p:cNvPr id="1026" name="Picture 2"/>
              <p:cNvPicPr>
                <a:picLocks noChangeAspect="1" noChangeArrowheads="1"/>
              </p:cNvPicPr>
              <p:nvPr/>
            </p:nvPicPr>
            <p:blipFill>
              <a:blip r:embed="rId6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4067944" y="3165609"/>
                <a:ext cx="1350000" cy="1800000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1028" name="Picture 4" descr="File:Landovský2013-deska.jpg">
                <a:hlinkClick r:id="rId7"/>
              </p:cNvPr>
              <p:cNvPicPr>
                <a:picLocks noChangeAspect="1" noChangeArrowheads="1"/>
              </p:cNvPicPr>
              <p:nvPr/>
            </p:nvPicPr>
            <p:blipFill>
              <a:blip r:embed="rId8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643564" y="3536859"/>
                <a:ext cx="1104900" cy="1428750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</p:grpSp>
        <p:grpSp>
          <p:nvGrpSpPr>
            <p:cNvPr id="10" name="Skupina 9"/>
            <p:cNvGrpSpPr/>
            <p:nvPr/>
          </p:nvGrpSpPr>
          <p:grpSpPr>
            <a:xfrm>
              <a:off x="5812669" y="3797785"/>
              <a:ext cx="1424804" cy="1205948"/>
              <a:chOff x="5884708" y="3801184"/>
              <a:chExt cx="1424804" cy="1205948"/>
            </a:xfrm>
          </p:grpSpPr>
          <p:pic>
            <p:nvPicPr>
              <p:cNvPr id="1031" name="Picture 7"/>
              <p:cNvPicPr>
                <a:picLocks noChangeAspect="1" noChangeArrowheads="1"/>
              </p:cNvPicPr>
              <p:nvPr/>
            </p:nvPicPr>
            <p:blipFill rotWithShape="1">
              <a:blip r:embed="rId9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42426" t="67188" r="10309"/>
              <a:stretch/>
            </p:blipFill>
            <p:spPr bwMode="auto">
              <a:xfrm>
                <a:off x="5884708" y="3801184"/>
                <a:ext cx="1424804" cy="1205948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sp>
            <p:nvSpPr>
              <p:cNvPr id="9" name="Ovál 8"/>
              <p:cNvSpPr/>
              <p:nvPr/>
            </p:nvSpPr>
            <p:spPr>
              <a:xfrm>
                <a:off x="6240909" y="3957180"/>
                <a:ext cx="712402" cy="712402"/>
              </a:xfrm>
              <a:prstGeom prst="ellipse">
                <a:avLst/>
              </a:prstGeom>
              <a:noFill/>
              <a:ln>
                <a:solidFill>
                  <a:srgbClr val="FF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7661138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7" grpId="0"/>
      <p:bldP spid="1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-252536" y="339502"/>
            <a:ext cx="9649072" cy="720080"/>
          </a:xfrm>
        </p:spPr>
        <p:txBody>
          <a:bodyPr>
            <a:normAutofit fontScale="25000" lnSpcReduction="20000"/>
          </a:bodyPr>
          <a:lstStyle/>
          <a:p>
            <a:pPr algn="ctr"/>
            <a:endParaRPr lang="cs-CZ" dirty="0" smtClean="0">
              <a:solidFill>
                <a:srgbClr val="FF0000"/>
              </a:solidFill>
            </a:endParaRPr>
          </a:p>
          <a:p>
            <a:pPr algn="ctr"/>
            <a:r>
              <a:rPr lang="cs-CZ" sz="11200" b="1" dirty="0" smtClean="0">
                <a:solidFill>
                  <a:srgbClr val="FF0000"/>
                </a:solidFill>
              </a:rPr>
              <a:t>RUKOPIS KRÁLOVÉDVORSKÝ A RUKOPIS ZELENOHORSKÝ</a:t>
            </a:r>
          </a:p>
          <a:p>
            <a:pPr algn="ctr"/>
            <a:r>
              <a:rPr lang="cs-CZ" sz="11200" b="1" dirty="0" smtClean="0">
                <a:solidFill>
                  <a:srgbClr val="002060"/>
                </a:solidFill>
              </a:rPr>
              <a:t>RUKOPIS ZELENOHORSKÝ</a:t>
            </a:r>
          </a:p>
          <a:p>
            <a:pPr algn="ctr"/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" name="Podnadpis 2"/>
          <p:cNvSpPr txBox="1">
            <a:spLocks/>
          </p:cNvSpPr>
          <p:nvPr/>
        </p:nvSpPr>
        <p:spPr>
          <a:xfrm>
            <a:off x="395536" y="843558"/>
            <a:ext cx="8352928" cy="2736304"/>
          </a:xfrm>
          <a:prstGeom prst="rect">
            <a:avLst/>
          </a:prstGeom>
        </p:spPr>
        <p:txBody>
          <a:bodyPr vert="horz" anchor="b">
            <a:normAutofit/>
          </a:bodyPr>
          <a:lstStyle>
            <a:lvl1pPr marL="0" indent="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None/>
              <a:defRPr kumimoji="0" sz="2400" kern="1200">
                <a:solidFill>
                  <a:schemeClr val="tx2">
                    <a:shade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None/>
              <a:defRPr kumimoji="0" sz="2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None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None/>
              <a:defRPr kumimoji="0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2860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7432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2004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6576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buClr>
                <a:srgbClr val="002060"/>
              </a:buClr>
              <a:buFont typeface="Wingdings" panose="05000000000000000000" pitchFamily="2" charset="2"/>
              <a:buChar char="Ø"/>
            </a:pPr>
            <a:endParaRPr lang="cs-CZ" sz="2000" dirty="0">
              <a:solidFill>
                <a:srgbClr val="002060"/>
              </a:solidFill>
            </a:endParaRPr>
          </a:p>
        </p:txBody>
      </p:sp>
      <p:sp>
        <p:nvSpPr>
          <p:cNvPr id="7" name="Podnadpis 2"/>
          <p:cNvSpPr txBox="1">
            <a:spLocks/>
          </p:cNvSpPr>
          <p:nvPr/>
        </p:nvSpPr>
        <p:spPr>
          <a:xfrm>
            <a:off x="395536" y="987574"/>
            <a:ext cx="4968552" cy="3888432"/>
          </a:xfrm>
          <a:prstGeom prst="rect">
            <a:avLst/>
          </a:prstGeom>
        </p:spPr>
        <p:txBody>
          <a:bodyPr vert="horz" anchor="t" anchorCtr="0">
            <a:noAutofit/>
          </a:bodyPr>
          <a:lstStyle>
            <a:lvl1pPr marL="0" indent="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None/>
              <a:defRPr kumimoji="0" sz="2400" kern="1200">
                <a:solidFill>
                  <a:schemeClr val="tx2">
                    <a:shade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None/>
              <a:defRPr kumimoji="0" sz="2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None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None/>
              <a:defRPr kumimoji="0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2860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7432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2004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6576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>
              <a:buClr>
                <a:srgbClr val="002060"/>
              </a:buClr>
              <a:buFont typeface="Wingdings" panose="05000000000000000000" pitchFamily="2" charset="2"/>
              <a:buChar char="Ø"/>
            </a:pPr>
            <a:r>
              <a:rPr lang="cs-CZ" sz="1800" dirty="0">
                <a:solidFill>
                  <a:srgbClr val="002060"/>
                </a:solidFill>
              </a:rPr>
              <a:t>r</a:t>
            </a:r>
            <a:r>
              <a:rPr lang="cs-CZ" sz="1800" dirty="0" smtClean="0">
                <a:solidFill>
                  <a:srgbClr val="002060"/>
                </a:solidFill>
              </a:rPr>
              <a:t>ukopis obsahuje </a:t>
            </a:r>
            <a:r>
              <a:rPr lang="cs-CZ" sz="1800" dirty="0" smtClean="0">
                <a:solidFill>
                  <a:srgbClr val="FF0000"/>
                </a:solidFill>
              </a:rPr>
              <a:t>čtyři dvojlisty, </a:t>
            </a:r>
            <a:r>
              <a:rPr lang="cs-CZ" sz="1800" dirty="0" smtClean="0">
                <a:solidFill>
                  <a:srgbClr val="002060"/>
                </a:solidFill>
              </a:rPr>
              <a:t>na nichž je napsán krátký zlomek básně </a:t>
            </a:r>
            <a:r>
              <a:rPr lang="cs-CZ" sz="1800" dirty="0" smtClean="0">
                <a:solidFill>
                  <a:srgbClr val="FF0000"/>
                </a:solidFill>
              </a:rPr>
              <a:t>Sněmy</a:t>
            </a:r>
            <a:r>
              <a:rPr lang="cs-CZ" sz="1800" dirty="0" smtClean="0">
                <a:solidFill>
                  <a:srgbClr val="002060"/>
                </a:solidFill>
              </a:rPr>
              <a:t> (konec </a:t>
            </a:r>
            <a:r>
              <a:rPr lang="cs-CZ" sz="1800" dirty="0">
                <a:solidFill>
                  <a:srgbClr val="002060"/>
                </a:solidFill>
              </a:rPr>
              <a:t>L</a:t>
            </a:r>
            <a:r>
              <a:rPr lang="cs-CZ" sz="1800" dirty="0" smtClean="0">
                <a:solidFill>
                  <a:srgbClr val="002060"/>
                </a:solidFill>
              </a:rPr>
              <a:t>ibušina soudu?) a básnická skladba </a:t>
            </a:r>
            <a:r>
              <a:rPr lang="cs-CZ" sz="1800" dirty="0" smtClean="0">
                <a:solidFill>
                  <a:srgbClr val="FF0000"/>
                </a:solidFill>
              </a:rPr>
              <a:t>Libušin soud</a:t>
            </a:r>
            <a:endParaRPr lang="cs-CZ" sz="1800" dirty="0" smtClean="0">
              <a:solidFill>
                <a:srgbClr val="002060"/>
              </a:solidFill>
            </a:endParaRPr>
          </a:p>
          <a:p>
            <a:pPr marL="457200" indent="-457200">
              <a:buClr>
                <a:srgbClr val="002060"/>
              </a:buClr>
              <a:buFont typeface="Wingdings" panose="05000000000000000000" pitchFamily="2" charset="2"/>
              <a:buChar char="Ø"/>
            </a:pPr>
            <a:r>
              <a:rPr lang="cs-CZ" sz="1800" dirty="0" smtClean="0">
                <a:solidFill>
                  <a:srgbClr val="002060"/>
                </a:solidFill>
              </a:rPr>
              <a:t>pergamen je hrubě opracován a značně poškozen, psaný </a:t>
            </a:r>
            <a:r>
              <a:rPr lang="cs-CZ" sz="1800" dirty="0" err="1" smtClean="0">
                <a:solidFill>
                  <a:srgbClr val="002060"/>
                </a:solidFill>
              </a:rPr>
              <a:t>železitoměditým</a:t>
            </a:r>
            <a:r>
              <a:rPr lang="cs-CZ" sz="1800" dirty="0" smtClean="0">
                <a:solidFill>
                  <a:srgbClr val="002060"/>
                </a:solidFill>
              </a:rPr>
              <a:t> inkoustem dnes modré barvy, je psán bez mezer</a:t>
            </a:r>
          </a:p>
          <a:p>
            <a:pPr marL="457200" indent="-457200">
              <a:buClr>
                <a:srgbClr val="002060"/>
              </a:buClr>
              <a:buFont typeface="Wingdings" panose="05000000000000000000" pitchFamily="2" charset="2"/>
              <a:buChar char="Ø"/>
            </a:pPr>
            <a:r>
              <a:rPr lang="cs-CZ" sz="1800" dirty="0" smtClean="0">
                <a:solidFill>
                  <a:srgbClr val="002060"/>
                </a:solidFill>
              </a:rPr>
              <a:t>samotná skladba Libušin soud popisuje známý spor mezi o dědictví mezi bratry Chrudošem a </a:t>
            </a:r>
            <a:r>
              <a:rPr lang="cs-CZ" sz="1800" dirty="0" err="1" smtClean="0">
                <a:solidFill>
                  <a:srgbClr val="002060"/>
                </a:solidFill>
              </a:rPr>
              <a:t>Šťáhlavem</a:t>
            </a:r>
            <a:endParaRPr lang="cs-CZ" sz="1800" dirty="0" smtClean="0">
              <a:solidFill>
                <a:srgbClr val="002060"/>
              </a:solidFill>
            </a:endParaRPr>
          </a:p>
          <a:p>
            <a:pPr marL="457200" indent="-457200">
              <a:buClr>
                <a:srgbClr val="002060"/>
              </a:buClr>
              <a:buFont typeface="Wingdings" panose="05000000000000000000" pitchFamily="2" charset="2"/>
              <a:buChar char="Ø"/>
            </a:pPr>
            <a:r>
              <a:rPr lang="cs-CZ" sz="1800" dirty="0">
                <a:solidFill>
                  <a:srgbClr val="002060"/>
                </a:solidFill>
              </a:rPr>
              <a:t>r</a:t>
            </a:r>
            <a:r>
              <a:rPr lang="cs-CZ" sz="1800" dirty="0" smtClean="0">
                <a:solidFill>
                  <a:srgbClr val="002060"/>
                </a:solidFill>
              </a:rPr>
              <a:t>ukopis měl činit dojem díla vzniklého                 v </a:t>
            </a:r>
            <a:r>
              <a:rPr lang="cs-CZ" sz="1800" dirty="0" smtClean="0">
                <a:solidFill>
                  <a:srgbClr val="FF0000"/>
                </a:solidFill>
              </a:rPr>
              <a:t>9. – 10. století</a:t>
            </a:r>
            <a:r>
              <a:rPr lang="cs-CZ" sz="1550" dirty="0" smtClean="0">
                <a:solidFill>
                  <a:srgbClr val="FF0000"/>
                </a:solidFill>
              </a:rPr>
              <a:t>  </a:t>
            </a:r>
          </a:p>
        </p:txBody>
      </p:sp>
      <p:sp>
        <p:nvSpPr>
          <p:cNvPr id="16" name="Nadpis 1"/>
          <p:cNvSpPr txBox="1">
            <a:spLocks/>
          </p:cNvSpPr>
          <p:nvPr/>
        </p:nvSpPr>
        <p:spPr>
          <a:xfrm>
            <a:off x="6041332" y="4083918"/>
            <a:ext cx="2376264" cy="360040"/>
          </a:xfrm>
          <a:prstGeom prst="rect">
            <a:avLst/>
          </a:prstGeom>
        </p:spPr>
        <p:txBody>
          <a:bodyPr vert="horz" lIns="0" tIns="45720" rIns="0" bIns="45720" rtlCol="0" anchor="t"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66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cs-CZ" sz="1400" i="1" cap="none" dirty="0">
                <a:solidFill>
                  <a:srgbClr val="002060"/>
                </a:solidFill>
              </a:rPr>
              <a:t>j</a:t>
            </a:r>
            <a:r>
              <a:rPr lang="cs-CZ" sz="1400" i="1" cap="none" dirty="0" smtClean="0">
                <a:solidFill>
                  <a:srgbClr val="002060"/>
                </a:solidFill>
              </a:rPr>
              <a:t>edna ze dvojstran rukopisu</a:t>
            </a:r>
            <a:r>
              <a:rPr lang="cs-CZ" sz="1800" dirty="0" smtClean="0">
                <a:solidFill>
                  <a:srgbClr val="FF0000"/>
                </a:solidFill>
              </a:rPr>
              <a:t/>
            </a:r>
            <a:br>
              <a:rPr lang="cs-CZ" sz="1800" dirty="0" smtClean="0">
                <a:solidFill>
                  <a:srgbClr val="FF0000"/>
                </a:solidFill>
              </a:rPr>
            </a:br>
            <a:r>
              <a:rPr lang="cs-CZ" sz="1800" dirty="0" smtClean="0">
                <a:solidFill>
                  <a:srgbClr val="FF0000"/>
                </a:solidFill>
              </a:rPr>
              <a:t/>
            </a:r>
            <a:br>
              <a:rPr lang="cs-CZ" sz="1800" dirty="0" smtClean="0">
                <a:solidFill>
                  <a:srgbClr val="FF0000"/>
                </a:solidFill>
              </a:rPr>
            </a:br>
            <a:r>
              <a:rPr lang="cs-CZ" sz="1800" dirty="0" smtClean="0">
                <a:solidFill>
                  <a:srgbClr val="FF0000"/>
                </a:solidFill>
              </a:rPr>
              <a:t/>
            </a:r>
            <a:br>
              <a:rPr lang="cs-CZ" sz="1800" dirty="0" smtClean="0">
                <a:solidFill>
                  <a:srgbClr val="FF0000"/>
                </a:solidFill>
              </a:rPr>
            </a:br>
            <a:r>
              <a:rPr lang="cs-CZ" sz="1800" dirty="0" smtClean="0">
                <a:solidFill>
                  <a:srgbClr val="FF0000"/>
                </a:solidFill>
              </a:rPr>
              <a:t/>
            </a:r>
            <a:br>
              <a:rPr lang="cs-CZ" sz="1800" dirty="0" smtClean="0">
                <a:solidFill>
                  <a:srgbClr val="FF0000"/>
                </a:solidFill>
              </a:rPr>
            </a:br>
            <a:r>
              <a:rPr lang="cs-CZ" sz="1800" dirty="0" smtClean="0">
                <a:solidFill>
                  <a:srgbClr val="FF0000"/>
                </a:solidFill>
              </a:rPr>
              <a:t/>
            </a:r>
            <a:br>
              <a:rPr lang="cs-CZ" sz="1800" dirty="0" smtClean="0">
                <a:solidFill>
                  <a:srgbClr val="FF0000"/>
                </a:solidFill>
              </a:rPr>
            </a:br>
            <a:r>
              <a:rPr lang="cs-CZ" sz="1800" dirty="0" smtClean="0">
                <a:solidFill>
                  <a:srgbClr val="FF0000"/>
                </a:solidFill>
              </a:rPr>
              <a:t/>
            </a:r>
            <a:br>
              <a:rPr lang="cs-CZ" sz="1800" dirty="0" smtClean="0">
                <a:solidFill>
                  <a:srgbClr val="FF0000"/>
                </a:solidFill>
              </a:rPr>
            </a:br>
            <a:r>
              <a:rPr lang="cs-CZ" sz="1800" dirty="0" smtClean="0">
                <a:solidFill>
                  <a:srgbClr val="FF0000"/>
                </a:solidFill>
              </a:rPr>
              <a:t/>
            </a:r>
            <a:br>
              <a:rPr lang="cs-CZ" sz="1800" dirty="0" smtClean="0">
                <a:solidFill>
                  <a:srgbClr val="FF0000"/>
                </a:solidFill>
              </a:rPr>
            </a:br>
            <a:r>
              <a:rPr lang="cs-CZ" sz="4000" dirty="0" smtClean="0">
                <a:solidFill>
                  <a:srgbClr val="FF0000"/>
                </a:solidFill>
              </a:rPr>
              <a:t/>
            </a:r>
            <a:br>
              <a:rPr lang="cs-CZ" sz="4000" dirty="0" smtClean="0">
                <a:solidFill>
                  <a:srgbClr val="FF0000"/>
                </a:solidFill>
              </a:rPr>
            </a:br>
            <a:r>
              <a:rPr lang="cs-CZ" sz="4000" dirty="0" smtClean="0">
                <a:solidFill>
                  <a:srgbClr val="FF0000"/>
                </a:solidFill>
              </a:rPr>
              <a:t/>
            </a:r>
            <a:br>
              <a:rPr lang="cs-CZ" sz="4000" dirty="0" smtClean="0">
                <a:solidFill>
                  <a:srgbClr val="FF0000"/>
                </a:solidFill>
              </a:rPr>
            </a:br>
            <a:r>
              <a:rPr lang="cs-CZ" sz="4000" dirty="0" smtClean="0">
                <a:solidFill>
                  <a:srgbClr val="FF0000"/>
                </a:solidFill>
              </a:rPr>
              <a:t/>
            </a:r>
            <a:br>
              <a:rPr lang="cs-CZ" sz="4000" dirty="0" smtClean="0">
                <a:solidFill>
                  <a:srgbClr val="FF0000"/>
                </a:solidFill>
              </a:rPr>
            </a:br>
            <a:endParaRPr lang="cs-CZ" sz="4000" dirty="0">
              <a:solidFill>
                <a:srgbClr val="FF0000"/>
              </a:solidFill>
            </a:endParaRPr>
          </a:p>
        </p:txBody>
      </p:sp>
      <p:pic>
        <p:nvPicPr>
          <p:cNvPr id="2" name="Picture 2" descr="File:Rukopis Zelenohorský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3" y="1131590"/>
            <a:ext cx="3442723" cy="25583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651194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7" grpId="0" build="p"/>
      <p:bldP spid="1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-252536" y="339502"/>
            <a:ext cx="9649072" cy="720080"/>
          </a:xfrm>
        </p:spPr>
        <p:txBody>
          <a:bodyPr>
            <a:normAutofit fontScale="25000" lnSpcReduction="20000"/>
          </a:bodyPr>
          <a:lstStyle/>
          <a:p>
            <a:pPr algn="ctr"/>
            <a:endParaRPr lang="cs-CZ" dirty="0" smtClean="0">
              <a:solidFill>
                <a:srgbClr val="FF0000"/>
              </a:solidFill>
            </a:endParaRPr>
          </a:p>
          <a:p>
            <a:pPr algn="ctr"/>
            <a:r>
              <a:rPr lang="cs-CZ" sz="11200" b="1" dirty="0" smtClean="0">
                <a:solidFill>
                  <a:srgbClr val="FF0000"/>
                </a:solidFill>
              </a:rPr>
              <a:t>RUKOPIS KRÁLOVÉDVORSKÝ A RUKOPIS ZELENOHORSKÝ</a:t>
            </a:r>
          </a:p>
          <a:p>
            <a:pPr algn="ctr"/>
            <a:r>
              <a:rPr lang="cs-CZ" sz="11200" b="1" dirty="0" smtClean="0">
                <a:solidFill>
                  <a:srgbClr val="002060"/>
                </a:solidFill>
              </a:rPr>
              <a:t>RUKOPIS ZELENOHORSKÝ – LIBUŠIN SOUD</a:t>
            </a:r>
          </a:p>
          <a:p>
            <a:pPr algn="ctr"/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" name="Podnadpis 2"/>
          <p:cNvSpPr txBox="1">
            <a:spLocks/>
          </p:cNvSpPr>
          <p:nvPr/>
        </p:nvSpPr>
        <p:spPr>
          <a:xfrm>
            <a:off x="395536" y="843558"/>
            <a:ext cx="8352928" cy="2736304"/>
          </a:xfrm>
          <a:prstGeom prst="rect">
            <a:avLst/>
          </a:prstGeom>
        </p:spPr>
        <p:txBody>
          <a:bodyPr vert="horz" anchor="b">
            <a:normAutofit/>
          </a:bodyPr>
          <a:lstStyle>
            <a:lvl1pPr marL="0" indent="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None/>
              <a:defRPr kumimoji="0" sz="2400" kern="1200">
                <a:solidFill>
                  <a:schemeClr val="tx2">
                    <a:shade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None/>
              <a:defRPr kumimoji="0" sz="2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None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None/>
              <a:defRPr kumimoji="0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2860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7432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2004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6576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buClr>
                <a:srgbClr val="002060"/>
              </a:buClr>
              <a:buFont typeface="Wingdings" panose="05000000000000000000" pitchFamily="2" charset="2"/>
              <a:buChar char="Ø"/>
            </a:pPr>
            <a:endParaRPr lang="cs-CZ" sz="2000" dirty="0">
              <a:solidFill>
                <a:srgbClr val="002060"/>
              </a:solidFill>
            </a:endParaRPr>
          </a:p>
        </p:txBody>
      </p:sp>
      <p:sp>
        <p:nvSpPr>
          <p:cNvPr id="8" name="Podnadpis 2"/>
          <p:cNvSpPr txBox="1">
            <a:spLocks/>
          </p:cNvSpPr>
          <p:nvPr/>
        </p:nvSpPr>
        <p:spPr>
          <a:xfrm>
            <a:off x="408664" y="1144074"/>
            <a:ext cx="8339800" cy="3803940"/>
          </a:xfrm>
          <a:prstGeom prst="rect">
            <a:avLst/>
          </a:prstGeom>
          <a:ln w="19050">
            <a:solidFill>
              <a:srgbClr val="002060"/>
            </a:solidFill>
          </a:ln>
        </p:spPr>
        <p:txBody>
          <a:bodyPr vert="horz" numCol="5" anchor="t" anchorCtr="0">
            <a:normAutofit fontScale="25000" lnSpcReduction="20000"/>
          </a:bodyPr>
          <a:lstStyle>
            <a:lvl1pPr marL="0" indent="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None/>
              <a:defRPr kumimoji="0" sz="2400" kern="1200">
                <a:solidFill>
                  <a:schemeClr val="tx2">
                    <a:shade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None/>
              <a:defRPr kumimoji="0" sz="2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None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None/>
              <a:defRPr kumimoji="0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2860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7432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2004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6576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000" dirty="0"/>
              <a:t> </a:t>
            </a:r>
            <a:r>
              <a:rPr lang="cs-CZ" sz="4000" dirty="0">
                <a:solidFill>
                  <a:srgbClr val="002060"/>
                </a:solidFill>
              </a:rPr>
              <a:t> „Aj, </a:t>
            </a:r>
            <a:r>
              <a:rPr lang="cs-CZ" sz="4000" dirty="0" err="1">
                <a:solidFill>
                  <a:srgbClr val="002060"/>
                </a:solidFill>
              </a:rPr>
              <a:t>Vletavo</a:t>
            </a:r>
            <a:r>
              <a:rPr lang="cs-CZ" sz="4000" dirty="0">
                <a:solidFill>
                  <a:srgbClr val="002060"/>
                </a:solidFill>
              </a:rPr>
              <a:t>, </a:t>
            </a:r>
            <a:r>
              <a:rPr lang="cs-CZ" sz="4000" dirty="0" err="1">
                <a:solidFill>
                  <a:srgbClr val="002060"/>
                </a:solidFill>
              </a:rPr>
              <a:t>če</a:t>
            </a:r>
            <a:r>
              <a:rPr lang="cs-CZ" sz="4000" dirty="0">
                <a:solidFill>
                  <a:srgbClr val="002060"/>
                </a:solidFill>
              </a:rPr>
              <a:t> </a:t>
            </a:r>
            <a:r>
              <a:rPr lang="cs-CZ" sz="4000" dirty="0" err="1">
                <a:solidFill>
                  <a:srgbClr val="002060"/>
                </a:solidFill>
              </a:rPr>
              <a:t>mútíši</a:t>
            </a:r>
            <a:r>
              <a:rPr lang="cs-CZ" sz="4000" dirty="0">
                <a:solidFill>
                  <a:srgbClr val="002060"/>
                </a:solidFill>
              </a:rPr>
              <a:t> vodu?</a:t>
            </a:r>
            <a:br>
              <a:rPr lang="cs-CZ" sz="4000" dirty="0">
                <a:solidFill>
                  <a:srgbClr val="002060"/>
                </a:solidFill>
              </a:rPr>
            </a:br>
            <a:r>
              <a:rPr lang="cs-CZ" sz="4000" dirty="0" err="1">
                <a:solidFill>
                  <a:srgbClr val="002060"/>
                </a:solidFill>
              </a:rPr>
              <a:t>če</a:t>
            </a:r>
            <a:r>
              <a:rPr lang="cs-CZ" sz="4000" dirty="0">
                <a:solidFill>
                  <a:srgbClr val="002060"/>
                </a:solidFill>
              </a:rPr>
              <a:t> </a:t>
            </a:r>
            <a:r>
              <a:rPr lang="cs-CZ" sz="4000" dirty="0" err="1">
                <a:solidFill>
                  <a:srgbClr val="002060"/>
                </a:solidFill>
              </a:rPr>
              <a:t>mútíši</a:t>
            </a:r>
            <a:r>
              <a:rPr lang="cs-CZ" sz="4000" dirty="0">
                <a:solidFill>
                  <a:srgbClr val="002060"/>
                </a:solidFill>
              </a:rPr>
              <a:t> vodu </a:t>
            </a:r>
            <a:r>
              <a:rPr lang="cs-CZ" sz="4000" dirty="0" err="1">
                <a:solidFill>
                  <a:srgbClr val="002060"/>
                </a:solidFill>
              </a:rPr>
              <a:t>strěbropěnú</a:t>
            </a:r>
            <a:r>
              <a:rPr lang="cs-CZ" sz="4000" dirty="0">
                <a:solidFill>
                  <a:srgbClr val="002060"/>
                </a:solidFill>
              </a:rPr>
              <a:t>?</a:t>
            </a:r>
            <a:br>
              <a:rPr lang="cs-CZ" sz="4000" dirty="0">
                <a:solidFill>
                  <a:srgbClr val="002060"/>
                </a:solidFill>
              </a:rPr>
            </a:br>
            <a:r>
              <a:rPr lang="cs-CZ" sz="4000" dirty="0">
                <a:solidFill>
                  <a:srgbClr val="002060"/>
                </a:solidFill>
              </a:rPr>
              <a:t>Za tě </a:t>
            </a:r>
            <a:r>
              <a:rPr lang="cs-CZ" sz="4000" dirty="0" err="1">
                <a:solidFill>
                  <a:srgbClr val="002060"/>
                </a:solidFill>
              </a:rPr>
              <a:t>lútá</a:t>
            </a:r>
            <a:r>
              <a:rPr lang="cs-CZ" sz="4000" dirty="0">
                <a:solidFill>
                  <a:srgbClr val="002060"/>
                </a:solidFill>
              </a:rPr>
              <a:t> </a:t>
            </a:r>
            <a:r>
              <a:rPr lang="cs-CZ" sz="4000" dirty="0" err="1">
                <a:solidFill>
                  <a:srgbClr val="002060"/>
                </a:solidFill>
              </a:rPr>
              <a:t>rozvlajaše</a:t>
            </a:r>
            <a:r>
              <a:rPr lang="cs-CZ" sz="4000" dirty="0">
                <a:solidFill>
                  <a:srgbClr val="002060"/>
                </a:solidFill>
              </a:rPr>
              <a:t> </a:t>
            </a:r>
            <a:r>
              <a:rPr lang="cs-CZ" sz="4000" dirty="0" err="1">
                <a:solidFill>
                  <a:srgbClr val="002060"/>
                </a:solidFill>
              </a:rPr>
              <a:t>búria</a:t>
            </a:r>
            <a:r>
              <a:rPr lang="cs-CZ" sz="4000" dirty="0">
                <a:solidFill>
                  <a:srgbClr val="002060"/>
                </a:solidFill>
              </a:rPr>
              <a:t>,</a:t>
            </a:r>
            <a:br>
              <a:rPr lang="cs-CZ" sz="4000" dirty="0">
                <a:solidFill>
                  <a:srgbClr val="002060"/>
                </a:solidFill>
              </a:rPr>
            </a:br>
            <a:r>
              <a:rPr lang="cs-CZ" sz="4000" dirty="0">
                <a:solidFill>
                  <a:srgbClr val="002060"/>
                </a:solidFill>
              </a:rPr>
              <a:t>sesypavši </a:t>
            </a:r>
            <a:r>
              <a:rPr lang="cs-CZ" sz="4000" dirty="0" err="1">
                <a:solidFill>
                  <a:srgbClr val="002060"/>
                </a:solidFill>
              </a:rPr>
              <a:t>tuču</a:t>
            </a:r>
            <a:r>
              <a:rPr lang="cs-CZ" sz="4000" dirty="0">
                <a:solidFill>
                  <a:srgbClr val="002060"/>
                </a:solidFill>
              </a:rPr>
              <a:t> </a:t>
            </a:r>
            <a:r>
              <a:rPr lang="cs-CZ" sz="4000" dirty="0" err="1">
                <a:solidFill>
                  <a:srgbClr val="002060"/>
                </a:solidFill>
              </a:rPr>
              <a:t>šíra</a:t>
            </a:r>
            <a:r>
              <a:rPr lang="cs-CZ" sz="4000" dirty="0">
                <a:solidFill>
                  <a:srgbClr val="002060"/>
                </a:solidFill>
              </a:rPr>
              <a:t> </a:t>
            </a:r>
            <a:r>
              <a:rPr lang="cs-CZ" sz="4000" dirty="0" err="1">
                <a:solidFill>
                  <a:srgbClr val="002060"/>
                </a:solidFill>
              </a:rPr>
              <a:t>neba</a:t>
            </a:r>
            <a:r>
              <a:rPr lang="cs-CZ" sz="4000" dirty="0">
                <a:solidFill>
                  <a:srgbClr val="002060"/>
                </a:solidFill>
              </a:rPr>
              <a:t>,</a:t>
            </a:r>
            <a:br>
              <a:rPr lang="cs-CZ" sz="4000" dirty="0">
                <a:solidFill>
                  <a:srgbClr val="002060"/>
                </a:solidFill>
              </a:rPr>
            </a:br>
            <a:r>
              <a:rPr lang="cs-CZ" sz="4000" dirty="0" err="1">
                <a:solidFill>
                  <a:srgbClr val="002060"/>
                </a:solidFill>
              </a:rPr>
              <a:t>oplákavši</a:t>
            </a:r>
            <a:r>
              <a:rPr lang="cs-CZ" sz="4000" dirty="0">
                <a:solidFill>
                  <a:srgbClr val="002060"/>
                </a:solidFill>
              </a:rPr>
              <a:t> </a:t>
            </a:r>
            <a:r>
              <a:rPr lang="cs-CZ" sz="4000" dirty="0" err="1">
                <a:solidFill>
                  <a:srgbClr val="002060"/>
                </a:solidFill>
              </a:rPr>
              <a:t>glavy</a:t>
            </a:r>
            <a:r>
              <a:rPr lang="cs-CZ" sz="4000" dirty="0">
                <a:solidFill>
                  <a:srgbClr val="002060"/>
                </a:solidFill>
              </a:rPr>
              <a:t> </a:t>
            </a:r>
            <a:r>
              <a:rPr lang="cs-CZ" sz="4000" dirty="0" err="1">
                <a:solidFill>
                  <a:srgbClr val="002060"/>
                </a:solidFill>
              </a:rPr>
              <a:t>gor</a:t>
            </a:r>
            <a:r>
              <a:rPr lang="cs-CZ" sz="4000" dirty="0">
                <a:solidFill>
                  <a:srgbClr val="002060"/>
                </a:solidFill>
              </a:rPr>
              <a:t> zelených,</a:t>
            </a:r>
            <a:br>
              <a:rPr lang="cs-CZ" sz="4000" dirty="0">
                <a:solidFill>
                  <a:srgbClr val="002060"/>
                </a:solidFill>
              </a:rPr>
            </a:br>
            <a:r>
              <a:rPr lang="cs-CZ" sz="4000" dirty="0" err="1">
                <a:solidFill>
                  <a:srgbClr val="002060"/>
                </a:solidFill>
              </a:rPr>
              <a:t>vyplákavši</a:t>
            </a:r>
            <a:r>
              <a:rPr lang="cs-CZ" sz="4000" dirty="0">
                <a:solidFill>
                  <a:srgbClr val="002060"/>
                </a:solidFill>
              </a:rPr>
              <a:t> </a:t>
            </a:r>
            <a:r>
              <a:rPr lang="cs-CZ" sz="4000" dirty="0" err="1">
                <a:solidFill>
                  <a:srgbClr val="002060"/>
                </a:solidFill>
              </a:rPr>
              <a:t>zlatopieskú</a:t>
            </a:r>
            <a:r>
              <a:rPr lang="cs-CZ" sz="4000" dirty="0">
                <a:solidFill>
                  <a:srgbClr val="002060"/>
                </a:solidFill>
              </a:rPr>
              <a:t> </a:t>
            </a:r>
            <a:r>
              <a:rPr lang="cs-CZ" sz="4000" dirty="0" err="1">
                <a:solidFill>
                  <a:srgbClr val="002060"/>
                </a:solidFill>
              </a:rPr>
              <a:t>glinu</a:t>
            </a:r>
            <a:r>
              <a:rPr lang="cs-CZ" sz="4000" dirty="0">
                <a:solidFill>
                  <a:srgbClr val="002060"/>
                </a:solidFill>
              </a:rPr>
              <a:t>?”</a:t>
            </a:r>
            <a:br>
              <a:rPr lang="cs-CZ" sz="4000" dirty="0">
                <a:solidFill>
                  <a:srgbClr val="002060"/>
                </a:solidFill>
              </a:rPr>
            </a:br>
            <a:r>
              <a:rPr lang="cs-CZ" sz="4000" dirty="0">
                <a:solidFill>
                  <a:srgbClr val="002060"/>
                </a:solidFill>
              </a:rPr>
              <a:t>      „„</a:t>
            </a:r>
            <a:r>
              <a:rPr lang="cs-CZ" sz="4000" dirty="0" err="1">
                <a:solidFill>
                  <a:srgbClr val="002060"/>
                </a:solidFill>
              </a:rPr>
              <a:t>Kako</a:t>
            </a:r>
            <a:r>
              <a:rPr lang="cs-CZ" sz="4000" dirty="0">
                <a:solidFill>
                  <a:srgbClr val="002060"/>
                </a:solidFill>
              </a:rPr>
              <a:t> bych </a:t>
            </a:r>
            <a:r>
              <a:rPr lang="cs-CZ" sz="4000" dirty="0" err="1">
                <a:solidFill>
                  <a:srgbClr val="002060"/>
                </a:solidFill>
              </a:rPr>
              <a:t>jáz</a:t>
            </a:r>
            <a:r>
              <a:rPr lang="cs-CZ" sz="4000" dirty="0">
                <a:solidFill>
                  <a:srgbClr val="002060"/>
                </a:solidFill>
              </a:rPr>
              <a:t> vody </a:t>
            </a:r>
            <a:r>
              <a:rPr lang="cs-CZ" sz="4000" dirty="0" err="1">
                <a:solidFill>
                  <a:srgbClr val="002060"/>
                </a:solidFill>
              </a:rPr>
              <a:t>nemútila</a:t>
            </a:r>
            <a:r>
              <a:rPr lang="cs-CZ" sz="4000" dirty="0">
                <a:solidFill>
                  <a:srgbClr val="002060"/>
                </a:solidFill>
              </a:rPr>
              <a:t>,</a:t>
            </a:r>
            <a:br>
              <a:rPr lang="cs-CZ" sz="4000" dirty="0">
                <a:solidFill>
                  <a:srgbClr val="002060"/>
                </a:solidFill>
              </a:rPr>
            </a:br>
            <a:r>
              <a:rPr lang="cs-CZ" sz="4000" dirty="0" err="1">
                <a:solidFill>
                  <a:srgbClr val="002060"/>
                </a:solidFill>
              </a:rPr>
              <a:t>kegdy</a:t>
            </a:r>
            <a:r>
              <a:rPr lang="cs-CZ" sz="4000" dirty="0">
                <a:solidFill>
                  <a:srgbClr val="002060"/>
                </a:solidFill>
              </a:rPr>
              <a:t> </a:t>
            </a:r>
            <a:r>
              <a:rPr lang="cs-CZ" sz="4000" dirty="0" err="1">
                <a:solidFill>
                  <a:srgbClr val="002060"/>
                </a:solidFill>
              </a:rPr>
              <a:t>sě</a:t>
            </a:r>
            <a:r>
              <a:rPr lang="cs-CZ" sz="4000" dirty="0">
                <a:solidFill>
                  <a:srgbClr val="002060"/>
                </a:solidFill>
              </a:rPr>
              <a:t> </a:t>
            </a:r>
            <a:r>
              <a:rPr lang="cs-CZ" sz="4000" dirty="0" err="1">
                <a:solidFill>
                  <a:srgbClr val="002060"/>
                </a:solidFill>
              </a:rPr>
              <a:t>vadíta</a:t>
            </a:r>
            <a:r>
              <a:rPr lang="cs-CZ" sz="4000" dirty="0">
                <a:solidFill>
                  <a:srgbClr val="002060"/>
                </a:solidFill>
              </a:rPr>
              <a:t> rodná bratry,</a:t>
            </a:r>
            <a:br>
              <a:rPr lang="cs-CZ" sz="4000" dirty="0">
                <a:solidFill>
                  <a:srgbClr val="002060"/>
                </a:solidFill>
              </a:rPr>
            </a:br>
            <a:r>
              <a:rPr lang="cs-CZ" sz="4000" dirty="0">
                <a:solidFill>
                  <a:srgbClr val="002060"/>
                </a:solidFill>
              </a:rPr>
              <a:t>rodná bratry o dědiny </a:t>
            </a:r>
            <a:r>
              <a:rPr lang="cs-CZ" sz="4000" dirty="0" err="1">
                <a:solidFill>
                  <a:srgbClr val="002060"/>
                </a:solidFill>
              </a:rPr>
              <a:t>otnie</a:t>
            </a:r>
            <a:r>
              <a:rPr lang="cs-CZ" sz="4000" dirty="0">
                <a:solidFill>
                  <a:srgbClr val="002060"/>
                </a:solidFill>
              </a:rPr>
              <a:t>!</a:t>
            </a:r>
            <a:br>
              <a:rPr lang="cs-CZ" sz="4000" dirty="0">
                <a:solidFill>
                  <a:srgbClr val="002060"/>
                </a:solidFill>
              </a:rPr>
            </a:br>
            <a:r>
              <a:rPr lang="cs-CZ" sz="4000" dirty="0" err="1">
                <a:solidFill>
                  <a:srgbClr val="002060"/>
                </a:solidFill>
              </a:rPr>
              <a:t>Vadíta</a:t>
            </a:r>
            <a:r>
              <a:rPr lang="cs-CZ" sz="4000" dirty="0">
                <a:solidFill>
                  <a:srgbClr val="002060"/>
                </a:solidFill>
              </a:rPr>
              <a:t> </a:t>
            </a:r>
            <a:r>
              <a:rPr lang="cs-CZ" sz="4000" dirty="0" err="1">
                <a:solidFill>
                  <a:srgbClr val="002060"/>
                </a:solidFill>
              </a:rPr>
              <a:t>sě</a:t>
            </a:r>
            <a:r>
              <a:rPr lang="cs-CZ" sz="4000" dirty="0">
                <a:solidFill>
                  <a:srgbClr val="002060"/>
                </a:solidFill>
              </a:rPr>
              <a:t> </a:t>
            </a:r>
            <a:r>
              <a:rPr lang="cs-CZ" sz="4000" dirty="0" err="1">
                <a:solidFill>
                  <a:srgbClr val="002060"/>
                </a:solidFill>
              </a:rPr>
              <a:t>kruto</a:t>
            </a:r>
            <a:r>
              <a:rPr lang="cs-CZ" sz="4000" dirty="0">
                <a:solidFill>
                  <a:srgbClr val="002060"/>
                </a:solidFill>
              </a:rPr>
              <a:t> </a:t>
            </a:r>
            <a:r>
              <a:rPr lang="cs-CZ" sz="4000" dirty="0" err="1">
                <a:solidFill>
                  <a:srgbClr val="002060"/>
                </a:solidFill>
              </a:rPr>
              <a:t>mezu</a:t>
            </a:r>
            <a:r>
              <a:rPr lang="cs-CZ" sz="4000" dirty="0">
                <a:solidFill>
                  <a:srgbClr val="002060"/>
                </a:solidFill>
              </a:rPr>
              <a:t> </a:t>
            </a:r>
            <a:r>
              <a:rPr lang="cs-CZ" sz="4000" dirty="0" err="1">
                <a:solidFill>
                  <a:srgbClr val="002060"/>
                </a:solidFill>
              </a:rPr>
              <a:t>sobú</a:t>
            </a:r>
            <a:r>
              <a:rPr lang="cs-CZ" sz="4000" dirty="0">
                <a:solidFill>
                  <a:srgbClr val="002060"/>
                </a:solidFill>
              </a:rPr>
              <a:t/>
            </a:r>
            <a:br>
              <a:rPr lang="cs-CZ" sz="4000" dirty="0">
                <a:solidFill>
                  <a:srgbClr val="002060"/>
                </a:solidFill>
              </a:rPr>
            </a:br>
            <a:r>
              <a:rPr lang="cs-CZ" sz="4000" dirty="0" err="1">
                <a:solidFill>
                  <a:srgbClr val="002060"/>
                </a:solidFill>
              </a:rPr>
              <a:t>lútý</a:t>
            </a:r>
            <a:r>
              <a:rPr lang="cs-CZ" sz="4000" dirty="0">
                <a:solidFill>
                  <a:srgbClr val="002060"/>
                </a:solidFill>
              </a:rPr>
              <a:t> Chrudoš na Otavě </a:t>
            </a:r>
            <a:r>
              <a:rPr lang="cs-CZ" sz="4000" dirty="0" err="1">
                <a:solidFill>
                  <a:srgbClr val="002060"/>
                </a:solidFill>
              </a:rPr>
              <a:t>krivě</a:t>
            </a:r>
            <a:r>
              <a:rPr lang="cs-CZ" sz="4000" dirty="0">
                <a:solidFill>
                  <a:srgbClr val="002060"/>
                </a:solidFill>
              </a:rPr>
              <a:t>,</a:t>
            </a:r>
            <a:br>
              <a:rPr lang="cs-CZ" sz="4000" dirty="0">
                <a:solidFill>
                  <a:srgbClr val="002060"/>
                </a:solidFill>
              </a:rPr>
            </a:br>
            <a:r>
              <a:rPr lang="cs-CZ" sz="4000" dirty="0">
                <a:solidFill>
                  <a:srgbClr val="002060"/>
                </a:solidFill>
              </a:rPr>
              <a:t>na Otavě </a:t>
            </a:r>
            <a:r>
              <a:rPr lang="cs-CZ" sz="4000" dirty="0" err="1">
                <a:solidFill>
                  <a:srgbClr val="002060"/>
                </a:solidFill>
              </a:rPr>
              <a:t>krivě</a:t>
            </a:r>
            <a:r>
              <a:rPr lang="cs-CZ" sz="4000" dirty="0">
                <a:solidFill>
                  <a:srgbClr val="002060"/>
                </a:solidFill>
              </a:rPr>
              <a:t>, zlatonosně,</a:t>
            </a:r>
            <a:br>
              <a:rPr lang="cs-CZ" sz="4000" dirty="0">
                <a:solidFill>
                  <a:srgbClr val="002060"/>
                </a:solidFill>
              </a:rPr>
            </a:br>
            <a:r>
              <a:rPr lang="cs-CZ" sz="4000" dirty="0" err="1">
                <a:solidFill>
                  <a:srgbClr val="002060"/>
                </a:solidFill>
              </a:rPr>
              <a:t>Stiaglav</a:t>
            </a:r>
            <a:r>
              <a:rPr lang="cs-CZ" sz="4000" dirty="0">
                <a:solidFill>
                  <a:srgbClr val="002060"/>
                </a:solidFill>
              </a:rPr>
              <a:t> </a:t>
            </a:r>
            <a:r>
              <a:rPr lang="cs-CZ" sz="4000" dirty="0" err="1">
                <a:solidFill>
                  <a:srgbClr val="002060"/>
                </a:solidFill>
              </a:rPr>
              <a:t>chraber</a:t>
            </a:r>
            <a:r>
              <a:rPr lang="cs-CZ" sz="4000" dirty="0">
                <a:solidFill>
                  <a:srgbClr val="002060"/>
                </a:solidFill>
              </a:rPr>
              <a:t> na </a:t>
            </a:r>
            <a:r>
              <a:rPr lang="cs-CZ" sz="4000" dirty="0" err="1">
                <a:solidFill>
                  <a:srgbClr val="002060"/>
                </a:solidFill>
              </a:rPr>
              <a:t>Radbuzě</a:t>
            </a:r>
            <a:r>
              <a:rPr lang="cs-CZ" sz="4000" dirty="0">
                <a:solidFill>
                  <a:srgbClr val="002060"/>
                </a:solidFill>
              </a:rPr>
              <a:t> chladně;</a:t>
            </a:r>
            <a:br>
              <a:rPr lang="cs-CZ" sz="4000" dirty="0">
                <a:solidFill>
                  <a:srgbClr val="002060"/>
                </a:solidFill>
              </a:rPr>
            </a:br>
            <a:r>
              <a:rPr lang="cs-CZ" sz="4000" dirty="0">
                <a:solidFill>
                  <a:srgbClr val="002060"/>
                </a:solidFill>
              </a:rPr>
              <a:t>oba bratry, oba </a:t>
            </a:r>
            <a:r>
              <a:rPr lang="cs-CZ" sz="4000" dirty="0" err="1">
                <a:solidFill>
                  <a:srgbClr val="002060"/>
                </a:solidFill>
              </a:rPr>
              <a:t>Klenovica</a:t>
            </a:r>
            <a:r>
              <a:rPr lang="cs-CZ" sz="4000" dirty="0">
                <a:solidFill>
                  <a:srgbClr val="002060"/>
                </a:solidFill>
              </a:rPr>
              <a:t>,</a:t>
            </a:r>
            <a:br>
              <a:rPr lang="cs-CZ" sz="4000" dirty="0">
                <a:solidFill>
                  <a:srgbClr val="002060"/>
                </a:solidFill>
              </a:rPr>
            </a:br>
            <a:r>
              <a:rPr lang="cs-CZ" sz="4000" dirty="0" err="1">
                <a:solidFill>
                  <a:srgbClr val="002060"/>
                </a:solidFill>
              </a:rPr>
              <a:t>roda</a:t>
            </a:r>
            <a:r>
              <a:rPr lang="cs-CZ" sz="4000" dirty="0">
                <a:solidFill>
                  <a:srgbClr val="002060"/>
                </a:solidFill>
              </a:rPr>
              <a:t> stara </a:t>
            </a:r>
            <a:r>
              <a:rPr lang="cs-CZ" sz="4000" dirty="0" err="1">
                <a:solidFill>
                  <a:srgbClr val="002060"/>
                </a:solidFill>
              </a:rPr>
              <a:t>Tetvy</a:t>
            </a:r>
            <a:r>
              <a:rPr lang="cs-CZ" sz="4000" dirty="0">
                <a:solidFill>
                  <a:srgbClr val="002060"/>
                </a:solidFill>
              </a:rPr>
              <a:t> Popelova,</a:t>
            </a:r>
            <a:br>
              <a:rPr lang="cs-CZ" sz="4000" dirty="0">
                <a:solidFill>
                  <a:srgbClr val="002060"/>
                </a:solidFill>
              </a:rPr>
            </a:br>
            <a:r>
              <a:rPr lang="cs-CZ" sz="4000" dirty="0">
                <a:solidFill>
                  <a:srgbClr val="002060"/>
                </a:solidFill>
              </a:rPr>
              <a:t>jenže </a:t>
            </a:r>
            <a:r>
              <a:rPr lang="cs-CZ" sz="4000" dirty="0" err="1">
                <a:solidFill>
                  <a:srgbClr val="002060"/>
                </a:solidFill>
              </a:rPr>
              <a:t>pride</a:t>
            </a:r>
            <a:r>
              <a:rPr lang="cs-CZ" sz="4000" dirty="0">
                <a:solidFill>
                  <a:srgbClr val="002060"/>
                </a:solidFill>
              </a:rPr>
              <a:t> s </a:t>
            </a:r>
            <a:r>
              <a:rPr lang="cs-CZ" sz="4000" dirty="0" err="1">
                <a:solidFill>
                  <a:srgbClr val="002060"/>
                </a:solidFill>
              </a:rPr>
              <a:t>pleky</a:t>
            </a:r>
            <a:r>
              <a:rPr lang="cs-CZ" sz="4000" dirty="0">
                <a:solidFill>
                  <a:srgbClr val="002060"/>
                </a:solidFill>
              </a:rPr>
              <a:t> s Čechovými</a:t>
            </a:r>
            <a:br>
              <a:rPr lang="cs-CZ" sz="4000" dirty="0">
                <a:solidFill>
                  <a:srgbClr val="002060"/>
                </a:solidFill>
              </a:rPr>
            </a:br>
            <a:r>
              <a:rPr lang="cs-CZ" sz="4000" dirty="0">
                <a:solidFill>
                  <a:srgbClr val="002060"/>
                </a:solidFill>
              </a:rPr>
              <a:t>v </a:t>
            </a:r>
            <a:r>
              <a:rPr lang="cs-CZ" sz="4000" dirty="0" err="1">
                <a:solidFill>
                  <a:srgbClr val="002060"/>
                </a:solidFill>
              </a:rPr>
              <a:t>sieže</a:t>
            </a:r>
            <a:r>
              <a:rPr lang="cs-CZ" sz="4000" dirty="0">
                <a:solidFill>
                  <a:srgbClr val="002060"/>
                </a:solidFill>
              </a:rPr>
              <a:t> žírné vlasti </a:t>
            </a:r>
            <a:r>
              <a:rPr lang="cs-CZ" sz="4000" dirty="0" err="1">
                <a:solidFill>
                  <a:srgbClr val="002060"/>
                </a:solidFill>
              </a:rPr>
              <a:t>prěs</a:t>
            </a:r>
            <a:r>
              <a:rPr lang="cs-CZ" sz="4000" dirty="0">
                <a:solidFill>
                  <a:srgbClr val="002060"/>
                </a:solidFill>
              </a:rPr>
              <a:t> </a:t>
            </a:r>
            <a:r>
              <a:rPr lang="cs-CZ" sz="4000" dirty="0" err="1">
                <a:solidFill>
                  <a:srgbClr val="002060"/>
                </a:solidFill>
              </a:rPr>
              <a:t>tri</a:t>
            </a:r>
            <a:r>
              <a:rPr lang="cs-CZ" sz="4000" dirty="0">
                <a:solidFill>
                  <a:srgbClr val="002060"/>
                </a:solidFill>
              </a:rPr>
              <a:t> </a:t>
            </a:r>
            <a:r>
              <a:rPr lang="cs-CZ" sz="4000" dirty="0" err="1">
                <a:solidFill>
                  <a:srgbClr val="002060"/>
                </a:solidFill>
              </a:rPr>
              <a:t>rěky</a:t>
            </a:r>
            <a:r>
              <a:rPr lang="cs-CZ" sz="4000" dirty="0">
                <a:solidFill>
                  <a:srgbClr val="002060"/>
                </a:solidFill>
              </a:rPr>
              <a:t>.””</a:t>
            </a:r>
            <a:br>
              <a:rPr lang="cs-CZ" sz="4000" dirty="0">
                <a:solidFill>
                  <a:srgbClr val="002060"/>
                </a:solidFill>
              </a:rPr>
            </a:br>
            <a:r>
              <a:rPr lang="cs-CZ" sz="4000" dirty="0">
                <a:solidFill>
                  <a:srgbClr val="002060"/>
                </a:solidFill>
              </a:rPr>
              <a:t>     </a:t>
            </a:r>
            <a:r>
              <a:rPr lang="cs-CZ" sz="4000" dirty="0" err="1">
                <a:solidFill>
                  <a:srgbClr val="002060"/>
                </a:solidFill>
              </a:rPr>
              <a:t>Priletieše</a:t>
            </a:r>
            <a:r>
              <a:rPr lang="cs-CZ" sz="4000" dirty="0">
                <a:solidFill>
                  <a:srgbClr val="002060"/>
                </a:solidFill>
              </a:rPr>
              <a:t> družná </a:t>
            </a:r>
            <a:r>
              <a:rPr lang="cs-CZ" sz="4000" dirty="0" err="1">
                <a:solidFill>
                  <a:srgbClr val="002060"/>
                </a:solidFill>
              </a:rPr>
              <a:t>vlastovica</a:t>
            </a:r>
            <a:r>
              <a:rPr lang="cs-CZ" sz="4000" dirty="0">
                <a:solidFill>
                  <a:srgbClr val="002060"/>
                </a:solidFill>
              </a:rPr>
              <a:t>,</a:t>
            </a:r>
            <a:br>
              <a:rPr lang="cs-CZ" sz="4000" dirty="0">
                <a:solidFill>
                  <a:srgbClr val="002060"/>
                </a:solidFill>
              </a:rPr>
            </a:br>
            <a:r>
              <a:rPr lang="cs-CZ" sz="4000" dirty="0" err="1">
                <a:solidFill>
                  <a:srgbClr val="002060"/>
                </a:solidFill>
              </a:rPr>
              <a:t>priletieše</a:t>
            </a:r>
            <a:r>
              <a:rPr lang="cs-CZ" sz="4000" dirty="0">
                <a:solidFill>
                  <a:srgbClr val="002060"/>
                </a:solidFill>
              </a:rPr>
              <a:t> </a:t>
            </a:r>
            <a:r>
              <a:rPr lang="cs-CZ" sz="4000" dirty="0" err="1">
                <a:solidFill>
                  <a:srgbClr val="002060"/>
                </a:solidFill>
              </a:rPr>
              <a:t>ot</a:t>
            </a:r>
            <a:r>
              <a:rPr lang="cs-CZ" sz="4000" dirty="0">
                <a:solidFill>
                  <a:srgbClr val="002060"/>
                </a:solidFill>
              </a:rPr>
              <a:t> Otavy </a:t>
            </a:r>
            <a:r>
              <a:rPr lang="cs-CZ" sz="4000" dirty="0" err="1">
                <a:solidFill>
                  <a:srgbClr val="002060"/>
                </a:solidFill>
              </a:rPr>
              <a:t>krivy</a:t>
            </a:r>
            <a:r>
              <a:rPr lang="cs-CZ" sz="4000" dirty="0">
                <a:solidFill>
                  <a:srgbClr val="002060"/>
                </a:solidFill>
              </a:rPr>
              <a:t>,</a:t>
            </a:r>
            <a:br>
              <a:rPr lang="cs-CZ" sz="4000" dirty="0">
                <a:solidFill>
                  <a:srgbClr val="002060"/>
                </a:solidFill>
              </a:rPr>
            </a:br>
            <a:r>
              <a:rPr lang="cs-CZ" sz="4000" dirty="0" err="1">
                <a:solidFill>
                  <a:srgbClr val="002060"/>
                </a:solidFill>
              </a:rPr>
              <a:t>sěde</a:t>
            </a:r>
            <a:r>
              <a:rPr lang="cs-CZ" sz="4000" dirty="0">
                <a:solidFill>
                  <a:srgbClr val="002060"/>
                </a:solidFill>
              </a:rPr>
              <a:t> na </a:t>
            </a:r>
            <a:r>
              <a:rPr lang="cs-CZ" sz="4000" dirty="0" err="1">
                <a:solidFill>
                  <a:srgbClr val="002060"/>
                </a:solidFill>
              </a:rPr>
              <a:t>okénce</a:t>
            </a:r>
            <a:r>
              <a:rPr lang="cs-CZ" sz="4000" dirty="0">
                <a:solidFill>
                  <a:srgbClr val="002060"/>
                </a:solidFill>
              </a:rPr>
              <a:t> </a:t>
            </a:r>
            <a:r>
              <a:rPr lang="cs-CZ" sz="4000" dirty="0" err="1">
                <a:solidFill>
                  <a:srgbClr val="002060"/>
                </a:solidFill>
              </a:rPr>
              <a:t>rozložito</a:t>
            </a:r>
            <a:r>
              <a:rPr lang="cs-CZ" sz="4000" dirty="0">
                <a:solidFill>
                  <a:srgbClr val="002060"/>
                </a:solidFill>
              </a:rPr>
              <a:t/>
            </a:r>
            <a:br>
              <a:rPr lang="cs-CZ" sz="4000" dirty="0">
                <a:solidFill>
                  <a:srgbClr val="002060"/>
                </a:solidFill>
              </a:rPr>
            </a:br>
            <a:r>
              <a:rPr lang="cs-CZ" sz="4000" dirty="0">
                <a:solidFill>
                  <a:srgbClr val="002060"/>
                </a:solidFill>
              </a:rPr>
              <a:t>v Libušině </a:t>
            </a:r>
            <a:r>
              <a:rPr lang="cs-CZ" sz="4000" dirty="0" err="1">
                <a:solidFill>
                  <a:srgbClr val="002060"/>
                </a:solidFill>
              </a:rPr>
              <a:t>otně</a:t>
            </a:r>
            <a:r>
              <a:rPr lang="cs-CZ" sz="4000" dirty="0">
                <a:solidFill>
                  <a:srgbClr val="002060"/>
                </a:solidFill>
              </a:rPr>
              <a:t> zlatě </a:t>
            </a:r>
            <a:r>
              <a:rPr lang="cs-CZ" sz="4000" dirty="0" err="1">
                <a:solidFill>
                  <a:srgbClr val="002060"/>
                </a:solidFill>
              </a:rPr>
              <a:t>sědlě</a:t>
            </a:r>
            <a:r>
              <a:rPr lang="cs-CZ" sz="4000" dirty="0">
                <a:solidFill>
                  <a:srgbClr val="002060"/>
                </a:solidFill>
              </a:rPr>
              <a:t>,</a:t>
            </a:r>
            <a:br>
              <a:rPr lang="cs-CZ" sz="4000" dirty="0">
                <a:solidFill>
                  <a:srgbClr val="002060"/>
                </a:solidFill>
              </a:rPr>
            </a:br>
            <a:r>
              <a:rPr lang="cs-CZ" sz="4000" dirty="0" err="1">
                <a:solidFill>
                  <a:srgbClr val="002060"/>
                </a:solidFill>
              </a:rPr>
              <a:t>sědlě</a:t>
            </a:r>
            <a:r>
              <a:rPr lang="cs-CZ" sz="4000" dirty="0">
                <a:solidFill>
                  <a:srgbClr val="002060"/>
                </a:solidFill>
              </a:rPr>
              <a:t> </a:t>
            </a:r>
            <a:r>
              <a:rPr lang="cs-CZ" sz="4000" dirty="0" err="1">
                <a:solidFill>
                  <a:srgbClr val="002060"/>
                </a:solidFill>
              </a:rPr>
              <a:t>otně</a:t>
            </a:r>
            <a:r>
              <a:rPr lang="cs-CZ" sz="4000" dirty="0">
                <a:solidFill>
                  <a:srgbClr val="002060"/>
                </a:solidFill>
              </a:rPr>
              <a:t> světě </a:t>
            </a:r>
            <a:r>
              <a:rPr lang="cs-CZ" sz="4000" dirty="0" err="1">
                <a:solidFill>
                  <a:srgbClr val="002060"/>
                </a:solidFill>
              </a:rPr>
              <a:t>Vyšegradě</a:t>
            </a:r>
            <a:r>
              <a:rPr lang="cs-CZ" sz="4000" dirty="0">
                <a:solidFill>
                  <a:srgbClr val="002060"/>
                </a:solidFill>
              </a:rPr>
              <a:t>,</a:t>
            </a:r>
            <a:br>
              <a:rPr lang="cs-CZ" sz="4000" dirty="0">
                <a:solidFill>
                  <a:srgbClr val="002060"/>
                </a:solidFill>
              </a:rPr>
            </a:br>
            <a:r>
              <a:rPr lang="cs-CZ" sz="4000" dirty="0">
                <a:solidFill>
                  <a:srgbClr val="002060"/>
                </a:solidFill>
              </a:rPr>
              <a:t>běduje i </a:t>
            </a:r>
            <a:r>
              <a:rPr lang="cs-CZ" sz="4000" dirty="0" err="1">
                <a:solidFill>
                  <a:srgbClr val="002060"/>
                </a:solidFill>
              </a:rPr>
              <a:t>narícaje</a:t>
            </a:r>
            <a:r>
              <a:rPr lang="cs-CZ" sz="4000" dirty="0">
                <a:solidFill>
                  <a:srgbClr val="002060"/>
                </a:solidFill>
              </a:rPr>
              <a:t> </a:t>
            </a:r>
            <a:r>
              <a:rPr lang="cs-CZ" sz="4000" dirty="0" err="1">
                <a:solidFill>
                  <a:srgbClr val="002060"/>
                </a:solidFill>
              </a:rPr>
              <a:t>mutno</a:t>
            </a:r>
            <a:r>
              <a:rPr lang="cs-CZ" sz="4000" dirty="0">
                <a:solidFill>
                  <a:srgbClr val="002060"/>
                </a:solidFill>
              </a:rPr>
              <a:t>.</a:t>
            </a:r>
            <a:br>
              <a:rPr lang="cs-CZ" sz="4000" dirty="0">
                <a:solidFill>
                  <a:srgbClr val="002060"/>
                </a:solidFill>
              </a:rPr>
            </a:br>
            <a:r>
              <a:rPr lang="cs-CZ" sz="4000" dirty="0">
                <a:solidFill>
                  <a:srgbClr val="002060"/>
                </a:solidFill>
              </a:rPr>
              <a:t>     Kdy se slyše </a:t>
            </a:r>
            <a:r>
              <a:rPr lang="cs-CZ" sz="4000" dirty="0" err="1">
                <a:solidFill>
                  <a:srgbClr val="002060"/>
                </a:solidFill>
              </a:rPr>
              <a:t>jejú</a:t>
            </a:r>
            <a:r>
              <a:rPr lang="cs-CZ" sz="4000" dirty="0">
                <a:solidFill>
                  <a:srgbClr val="002060"/>
                </a:solidFill>
              </a:rPr>
              <a:t> rodná sestra,</a:t>
            </a:r>
            <a:br>
              <a:rPr lang="cs-CZ" sz="4000" dirty="0">
                <a:solidFill>
                  <a:srgbClr val="002060"/>
                </a:solidFill>
              </a:rPr>
            </a:br>
            <a:r>
              <a:rPr lang="cs-CZ" sz="4000" dirty="0">
                <a:solidFill>
                  <a:srgbClr val="002060"/>
                </a:solidFill>
              </a:rPr>
              <a:t>rodná sestra v </a:t>
            </a:r>
            <a:r>
              <a:rPr lang="cs-CZ" sz="4000" dirty="0" err="1">
                <a:solidFill>
                  <a:srgbClr val="002060"/>
                </a:solidFill>
              </a:rPr>
              <a:t>Lubušině</a:t>
            </a:r>
            <a:r>
              <a:rPr lang="cs-CZ" sz="4000" dirty="0">
                <a:solidFill>
                  <a:srgbClr val="002060"/>
                </a:solidFill>
              </a:rPr>
              <a:t> </a:t>
            </a:r>
            <a:r>
              <a:rPr lang="cs-CZ" sz="4000" dirty="0" err="1">
                <a:solidFill>
                  <a:srgbClr val="002060"/>
                </a:solidFill>
              </a:rPr>
              <a:t>dvorě</a:t>
            </a:r>
            <a:r>
              <a:rPr lang="cs-CZ" sz="4000" dirty="0">
                <a:solidFill>
                  <a:srgbClr val="002060"/>
                </a:solidFill>
              </a:rPr>
              <a:t>,</a:t>
            </a:r>
            <a:br>
              <a:rPr lang="cs-CZ" sz="4000" dirty="0">
                <a:solidFill>
                  <a:srgbClr val="002060"/>
                </a:solidFill>
              </a:rPr>
            </a:br>
            <a:r>
              <a:rPr lang="cs-CZ" sz="4000" dirty="0" err="1">
                <a:solidFill>
                  <a:srgbClr val="002060"/>
                </a:solidFill>
              </a:rPr>
              <a:t>sprosi</a:t>
            </a:r>
            <a:r>
              <a:rPr lang="cs-CZ" sz="4000" dirty="0">
                <a:solidFill>
                  <a:srgbClr val="002060"/>
                </a:solidFill>
              </a:rPr>
              <a:t> kněžnu </a:t>
            </a:r>
            <a:r>
              <a:rPr lang="cs-CZ" sz="4000" dirty="0" err="1">
                <a:solidFill>
                  <a:srgbClr val="002060"/>
                </a:solidFill>
              </a:rPr>
              <a:t>utr</a:t>
            </a:r>
            <a:r>
              <a:rPr lang="cs-CZ" sz="4000" dirty="0">
                <a:solidFill>
                  <a:srgbClr val="002060"/>
                </a:solidFill>
              </a:rPr>
              <a:t> </a:t>
            </a:r>
            <a:r>
              <a:rPr lang="cs-CZ" sz="4000" dirty="0" err="1">
                <a:solidFill>
                  <a:srgbClr val="002060"/>
                </a:solidFill>
              </a:rPr>
              <a:t>Vyšegradě</a:t>
            </a:r>
            <a:r>
              <a:rPr lang="cs-CZ" sz="4000" dirty="0">
                <a:solidFill>
                  <a:srgbClr val="002060"/>
                </a:solidFill>
              </a:rPr>
              <a:t>:</a:t>
            </a:r>
            <a:br>
              <a:rPr lang="cs-CZ" sz="4000" dirty="0">
                <a:solidFill>
                  <a:srgbClr val="002060"/>
                </a:solidFill>
              </a:rPr>
            </a:br>
            <a:r>
              <a:rPr lang="cs-CZ" sz="4000" dirty="0">
                <a:solidFill>
                  <a:srgbClr val="002060"/>
                </a:solidFill>
              </a:rPr>
              <a:t>na popravu ustaviti pravdu,</a:t>
            </a:r>
            <a:br>
              <a:rPr lang="cs-CZ" sz="4000" dirty="0">
                <a:solidFill>
                  <a:srgbClr val="002060"/>
                </a:solidFill>
              </a:rPr>
            </a:br>
            <a:r>
              <a:rPr lang="cs-CZ" sz="4000" dirty="0">
                <a:solidFill>
                  <a:srgbClr val="002060"/>
                </a:solidFill>
              </a:rPr>
              <a:t>i </a:t>
            </a:r>
            <a:r>
              <a:rPr lang="cs-CZ" sz="4000" dirty="0" err="1">
                <a:solidFill>
                  <a:srgbClr val="002060"/>
                </a:solidFill>
              </a:rPr>
              <a:t>pognati</a:t>
            </a:r>
            <a:r>
              <a:rPr lang="cs-CZ" sz="4000" dirty="0">
                <a:solidFill>
                  <a:srgbClr val="002060"/>
                </a:solidFill>
              </a:rPr>
              <a:t> bratry </a:t>
            </a:r>
            <a:r>
              <a:rPr lang="cs-CZ" sz="4000" dirty="0" err="1">
                <a:solidFill>
                  <a:srgbClr val="002060"/>
                </a:solidFill>
              </a:rPr>
              <a:t>jejá</a:t>
            </a:r>
            <a:r>
              <a:rPr lang="cs-CZ" sz="4000" dirty="0">
                <a:solidFill>
                  <a:srgbClr val="002060"/>
                </a:solidFill>
              </a:rPr>
              <a:t> oba,</a:t>
            </a:r>
            <a:br>
              <a:rPr lang="cs-CZ" sz="4000" dirty="0">
                <a:solidFill>
                  <a:srgbClr val="002060"/>
                </a:solidFill>
              </a:rPr>
            </a:br>
            <a:r>
              <a:rPr lang="cs-CZ" sz="4000" dirty="0">
                <a:solidFill>
                  <a:srgbClr val="002060"/>
                </a:solidFill>
              </a:rPr>
              <a:t>i </a:t>
            </a:r>
            <a:r>
              <a:rPr lang="cs-CZ" sz="4000" dirty="0" err="1">
                <a:solidFill>
                  <a:srgbClr val="002060"/>
                </a:solidFill>
              </a:rPr>
              <a:t>súditi</a:t>
            </a:r>
            <a:r>
              <a:rPr lang="cs-CZ" sz="4000" dirty="0">
                <a:solidFill>
                  <a:srgbClr val="002060"/>
                </a:solidFill>
              </a:rPr>
              <a:t> </a:t>
            </a:r>
            <a:r>
              <a:rPr lang="cs-CZ" sz="4000" dirty="0" err="1">
                <a:solidFill>
                  <a:srgbClr val="002060"/>
                </a:solidFill>
              </a:rPr>
              <a:t>ima</a:t>
            </a:r>
            <a:r>
              <a:rPr lang="cs-CZ" sz="4000" dirty="0">
                <a:solidFill>
                  <a:srgbClr val="002060"/>
                </a:solidFill>
              </a:rPr>
              <a:t> po zákonu.</a:t>
            </a:r>
            <a:br>
              <a:rPr lang="cs-CZ" sz="4000" dirty="0">
                <a:solidFill>
                  <a:srgbClr val="002060"/>
                </a:solidFill>
              </a:rPr>
            </a:br>
            <a:r>
              <a:rPr lang="cs-CZ" sz="4000" dirty="0">
                <a:solidFill>
                  <a:srgbClr val="002060"/>
                </a:solidFill>
              </a:rPr>
              <a:t>     Káže kněžna vypraviti posly:</a:t>
            </a:r>
            <a:br>
              <a:rPr lang="cs-CZ" sz="4000" dirty="0">
                <a:solidFill>
                  <a:srgbClr val="002060"/>
                </a:solidFill>
              </a:rPr>
            </a:br>
            <a:r>
              <a:rPr lang="cs-CZ" sz="4000" dirty="0">
                <a:solidFill>
                  <a:srgbClr val="002060"/>
                </a:solidFill>
              </a:rPr>
              <a:t>po Svatoslav </a:t>
            </a:r>
            <a:r>
              <a:rPr lang="cs-CZ" sz="4000" dirty="0" err="1">
                <a:solidFill>
                  <a:srgbClr val="002060"/>
                </a:solidFill>
              </a:rPr>
              <a:t>ot</a:t>
            </a:r>
            <a:r>
              <a:rPr lang="cs-CZ" sz="4000" dirty="0">
                <a:solidFill>
                  <a:srgbClr val="002060"/>
                </a:solidFill>
              </a:rPr>
              <a:t> </a:t>
            </a:r>
            <a:r>
              <a:rPr lang="cs-CZ" sz="4000" dirty="0" err="1">
                <a:solidFill>
                  <a:srgbClr val="002060"/>
                </a:solidFill>
              </a:rPr>
              <a:t>Lubice</a:t>
            </a:r>
            <a:r>
              <a:rPr lang="cs-CZ" sz="4000" dirty="0">
                <a:solidFill>
                  <a:srgbClr val="002060"/>
                </a:solidFill>
              </a:rPr>
              <a:t> </a:t>
            </a:r>
            <a:r>
              <a:rPr lang="cs-CZ" sz="4000" dirty="0" err="1">
                <a:solidFill>
                  <a:srgbClr val="002060"/>
                </a:solidFill>
              </a:rPr>
              <a:t>bielé</a:t>
            </a:r>
            <a:r>
              <a:rPr lang="cs-CZ" sz="4000" dirty="0">
                <a:solidFill>
                  <a:srgbClr val="002060"/>
                </a:solidFill>
              </a:rPr>
              <a:t>,</a:t>
            </a:r>
            <a:br>
              <a:rPr lang="cs-CZ" sz="4000" dirty="0">
                <a:solidFill>
                  <a:srgbClr val="002060"/>
                </a:solidFill>
              </a:rPr>
            </a:br>
            <a:r>
              <a:rPr lang="cs-CZ" sz="4000" dirty="0" err="1">
                <a:solidFill>
                  <a:srgbClr val="002060"/>
                </a:solidFill>
              </a:rPr>
              <a:t>ideže</a:t>
            </a:r>
            <a:r>
              <a:rPr lang="cs-CZ" sz="4000" dirty="0">
                <a:solidFill>
                  <a:srgbClr val="002060"/>
                </a:solidFill>
              </a:rPr>
              <a:t> sú </a:t>
            </a:r>
            <a:r>
              <a:rPr lang="cs-CZ" sz="4000" dirty="0" err="1">
                <a:solidFill>
                  <a:srgbClr val="002060"/>
                </a:solidFill>
              </a:rPr>
              <a:t>dúbraviny</a:t>
            </a:r>
            <a:r>
              <a:rPr lang="cs-CZ" sz="4000" dirty="0">
                <a:solidFill>
                  <a:srgbClr val="002060"/>
                </a:solidFill>
              </a:rPr>
              <a:t> </a:t>
            </a:r>
            <a:r>
              <a:rPr lang="cs-CZ" sz="4000" dirty="0" err="1">
                <a:solidFill>
                  <a:srgbClr val="002060"/>
                </a:solidFill>
              </a:rPr>
              <a:t>uné</a:t>
            </a:r>
            <a:r>
              <a:rPr lang="cs-CZ" sz="4000" dirty="0">
                <a:solidFill>
                  <a:srgbClr val="002060"/>
                </a:solidFill>
              </a:rPr>
              <a:t>,</a:t>
            </a:r>
            <a:br>
              <a:rPr lang="cs-CZ" sz="4000" dirty="0">
                <a:solidFill>
                  <a:srgbClr val="002060"/>
                </a:solidFill>
              </a:rPr>
            </a:br>
            <a:r>
              <a:rPr lang="cs-CZ" sz="4000" dirty="0">
                <a:solidFill>
                  <a:srgbClr val="002060"/>
                </a:solidFill>
              </a:rPr>
              <a:t>po </a:t>
            </a:r>
            <a:r>
              <a:rPr lang="cs-CZ" sz="4000" dirty="0" err="1">
                <a:solidFill>
                  <a:srgbClr val="002060"/>
                </a:solidFill>
              </a:rPr>
              <a:t>Lutobor</a:t>
            </a:r>
            <a:r>
              <a:rPr lang="cs-CZ" sz="4000" dirty="0">
                <a:solidFill>
                  <a:srgbClr val="002060"/>
                </a:solidFill>
              </a:rPr>
              <a:t> s </a:t>
            </a:r>
            <a:r>
              <a:rPr lang="cs-CZ" sz="4000" dirty="0" err="1">
                <a:solidFill>
                  <a:srgbClr val="002060"/>
                </a:solidFill>
              </a:rPr>
              <a:t>Dobroslavska</a:t>
            </a:r>
            <a:r>
              <a:rPr lang="cs-CZ" sz="4000" dirty="0">
                <a:solidFill>
                  <a:srgbClr val="002060"/>
                </a:solidFill>
              </a:rPr>
              <a:t> </a:t>
            </a:r>
            <a:r>
              <a:rPr lang="cs-CZ" sz="4000" dirty="0" err="1">
                <a:solidFill>
                  <a:srgbClr val="002060"/>
                </a:solidFill>
              </a:rPr>
              <a:t>chlemca</a:t>
            </a:r>
            <a:r>
              <a:rPr lang="cs-CZ" sz="4000" dirty="0">
                <a:solidFill>
                  <a:srgbClr val="002060"/>
                </a:solidFill>
              </a:rPr>
              <a:t>,</a:t>
            </a:r>
            <a:br>
              <a:rPr lang="cs-CZ" sz="4000" dirty="0">
                <a:solidFill>
                  <a:srgbClr val="002060"/>
                </a:solidFill>
              </a:rPr>
            </a:br>
            <a:r>
              <a:rPr lang="cs-CZ" sz="4000" dirty="0" err="1">
                <a:solidFill>
                  <a:srgbClr val="002060"/>
                </a:solidFill>
              </a:rPr>
              <a:t>iděže</a:t>
            </a:r>
            <a:r>
              <a:rPr lang="cs-CZ" sz="4000" dirty="0">
                <a:solidFill>
                  <a:srgbClr val="002060"/>
                </a:solidFill>
              </a:rPr>
              <a:t> </a:t>
            </a:r>
            <a:r>
              <a:rPr lang="cs-CZ" sz="4000" dirty="0" err="1">
                <a:solidFill>
                  <a:srgbClr val="002060"/>
                </a:solidFill>
              </a:rPr>
              <a:t>Orlicu</a:t>
            </a:r>
            <a:r>
              <a:rPr lang="cs-CZ" sz="4000" dirty="0">
                <a:solidFill>
                  <a:srgbClr val="002060"/>
                </a:solidFill>
              </a:rPr>
              <a:t> Labe pije,</a:t>
            </a:r>
            <a:br>
              <a:rPr lang="cs-CZ" sz="4000" dirty="0">
                <a:solidFill>
                  <a:srgbClr val="002060"/>
                </a:solidFill>
              </a:rPr>
            </a:br>
            <a:r>
              <a:rPr lang="cs-CZ" sz="4000" dirty="0">
                <a:solidFill>
                  <a:srgbClr val="002060"/>
                </a:solidFill>
              </a:rPr>
              <a:t>po Ratibor </a:t>
            </a:r>
            <a:r>
              <a:rPr lang="cs-CZ" sz="4000" dirty="0" err="1">
                <a:solidFill>
                  <a:srgbClr val="002060"/>
                </a:solidFill>
              </a:rPr>
              <a:t>ot</a:t>
            </a:r>
            <a:r>
              <a:rPr lang="cs-CZ" sz="4000" dirty="0">
                <a:solidFill>
                  <a:srgbClr val="002060"/>
                </a:solidFill>
              </a:rPr>
              <a:t> </a:t>
            </a:r>
            <a:r>
              <a:rPr lang="cs-CZ" sz="4000" dirty="0" err="1">
                <a:solidFill>
                  <a:srgbClr val="002060"/>
                </a:solidFill>
              </a:rPr>
              <a:t>gor</a:t>
            </a:r>
            <a:r>
              <a:rPr lang="cs-CZ" sz="4000" dirty="0">
                <a:solidFill>
                  <a:srgbClr val="002060"/>
                </a:solidFill>
              </a:rPr>
              <a:t> </a:t>
            </a:r>
            <a:r>
              <a:rPr lang="cs-CZ" sz="4000" dirty="0" err="1">
                <a:solidFill>
                  <a:srgbClr val="002060"/>
                </a:solidFill>
              </a:rPr>
              <a:t>Krekonoší</a:t>
            </a:r>
            <a:r>
              <a:rPr lang="cs-CZ" sz="4000" dirty="0">
                <a:solidFill>
                  <a:srgbClr val="002060"/>
                </a:solidFill>
              </a:rPr>
              <a:t>,</a:t>
            </a:r>
            <a:br>
              <a:rPr lang="cs-CZ" sz="4000" dirty="0">
                <a:solidFill>
                  <a:srgbClr val="002060"/>
                </a:solidFill>
              </a:rPr>
            </a:br>
            <a:r>
              <a:rPr lang="cs-CZ" sz="4000" dirty="0" err="1">
                <a:solidFill>
                  <a:srgbClr val="002060"/>
                </a:solidFill>
              </a:rPr>
              <a:t>iděže</a:t>
            </a:r>
            <a:r>
              <a:rPr lang="cs-CZ" sz="4000" dirty="0">
                <a:solidFill>
                  <a:srgbClr val="002060"/>
                </a:solidFill>
              </a:rPr>
              <a:t> </a:t>
            </a:r>
            <a:r>
              <a:rPr lang="cs-CZ" sz="4000" dirty="0" err="1">
                <a:solidFill>
                  <a:srgbClr val="002060"/>
                </a:solidFill>
              </a:rPr>
              <a:t>Trut</a:t>
            </a:r>
            <a:r>
              <a:rPr lang="cs-CZ" sz="4000" dirty="0">
                <a:solidFill>
                  <a:srgbClr val="002060"/>
                </a:solidFill>
              </a:rPr>
              <a:t> </a:t>
            </a:r>
            <a:r>
              <a:rPr lang="cs-CZ" sz="4000" dirty="0" err="1">
                <a:solidFill>
                  <a:srgbClr val="002060"/>
                </a:solidFill>
              </a:rPr>
              <a:t>pogubi</a:t>
            </a:r>
            <a:r>
              <a:rPr lang="cs-CZ" sz="4000" dirty="0">
                <a:solidFill>
                  <a:srgbClr val="002060"/>
                </a:solidFill>
              </a:rPr>
              <a:t> saň </a:t>
            </a:r>
            <a:r>
              <a:rPr lang="cs-CZ" sz="4000" dirty="0" err="1">
                <a:solidFill>
                  <a:srgbClr val="002060"/>
                </a:solidFill>
              </a:rPr>
              <a:t>lutu</a:t>
            </a:r>
            <a:r>
              <a:rPr lang="cs-CZ" sz="4000" dirty="0">
                <a:solidFill>
                  <a:srgbClr val="002060"/>
                </a:solidFill>
              </a:rPr>
              <a:t>,</a:t>
            </a:r>
            <a:br>
              <a:rPr lang="cs-CZ" sz="4000" dirty="0">
                <a:solidFill>
                  <a:srgbClr val="002060"/>
                </a:solidFill>
              </a:rPr>
            </a:br>
            <a:r>
              <a:rPr lang="cs-CZ" sz="4000" dirty="0">
                <a:solidFill>
                  <a:srgbClr val="002060"/>
                </a:solidFill>
              </a:rPr>
              <a:t>po </a:t>
            </a:r>
            <a:r>
              <a:rPr lang="cs-CZ" sz="4000" dirty="0" err="1">
                <a:solidFill>
                  <a:srgbClr val="002060"/>
                </a:solidFill>
              </a:rPr>
              <a:t>Rodovan</a:t>
            </a:r>
            <a:r>
              <a:rPr lang="cs-CZ" sz="4000" dirty="0">
                <a:solidFill>
                  <a:srgbClr val="002060"/>
                </a:solidFill>
              </a:rPr>
              <a:t> </a:t>
            </a:r>
            <a:r>
              <a:rPr lang="cs-CZ" sz="4000" dirty="0" err="1">
                <a:solidFill>
                  <a:srgbClr val="002060"/>
                </a:solidFill>
              </a:rPr>
              <a:t>ot</a:t>
            </a:r>
            <a:r>
              <a:rPr lang="cs-CZ" sz="4000" dirty="0">
                <a:solidFill>
                  <a:srgbClr val="002060"/>
                </a:solidFill>
              </a:rPr>
              <a:t> </a:t>
            </a:r>
            <a:r>
              <a:rPr lang="cs-CZ" sz="4000" dirty="0" err="1">
                <a:solidFill>
                  <a:srgbClr val="002060"/>
                </a:solidFill>
              </a:rPr>
              <a:t>Kamenna</a:t>
            </a:r>
            <a:r>
              <a:rPr lang="cs-CZ" sz="4000" dirty="0">
                <a:solidFill>
                  <a:srgbClr val="002060"/>
                </a:solidFill>
              </a:rPr>
              <a:t> </a:t>
            </a:r>
            <a:r>
              <a:rPr lang="cs-CZ" sz="4000" dirty="0" err="1">
                <a:solidFill>
                  <a:srgbClr val="002060"/>
                </a:solidFill>
              </a:rPr>
              <a:t>Mosta</a:t>
            </a:r>
            <a:r>
              <a:rPr lang="cs-CZ" sz="4000" dirty="0">
                <a:solidFill>
                  <a:srgbClr val="002060"/>
                </a:solidFill>
              </a:rPr>
              <a:t>,</a:t>
            </a:r>
            <a:br>
              <a:rPr lang="cs-CZ" sz="4000" dirty="0">
                <a:solidFill>
                  <a:srgbClr val="002060"/>
                </a:solidFill>
              </a:rPr>
            </a:br>
            <a:r>
              <a:rPr lang="cs-CZ" sz="4000" dirty="0">
                <a:solidFill>
                  <a:srgbClr val="002060"/>
                </a:solidFill>
              </a:rPr>
              <a:t>po </a:t>
            </a:r>
            <a:r>
              <a:rPr lang="cs-CZ" sz="4000" dirty="0" err="1">
                <a:solidFill>
                  <a:srgbClr val="002060"/>
                </a:solidFill>
              </a:rPr>
              <a:t>Jarožir</a:t>
            </a:r>
            <a:r>
              <a:rPr lang="cs-CZ" sz="4000" dirty="0">
                <a:solidFill>
                  <a:srgbClr val="002060"/>
                </a:solidFill>
              </a:rPr>
              <a:t> </a:t>
            </a:r>
            <a:r>
              <a:rPr lang="cs-CZ" sz="4000" dirty="0" err="1">
                <a:solidFill>
                  <a:srgbClr val="002060"/>
                </a:solidFill>
              </a:rPr>
              <a:t>ot</a:t>
            </a:r>
            <a:r>
              <a:rPr lang="cs-CZ" sz="4000" dirty="0">
                <a:solidFill>
                  <a:srgbClr val="002060"/>
                </a:solidFill>
              </a:rPr>
              <a:t> </a:t>
            </a:r>
            <a:r>
              <a:rPr lang="cs-CZ" sz="4000" dirty="0" err="1">
                <a:solidFill>
                  <a:srgbClr val="002060"/>
                </a:solidFill>
              </a:rPr>
              <a:t>bred</a:t>
            </a:r>
            <a:r>
              <a:rPr lang="cs-CZ" sz="4000" dirty="0">
                <a:solidFill>
                  <a:srgbClr val="002060"/>
                </a:solidFill>
              </a:rPr>
              <a:t> </a:t>
            </a:r>
            <a:r>
              <a:rPr lang="cs-CZ" sz="4000" dirty="0" err="1">
                <a:solidFill>
                  <a:srgbClr val="002060"/>
                </a:solidFill>
              </a:rPr>
              <a:t>vletorěčných</a:t>
            </a:r>
            <a:r>
              <a:rPr lang="cs-CZ" sz="4000" dirty="0">
                <a:solidFill>
                  <a:srgbClr val="002060"/>
                </a:solidFill>
              </a:rPr>
              <a:t>,</a:t>
            </a:r>
            <a:br>
              <a:rPr lang="cs-CZ" sz="4000" dirty="0">
                <a:solidFill>
                  <a:srgbClr val="002060"/>
                </a:solidFill>
              </a:rPr>
            </a:br>
            <a:r>
              <a:rPr lang="cs-CZ" sz="4000" dirty="0">
                <a:solidFill>
                  <a:srgbClr val="002060"/>
                </a:solidFill>
              </a:rPr>
              <a:t>po </a:t>
            </a:r>
            <a:r>
              <a:rPr lang="cs-CZ" sz="4000" dirty="0" err="1">
                <a:solidFill>
                  <a:srgbClr val="002060"/>
                </a:solidFill>
              </a:rPr>
              <a:t>Strěžibor</a:t>
            </a:r>
            <a:r>
              <a:rPr lang="cs-CZ" sz="4000" dirty="0">
                <a:solidFill>
                  <a:srgbClr val="002060"/>
                </a:solidFill>
              </a:rPr>
              <a:t> </a:t>
            </a:r>
            <a:r>
              <a:rPr lang="cs-CZ" sz="4000" dirty="0" err="1">
                <a:solidFill>
                  <a:srgbClr val="002060"/>
                </a:solidFill>
              </a:rPr>
              <a:t>ot</a:t>
            </a:r>
            <a:r>
              <a:rPr lang="cs-CZ" sz="4000" dirty="0">
                <a:solidFill>
                  <a:srgbClr val="002060"/>
                </a:solidFill>
              </a:rPr>
              <a:t> Sázavy </a:t>
            </a:r>
            <a:r>
              <a:rPr lang="cs-CZ" sz="4000" dirty="0" err="1">
                <a:solidFill>
                  <a:srgbClr val="002060"/>
                </a:solidFill>
              </a:rPr>
              <a:t>ladny</a:t>
            </a:r>
            <a:r>
              <a:rPr lang="cs-CZ" sz="4000" dirty="0">
                <a:solidFill>
                  <a:srgbClr val="002060"/>
                </a:solidFill>
              </a:rPr>
              <a:t>,</a:t>
            </a:r>
            <a:br>
              <a:rPr lang="cs-CZ" sz="4000" dirty="0">
                <a:solidFill>
                  <a:srgbClr val="002060"/>
                </a:solidFill>
              </a:rPr>
            </a:br>
            <a:r>
              <a:rPr lang="cs-CZ" sz="4000" dirty="0">
                <a:solidFill>
                  <a:srgbClr val="002060"/>
                </a:solidFill>
              </a:rPr>
              <a:t>po </a:t>
            </a:r>
            <a:r>
              <a:rPr lang="cs-CZ" sz="4000" dirty="0" err="1">
                <a:solidFill>
                  <a:srgbClr val="002060"/>
                </a:solidFill>
              </a:rPr>
              <a:t>Samorod</a:t>
            </a:r>
            <a:r>
              <a:rPr lang="cs-CZ" sz="4000" dirty="0">
                <a:solidFill>
                  <a:srgbClr val="002060"/>
                </a:solidFill>
              </a:rPr>
              <a:t> se </a:t>
            </a:r>
            <a:r>
              <a:rPr lang="cs-CZ" sz="4000" dirty="0" err="1">
                <a:solidFill>
                  <a:srgbClr val="002060"/>
                </a:solidFill>
              </a:rPr>
              <a:t>Mžě</a:t>
            </a:r>
            <a:r>
              <a:rPr lang="cs-CZ" sz="4000" dirty="0">
                <a:solidFill>
                  <a:srgbClr val="002060"/>
                </a:solidFill>
              </a:rPr>
              <a:t> </a:t>
            </a:r>
            <a:r>
              <a:rPr lang="cs-CZ" sz="4000" dirty="0" err="1">
                <a:solidFill>
                  <a:srgbClr val="002060"/>
                </a:solidFill>
              </a:rPr>
              <a:t>striebronosné</a:t>
            </a:r>
            <a:r>
              <a:rPr lang="cs-CZ" sz="4000" dirty="0">
                <a:solidFill>
                  <a:srgbClr val="002060"/>
                </a:solidFill>
              </a:rPr>
              <a:t>,</a:t>
            </a:r>
            <a:br>
              <a:rPr lang="cs-CZ" sz="4000" dirty="0">
                <a:solidFill>
                  <a:srgbClr val="002060"/>
                </a:solidFill>
              </a:rPr>
            </a:br>
            <a:r>
              <a:rPr lang="cs-CZ" sz="4000" dirty="0">
                <a:solidFill>
                  <a:srgbClr val="002060"/>
                </a:solidFill>
              </a:rPr>
              <a:t>po </a:t>
            </a:r>
            <a:r>
              <a:rPr lang="cs-CZ" sz="4000" dirty="0" err="1">
                <a:solidFill>
                  <a:srgbClr val="002060"/>
                </a:solidFill>
              </a:rPr>
              <a:t>vsie</a:t>
            </a:r>
            <a:r>
              <a:rPr lang="cs-CZ" sz="4000" dirty="0">
                <a:solidFill>
                  <a:srgbClr val="002060"/>
                </a:solidFill>
              </a:rPr>
              <a:t> kmeti, </a:t>
            </a:r>
            <a:r>
              <a:rPr lang="cs-CZ" sz="4000" dirty="0" err="1">
                <a:solidFill>
                  <a:srgbClr val="002060"/>
                </a:solidFill>
              </a:rPr>
              <a:t>lěchy</a:t>
            </a:r>
            <a:r>
              <a:rPr lang="cs-CZ" sz="4000" dirty="0">
                <a:solidFill>
                  <a:srgbClr val="002060"/>
                </a:solidFill>
              </a:rPr>
              <a:t> i vladyky,</a:t>
            </a:r>
            <a:br>
              <a:rPr lang="cs-CZ" sz="4000" dirty="0">
                <a:solidFill>
                  <a:srgbClr val="002060"/>
                </a:solidFill>
              </a:rPr>
            </a:br>
            <a:r>
              <a:rPr lang="cs-CZ" sz="4000" dirty="0">
                <a:solidFill>
                  <a:srgbClr val="002060"/>
                </a:solidFill>
              </a:rPr>
              <a:t>i po Chrudoš i po </a:t>
            </a:r>
            <a:r>
              <a:rPr lang="cs-CZ" sz="4000" dirty="0" err="1">
                <a:solidFill>
                  <a:srgbClr val="002060"/>
                </a:solidFill>
              </a:rPr>
              <a:t>Stiaglav</a:t>
            </a:r>
            <a:r>
              <a:rPr lang="cs-CZ" sz="4000" dirty="0">
                <a:solidFill>
                  <a:srgbClr val="002060"/>
                </a:solidFill>
              </a:rPr>
              <a:t> bratry</a:t>
            </a:r>
            <a:br>
              <a:rPr lang="cs-CZ" sz="4000" dirty="0">
                <a:solidFill>
                  <a:srgbClr val="002060"/>
                </a:solidFill>
              </a:rPr>
            </a:br>
            <a:r>
              <a:rPr lang="cs-CZ" sz="4000" dirty="0" err="1">
                <a:solidFill>
                  <a:srgbClr val="002060"/>
                </a:solidFill>
              </a:rPr>
              <a:t>rozvaděma</a:t>
            </a:r>
            <a:r>
              <a:rPr lang="cs-CZ" sz="4000" dirty="0">
                <a:solidFill>
                  <a:srgbClr val="002060"/>
                </a:solidFill>
              </a:rPr>
              <a:t> o dědiny </a:t>
            </a:r>
            <a:r>
              <a:rPr lang="cs-CZ" sz="4000" dirty="0" err="1">
                <a:solidFill>
                  <a:srgbClr val="002060"/>
                </a:solidFill>
              </a:rPr>
              <a:t>otnie</a:t>
            </a:r>
            <a:r>
              <a:rPr lang="cs-CZ" sz="4000" dirty="0">
                <a:solidFill>
                  <a:srgbClr val="002060"/>
                </a:solidFill>
              </a:rPr>
              <a:t>.</a:t>
            </a:r>
            <a:br>
              <a:rPr lang="cs-CZ" sz="4000" dirty="0">
                <a:solidFill>
                  <a:srgbClr val="002060"/>
                </a:solidFill>
              </a:rPr>
            </a:br>
            <a:r>
              <a:rPr lang="cs-CZ" sz="4000" dirty="0">
                <a:solidFill>
                  <a:srgbClr val="002060"/>
                </a:solidFill>
              </a:rPr>
              <a:t>     </a:t>
            </a:r>
            <a:r>
              <a:rPr lang="cs-CZ" sz="4000" dirty="0" err="1">
                <a:solidFill>
                  <a:srgbClr val="002060"/>
                </a:solidFill>
              </a:rPr>
              <a:t>Kda</a:t>
            </a:r>
            <a:r>
              <a:rPr lang="cs-CZ" sz="4000" dirty="0">
                <a:solidFill>
                  <a:srgbClr val="002060"/>
                </a:solidFill>
              </a:rPr>
              <a:t> </a:t>
            </a:r>
            <a:r>
              <a:rPr lang="cs-CZ" sz="4000" dirty="0" err="1">
                <a:solidFill>
                  <a:srgbClr val="002060"/>
                </a:solidFill>
              </a:rPr>
              <a:t>sě</a:t>
            </a:r>
            <a:r>
              <a:rPr lang="cs-CZ" sz="4000" dirty="0">
                <a:solidFill>
                  <a:srgbClr val="002060"/>
                </a:solidFill>
              </a:rPr>
              <a:t> </a:t>
            </a:r>
            <a:r>
              <a:rPr lang="cs-CZ" sz="4000" dirty="0" err="1">
                <a:solidFill>
                  <a:srgbClr val="002060"/>
                </a:solidFill>
              </a:rPr>
              <a:t>sněchu</a:t>
            </a:r>
            <a:r>
              <a:rPr lang="cs-CZ" sz="4000" dirty="0">
                <a:solidFill>
                  <a:srgbClr val="002060"/>
                </a:solidFill>
              </a:rPr>
              <a:t> </a:t>
            </a:r>
            <a:r>
              <a:rPr lang="cs-CZ" sz="4000" dirty="0" err="1">
                <a:solidFill>
                  <a:srgbClr val="002060"/>
                </a:solidFill>
              </a:rPr>
              <a:t>lěsi</a:t>
            </a:r>
            <a:r>
              <a:rPr lang="cs-CZ" sz="4000" dirty="0">
                <a:solidFill>
                  <a:srgbClr val="002060"/>
                </a:solidFill>
              </a:rPr>
              <a:t> i vladyky</a:t>
            </a:r>
            <a:br>
              <a:rPr lang="cs-CZ" sz="4000" dirty="0">
                <a:solidFill>
                  <a:srgbClr val="002060"/>
                </a:solidFill>
              </a:rPr>
            </a:br>
            <a:r>
              <a:rPr lang="cs-CZ" sz="4000" dirty="0">
                <a:solidFill>
                  <a:srgbClr val="002060"/>
                </a:solidFill>
              </a:rPr>
              <a:t>v </a:t>
            </a:r>
            <a:r>
              <a:rPr lang="cs-CZ" sz="4000" dirty="0" err="1">
                <a:solidFill>
                  <a:srgbClr val="002060"/>
                </a:solidFill>
              </a:rPr>
              <a:t>Vyšegradě</a:t>
            </a:r>
            <a:r>
              <a:rPr lang="cs-CZ" sz="4000" dirty="0">
                <a:solidFill>
                  <a:srgbClr val="002060"/>
                </a:solidFill>
              </a:rPr>
              <a:t> (v </a:t>
            </a:r>
            <a:r>
              <a:rPr lang="cs-CZ" sz="4000" dirty="0" err="1">
                <a:solidFill>
                  <a:srgbClr val="002060"/>
                </a:solidFill>
              </a:rPr>
              <a:t>Lubušině</a:t>
            </a:r>
            <a:r>
              <a:rPr lang="cs-CZ" sz="4000" dirty="0">
                <a:solidFill>
                  <a:srgbClr val="002060"/>
                </a:solidFill>
              </a:rPr>
              <a:t> </a:t>
            </a:r>
            <a:r>
              <a:rPr lang="cs-CZ" sz="4000" dirty="0" err="1">
                <a:solidFill>
                  <a:srgbClr val="002060"/>
                </a:solidFill>
              </a:rPr>
              <a:t>sědlě</a:t>
            </a:r>
            <a:r>
              <a:rPr lang="cs-CZ" sz="4000" dirty="0">
                <a:solidFill>
                  <a:srgbClr val="002060"/>
                </a:solidFill>
              </a:rPr>
              <a:t>),</a:t>
            </a:r>
            <a:br>
              <a:rPr lang="cs-CZ" sz="4000" dirty="0">
                <a:solidFill>
                  <a:srgbClr val="002060"/>
                </a:solidFill>
              </a:rPr>
            </a:br>
            <a:r>
              <a:rPr lang="cs-CZ" sz="4000" dirty="0" err="1">
                <a:solidFill>
                  <a:srgbClr val="002060"/>
                </a:solidFill>
              </a:rPr>
              <a:t>prokní</a:t>
            </a:r>
            <a:r>
              <a:rPr lang="cs-CZ" sz="4000" dirty="0">
                <a:solidFill>
                  <a:srgbClr val="002060"/>
                </a:solidFill>
              </a:rPr>
              <a:t> </a:t>
            </a:r>
            <a:r>
              <a:rPr lang="cs-CZ" sz="4000" dirty="0" err="1">
                <a:solidFill>
                  <a:srgbClr val="002060"/>
                </a:solidFill>
              </a:rPr>
              <a:t>stúpi</a:t>
            </a:r>
            <a:r>
              <a:rPr lang="cs-CZ" sz="4000" dirty="0">
                <a:solidFill>
                  <a:srgbClr val="002060"/>
                </a:solidFill>
              </a:rPr>
              <a:t> </a:t>
            </a:r>
            <a:r>
              <a:rPr lang="cs-CZ" sz="4000" dirty="0" err="1">
                <a:solidFill>
                  <a:srgbClr val="002060"/>
                </a:solidFill>
              </a:rPr>
              <a:t>rozenia-dlě</a:t>
            </a:r>
            <a:r>
              <a:rPr lang="cs-CZ" sz="4000" dirty="0">
                <a:solidFill>
                  <a:srgbClr val="002060"/>
                </a:solidFill>
              </a:rPr>
              <a:t> </a:t>
            </a:r>
            <a:r>
              <a:rPr lang="cs-CZ" sz="4000" dirty="0" err="1">
                <a:solidFill>
                  <a:srgbClr val="002060"/>
                </a:solidFill>
              </a:rPr>
              <a:t>svégo</a:t>
            </a:r>
            <a:r>
              <a:rPr lang="cs-CZ" sz="4000" dirty="0">
                <a:solidFill>
                  <a:srgbClr val="002060"/>
                </a:solidFill>
              </a:rPr>
              <a:t>:</a:t>
            </a:r>
            <a:br>
              <a:rPr lang="cs-CZ" sz="4000" dirty="0">
                <a:solidFill>
                  <a:srgbClr val="002060"/>
                </a:solidFill>
              </a:rPr>
            </a:br>
            <a:r>
              <a:rPr lang="cs-CZ" sz="4000" dirty="0" err="1">
                <a:solidFill>
                  <a:srgbClr val="002060"/>
                </a:solidFill>
              </a:rPr>
              <a:t>stúpi</a:t>
            </a:r>
            <a:r>
              <a:rPr lang="cs-CZ" sz="4000" dirty="0">
                <a:solidFill>
                  <a:srgbClr val="002060"/>
                </a:solidFill>
              </a:rPr>
              <a:t> kněžna v </a:t>
            </a:r>
            <a:r>
              <a:rPr lang="cs-CZ" sz="4000" dirty="0" err="1">
                <a:solidFill>
                  <a:srgbClr val="002060"/>
                </a:solidFill>
              </a:rPr>
              <a:t>bielestvúcí</a:t>
            </a:r>
            <a:r>
              <a:rPr lang="cs-CZ" sz="4000" dirty="0">
                <a:solidFill>
                  <a:srgbClr val="002060"/>
                </a:solidFill>
              </a:rPr>
              <a:t> </a:t>
            </a:r>
            <a:r>
              <a:rPr lang="cs-CZ" sz="4000" dirty="0" err="1">
                <a:solidFill>
                  <a:srgbClr val="002060"/>
                </a:solidFill>
              </a:rPr>
              <a:t>rízě</a:t>
            </a:r>
            <a:r>
              <a:rPr lang="cs-CZ" sz="4000" dirty="0">
                <a:solidFill>
                  <a:srgbClr val="002060"/>
                </a:solidFill>
              </a:rPr>
              <a:t>,</a:t>
            </a:r>
            <a:br>
              <a:rPr lang="cs-CZ" sz="4000" dirty="0">
                <a:solidFill>
                  <a:srgbClr val="002060"/>
                </a:solidFill>
              </a:rPr>
            </a:br>
            <a:r>
              <a:rPr lang="cs-CZ" sz="4000" dirty="0" err="1">
                <a:solidFill>
                  <a:srgbClr val="002060"/>
                </a:solidFill>
              </a:rPr>
              <a:t>stúpi</a:t>
            </a:r>
            <a:r>
              <a:rPr lang="cs-CZ" sz="4000" dirty="0">
                <a:solidFill>
                  <a:srgbClr val="002060"/>
                </a:solidFill>
              </a:rPr>
              <a:t> na </a:t>
            </a:r>
            <a:r>
              <a:rPr lang="cs-CZ" sz="4000" dirty="0" err="1">
                <a:solidFill>
                  <a:srgbClr val="002060"/>
                </a:solidFill>
              </a:rPr>
              <a:t>stól</a:t>
            </a:r>
            <a:r>
              <a:rPr lang="cs-CZ" sz="4000" dirty="0">
                <a:solidFill>
                  <a:srgbClr val="002060"/>
                </a:solidFill>
              </a:rPr>
              <a:t> </a:t>
            </a:r>
            <a:r>
              <a:rPr lang="cs-CZ" sz="4000" dirty="0" err="1">
                <a:solidFill>
                  <a:srgbClr val="002060"/>
                </a:solidFill>
              </a:rPr>
              <a:t>oten</a:t>
            </a:r>
            <a:r>
              <a:rPr lang="cs-CZ" sz="4000" dirty="0">
                <a:solidFill>
                  <a:srgbClr val="002060"/>
                </a:solidFill>
              </a:rPr>
              <a:t> v slavně </a:t>
            </a:r>
            <a:r>
              <a:rPr lang="cs-CZ" sz="4000" dirty="0" err="1">
                <a:solidFill>
                  <a:srgbClr val="002060"/>
                </a:solidFill>
              </a:rPr>
              <a:t>sněmě</a:t>
            </a:r>
            <a:r>
              <a:rPr lang="cs-CZ" sz="4000" dirty="0">
                <a:solidFill>
                  <a:srgbClr val="002060"/>
                </a:solidFill>
              </a:rPr>
              <a:t>.</a:t>
            </a:r>
            <a:br>
              <a:rPr lang="cs-CZ" sz="4000" dirty="0">
                <a:solidFill>
                  <a:srgbClr val="002060"/>
                </a:solidFill>
              </a:rPr>
            </a:br>
            <a:r>
              <a:rPr lang="cs-CZ" sz="4000" dirty="0">
                <a:solidFill>
                  <a:srgbClr val="002060"/>
                </a:solidFill>
              </a:rPr>
              <a:t>     Dvě </a:t>
            </a:r>
            <a:r>
              <a:rPr lang="cs-CZ" sz="4000" dirty="0" err="1">
                <a:solidFill>
                  <a:srgbClr val="002060"/>
                </a:solidFill>
              </a:rPr>
              <a:t>věglasně</a:t>
            </a:r>
            <a:r>
              <a:rPr lang="cs-CZ" sz="4000" dirty="0">
                <a:solidFill>
                  <a:srgbClr val="002060"/>
                </a:solidFill>
              </a:rPr>
              <a:t> děvě (</a:t>
            </a:r>
            <a:r>
              <a:rPr lang="cs-CZ" sz="4000" dirty="0" err="1">
                <a:solidFill>
                  <a:srgbClr val="002060"/>
                </a:solidFill>
              </a:rPr>
              <a:t>vystúpistě</a:t>
            </a:r>
            <a:r>
              <a:rPr lang="cs-CZ" sz="4000" dirty="0">
                <a:solidFill>
                  <a:srgbClr val="002060"/>
                </a:solidFill>
              </a:rPr>
              <a:t>),</a:t>
            </a:r>
            <a:br>
              <a:rPr lang="cs-CZ" sz="4000" dirty="0">
                <a:solidFill>
                  <a:srgbClr val="002060"/>
                </a:solidFill>
              </a:rPr>
            </a:br>
            <a:r>
              <a:rPr lang="cs-CZ" sz="4000" dirty="0">
                <a:solidFill>
                  <a:srgbClr val="002060"/>
                </a:solidFill>
              </a:rPr>
              <a:t>vyučeně </a:t>
            </a:r>
            <a:r>
              <a:rPr lang="cs-CZ" sz="4000" dirty="0" err="1">
                <a:solidFill>
                  <a:srgbClr val="002060"/>
                </a:solidFill>
              </a:rPr>
              <a:t>věščbám</a:t>
            </a:r>
            <a:r>
              <a:rPr lang="cs-CZ" sz="4000" dirty="0">
                <a:solidFill>
                  <a:srgbClr val="002060"/>
                </a:solidFill>
              </a:rPr>
              <a:t> vítězovým:</a:t>
            </a:r>
            <a:br>
              <a:rPr lang="cs-CZ" sz="4000" dirty="0">
                <a:solidFill>
                  <a:srgbClr val="002060"/>
                </a:solidFill>
              </a:rPr>
            </a:br>
            <a:r>
              <a:rPr lang="cs-CZ" sz="4000" dirty="0">
                <a:solidFill>
                  <a:srgbClr val="002060"/>
                </a:solidFill>
              </a:rPr>
              <a:t>u jednej sú desky pravdodatné,</a:t>
            </a:r>
            <a:br>
              <a:rPr lang="cs-CZ" sz="4000" dirty="0">
                <a:solidFill>
                  <a:srgbClr val="002060"/>
                </a:solidFill>
              </a:rPr>
            </a:br>
            <a:r>
              <a:rPr lang="cs-CZ" sz="4000" dirty="0">
                <a:solidFill>
                  <a:srgbClr val="002060"/>
                </a:solidFill>
              </a:rPr>
              <a:t>u </a:t>
            </a:r>
            <a:r>
              <a:rPr lang="cs-CZ" sz="4000" dirty="0" err="1">
                <a:solidFill>
                  <a:srgbClr val="002060"/>
                </a:solidFill>
              </a:rPr>
              <a:t>vtorej</a:t>
            </a:r>
            <a:r>
              <a:rPr lang="cs-CZ" sz="4000" dirty="0">
                <a:solidFill>
                  <a:srgbClr val="002060"/>
                </a:solidFill>
              </a:rPr>
              <a:t> meč </a:t>
            </a:r>
            <a:r>
              <a:rPr lang="cs-CZ" sz="4000" dirty="0" err="1">
                <a:solidFill>
                  <a:srgbClr val="002060"/>
                </a:solidFill>
              </a:rPr>
              <a:t>krivdy</a:t>
            </a:r>
            <a:r>
              <a:rPr lang="cs-CZ" sz="4000" dirty="0">
                <a:solidFill>
                  <a:srgbClr val="002060"/>
                </a:solidFill>
              </a:rPr>
              <a:t> </a:t>
            </a:r>
            <a:r>
              <a:rPr lang="cs-CZ" sz="4000" dirty="0" err="1">
                <a:solidFill>
                  <a:srgbClr val="002060"/>
                </a:solidFill>
              </a:rPr>
              <a:t>kárajúcí</a:t>
            </a:r>
            <a:r>
              <a:rPr lang="cs-CZ" sz="4000" dirty="0">
                <a:solidFill>
                  <a:srgbClr val="002060"/>
                </a:solidFill>
              </a:rPr>
              <a:t>,</a:t>
            </a:r>
            <a:br>
              <a:rPr lang="cs-CZ" sz="4000" dirty="0">
                <a:solidFill>
                  <a:srgbClr val="002060"/>
                </a:solidFill>
              </a:rPr>
            </a:br>
            <a:r>
              <a:rPr lang="cs-CZ" sz="4000" dirty="0">
                <a:solidFill>
                  <a:srgbClr val="002060"/>
                </a:solidFill>
              </a:rPr>
              <a:t>protiv </a:t>
            </a:r>
            <a:r>
              <a:rPr lang="cs-CZ" sz="4000" dirty="0" err="1">
                <a:solidFill>
                  <a:srgbClr val="002060"/>
                </a:solidFill>
              </a:rPr>
              <a:t>ima</a:t>
            </a:r>
            <a:r>
              <a:rPr lang="cs-CZ" sz="4000" dirty="0">
                <a:solidFill>
                  <a:srgbClr val="002060"/>
                </a:solidFill>
              </a:rPr>
              <a:t> plameň </a:t>
            </a:r>
            <a:r>
              <a:rPr lang="cs-CZ" sz="4000" dirty="0" err="1">
                <a:solidFill>
                  <a:srgbClr val="002060"/>
                </a:solidFill>
              </a:rPr>
              <a:t>pravdozvěsten</a:t>
            </a:r>
            <a:r>
              <a:rPr lang="cs-CZ" sz="4000" dirty="0">
                <a:solidFill>
                  <a:srgbClr val="002060"/>
                </a:solidFill>
              </a:rPr>
              <a:t>,</a:t>
            </a:r>
            <a:br>
              <a:rPr lang="cs-CZ" sz="4000" dirty="0">
                <a:solidFill>
                  <a:srgbClr val="002060"/>
                </a:solidFill>
              </a:rPr>
            </a:br>
            <a:r>
              <a:rPr lang="cs-CZ" sz="4000" dirty="0">
                <a:solidFill>
                  <a:srgbClr val="002060"/>
                </a:solidFill>
              </a:rPr>
              <a:t>i pod </a:t>
            </a:r>
            <a:r>
              <a:rPr lang="cs-CZ" sz="4000" dirty="0" err="1">
                <a:solidFill>
                  <a:srgbClr val="002060"/>
                </a:solidFill>
              </a:rPr>
              <a:t>nima</a:t>
            </a:r>
            <a:r>
              <a:rPr lang="cs-CZ" sz="4000" dirty="0">
                <a:solidFill>
                  <a:srgbClr val="002060"/>
                </a:solidFill>
              </a:rPr>
              <a:t> svatocudná voda.</a:t>
            </a:r>
            <a:br>
              <a:rPr lang="cs-CZ" sz="4000" dirty="0">
                <a:solidFill>
                  <a:srgbClr val="002060"/>
                </a:solidFill>
              </a:rPr>
            </a:br>
            <a:r>
              <a:rPr lang="cs-CZ" sz="4000" dirty="0">
                <a:solidFill>
                  <a:srgbClr val="002060"/>
                </a:solidFill>
              </a:rPr>
              <a:t>     </a:t>
            </a:r>
            <a:r>
              <a:rPr lang="cs-CZ" sz="4000" dirty="0" err="1">
                <a:solidFill>
                  <a:srgbClr val="002060"/>
                </a:solidFill>
              </a:rPr>
              <a:t>Počě</a:t>
            </a:r>
            <a:r>
              <a:rPr lang="cs-CZ" sz="4000" dirty="0">
                <a:solidFill>
                  <a:srgbClr val="002060"/>
                </a:solidFill>
              </a:rPr>
              <a:t> kněžna s </a:t>
            </a:r>
            <a:r>
              <a:rPr lang="cs-CZ" sz="4000" dirty="0" err="1">
                <a:solidFill>
                  <a:srgbClr val="002060"/>
                </a:solidFill>
              </a:rPr>
              <a:t>otnia</a:t>
            </a:r>
            <a:r>
              <a:rPr lang="cs-CZ" sz="4000" dirty="0">
                <a:solidFill>
                  <a:srgbClr val="002060"/>
                </a:solidFill>
              </a:rPr>
              <a:t> zlata </a:t>
            </a:r>
            <a:r>
              <a:rPr lang="cs-CZ" sz="4000" dirty="0" err="1">
                <a:solidFill>
                  <a:srgbClr val="002060"/>
                </a:solidFill>
              </a:rPr>
              <a:t>stola</a:t>
            </a:r>
            <a:r>
              <a:rPr lang="cs-CZ" sz="4000" dirty="0">
                <a:solidFill>
                  <a:srgbClr val="002060"/>
                </a:solidFill>
              </a:rPr>
              <a:t>:</a:t>
            </a:r>
            <a:br>
              <a:rPr lang="cs-CZ" sz="4000" dirty="0">
                <a:solidFill>
                  <a:srgbClr val="002060"/>
                </a:solidFill>
              </a:rPr>
            </a:br>
            <a:r>
              <a:rPr lang="cs-CZ" sz="4000" dirty="0">
                <a:solidFill>
                  <a:srgbClr val="002060"/>
                </a:solidFill>
              </a:rPr>
              <a:t> „Moji </a:t>
            </a:r>
            <a:r>
              <a:rPr lang="cs-CZ" sz="4000" dirty="0" err="1">
                <a:solidFill>
                  <a:srgbClr val="002060"/>
                </a:solidFill>
              </a:rPr>
              <a:t>kmeté</a:t>
            </a:r>
            <a:r>
              <a:rPr lang="cs-CZ" sz="4000" dirty="0">
                <a:solidFill>
                  <a:srgbClr val="002060"/>
                </a:solidFill>
              </a:rPr>
              <a:t>, </a:t>
            </a:r>
            <a:r>
              <a:rPr lang="cs-CZ" sz="4000" dirty="0" err="1">
                <a:solidFill>
                  <a:srgbClr val="002060"/>
                </a:solidFill>
              </a:rPr>
              <a:t>lěsi</a:t>
            </a:r>
            <a:r>
              <a:rPr lang="cs-CZ" sz="4000" dirty="0">
                <a:solidFill>
                  <a:srgbClr val="002060"/>
                </a:solidFill>
              </a:rPr>
              <a:t> i vladyky,</a:t>
            </a:r>
            <a:br>
              <a:rPr lang="cs-CZ" sz="4000" dirty="0">
                <a:solidFill>
                  <a:srgbClr val="002060"/>
                </a:solidFill>
              </a:rPr>
            </a:br>
            <a:r>
              <a:rPr lang="cs-CZ" sz="4000" dirty="0">
                <a:solidFill>
                  <a:srgbClr val="002060"/>
                </a:solidFill>
              </a:rPr>
              <a:t>Se! </a:t>
            </a:r>
            <a:r>
              <a:rPr lang="cs-CZ" sz="4000" dirty="0" err="1">
                <a:solidFill>
                  <a:srgbClr val="002060"/>
                </a:solidFill>
              </a:rPr>
              <a:t>bratroma</a:t>
            </a:r>
            <a:r>
              <a:rPr lang="cs-CZ" sz="4000" dirty="0">
                <a:solidFill>
                  <a:srgbClr val="002060"/>
                </a:solidFill>
              </a:rPr>
              <a:t> </a:t>
            </a:r>
            <a:r>
              <a:rPr lang="cs-CZ" sz="4000" dirty="0" err="1">
                <a:solidFill>
                  <a:srgbClr val="002060"/>
                </a:solidFill>
              </a:rPr>
              <a:t>rozrěšite</a:t>
            </a:r>
            <a:r>
              <a:rPr lang="cs-CZ" sz="4000" dirty="0">
                <a:solidFill>
                  <a:srgbClr val="002060"/>
                </a:solidFill>
              </a:rPr>
              <a:t> pravdu,</a:t>
            </a:r>
            <a:br>
              <a:rPr lang="cs-CZ" sz="4000" dirty="0">
                <a:solidFill>
                  <a:srgbClr val="002060"/>
                </a:solidFill>
              </a:rPr>
            </a:br>
            <a:r>
              <a:rPr lang="cs-CZ" sz="4000" dirty="0" err="1">
                <a:solidFill>
                  <a:srgbClr val="002060"/>
                </a:solidFill>
              </a:rPr>
              <a:t>jaže</a:t>
            </a:r>
            <a:r>
              <a:rPr lang="cs-CZ" sz="4000" dirty="0">
                <a:solidFill>
                  <a:srgbClr val="002060"/>
                </a:solidFill>
              </a:rPr>
              <a:t> </a:t>
            </a:r>
            <a:r>
              <a:rPr lang="cs-CZ" sz="4000" dirty="0" err="1">
                <a:solidFill>
                  <a:srgbClr val="002060"/>
                </a:solidFill>
              </a:rPr>
              <a:t>vadíta</a:t>
            </a:r>
            <a:r>
              <a:rPr lang="cs-CZ" sz="4000" dirty="0">
                <a:solidFill>
                  <a:srgbClr val="002060"/>
                </a:solidFill>
              </a:rPr>
              <a:t> </a:t>
            </a:r>
            <a:r>
              <a:rPr lang="cs-CZ" sz="4000" dirty="0" err="1">
                <a:solidFill>
                  <a:srgbClr val="002060"/>
                </a:solidFill>
              </a:rPr>
              <a:t>sě</a:t>
            </a:r>
            <a:r>
              <a:rPr lang="cs-CZ" sz="4000" dirty="0">
                <a:solidFill>
                  <a:srgbClr val="002060"/>
                </a:solidFill>
              </a:rPr>
              <a:t> o dědiny,</a:t>
            </a:r>
            <a:br>
              <a:rPr lang="cs-CZ" sz="4000" dirty="0">
                <a:solidFill>
                  <a:srgbClr val="002060"/>
                </a:solidFill>
              </a:rPr>
            </a:br>
            <a:r>
              <a:rPr lang="cs-CZ" sz="4000" dirty="0">
                <a:solidFill>
                  <a:srgbClr val="002060"/>
                </a:solidFill>
              </a:rPr>
              <a:t>o dědiny </a:t>
            </a:r>
            <a:r>
              <a:rPr lang="cs-CZ" sz="4000" dirty="0" err="1">
                <a:solidFill>
                  <a:srgbClr val="002060"/>
                </a:solidFill>
              </a:rPr>
              <a:t>otnie</a:t>
            </a:r>
            <a:r>
              <a:rPr lang="cs-CZ" sz="4000" dirty="0">
                <a:solidFill>
                  <a:srgbClr val="002060"/>
                </a:solidFill>
              </a:rPr>
              <a:t> </a:t>
            </a:r>
            <a:r>
              <a:rPr lang="cs-CZ" sz="4000" dirty="0" err="1">
                <a:solidFill>
                  <a:srgbClr val="002060"/>
                </a:solidFill>
              </a:rPr>
              <a:t>mezu</a:t>
            </a:r>
            <a:r>
              <a:rPr lang="cs-CZ" sz="4000" dirty="0">
                <a:solidFill>
                  <a:srgbClr val="002060"/>
                </a:solidFill>
              </a:rPr>
              <a:t> </a:t>
            </a:r>
            <a:r>
              <a:rPr lang="cs-CZ" sz="4000" dirty="0" err="1">
                <a:solidFill>
                  <a:srgbClr val="002060"/>
                </a:solidFill>
              </a:rPr>
              <a:t>sobú</a:t>
            </a:r>
            <a:r>
              <a:rPr lang="cs-CZ" sz="4000" dirty="0">
                <a:solidFill>
                  <a:srgbClr val="002060"/>
                </a:solidFill>
              </a:rPr>
              <a:t>.</a:t>
            </a:r>
            <a:br>
              <a:rPr lang="cs-CZ" sz="4000" dirty="0">
                <a:solidFill>
                  <a:srgbClr val="002060"/>
                </a:solidFill>
              </a:rPr>
            </a:br>
            <a:r>
              <a:rPr lang="cs-CZ" sz="4000" dirty="0">
                <a:solidFill>
                  <a:srgbClr val="002060"/>
                </a:solidFill>
              </a:rPr>
              <a:t>Po zákonu </a:t>
            </a:r>
            <a:r>
              <a:rPr lang="cs-CZ" sz="4000" dirty="0" err="1">
                <a:solidFill>
                  <a:srgbClr val="002060"/>
                </a:solidFill>
              </a:rPr>
              <a:t>věkožizných</a:t>
            </a:r>
            <a:r>
              <a:rPr lang="cs-CZ" sz="4000" dirty="0">
                <a:solidFill>
                  <a:srgbClr val="002060"/>
                </a:solidFill>
              </a:rPr>
              <a:t> </a:t>
            </a:r>
            <a:r>
              <a:rPr lang="cs-CZ" sz="4000" dirty="0" err="1">
                <a:solidFill>
                  <a:srgbClr val="002060"/>
                </a:solidFill>
              </a:rPr>
              <a:t>bogóv</a:t>
            </a:r>
            <a:r>
              <a:rPr lang="cs-CZ" sz="4000" dirty="0">
                <a:solidFill>
                  <a:srgbClr val="002060"/>
                </a:solidFill>
              </a:rPr>
              <a:t/>
            </a:r>
            <a:br>
              <a:rPr lang="cs-CZ" sz="4000" dirty="0">
                <a:solidFill>
                  <a:srgbClr val="002060"/>
                </a:solidFill>
              </a:rPr>
            </a:br>
            <a:r>
              <a:rPr lang="cs-CZ" sz="4000" dirty="0">
                <a:solidFill>
                  <a:srgbClr val="002060"/>
                </a:solidFill>
              </a:rPr>
              <a:t>budete </a:t>
            </a:r>
            <a:r>
              <a:rPr lang="cs-CZ" sz="4000" dirty="0" err="1">
                <a:solidFill>
                  <a:srgbClr val="002060"/>
                </a:solidFill>
              </a:rPr>
              <a:t>im</a:t>
            </a:r>
            <a:r>
              <a:rPr lang="cs-CZ" sz="4000" dirty="0">
                <a:solidFill>
                  <a:srgbClr val="002060"/>
                </a:solidFill>
              </a:rPr>
              <a:t> oba v jedno </a:t>
            </a:r>
            <a:r>
              <a:rPr lang="cs-CZ" sz="4000" dirty="0" err="1">
                <a:solidFill>
                  <a:srgbClr val="002060"/>
                </a:solidFill>
              </a:rPr>
              <a:t>vlásti</a:t>
            </a:r>
            <a:r>
              <a:rPr lang="cs-CZ" sz="4000" dirty="0">
                <a:solidFill>
                  <a:srgbClr val="002060"/>
                </a:solidFill>
              </a:rPr>
              <a:t>,</a:t>
            </a:r>
            <a:br>
              <a:rPr lang="cs-CZ" sz="4000" dirty="0">
                <a:solidFill>
                  <a:srgbClr val="002060"/>
                </a:solidFill>
              </a:rPr>
            </a:br>
            <a:r>
              <a:rPr lang="cs-CZ" sz="4000" dirty="0">
                <a:solidFill>
                  <a:srgbClr val="002060"/>
                </a:solidFill>
              </a:rPr>
              <a:t>či </a:t>
            </a:r>
            <a:r>
              <a:rPr lang="cs-CZ" sz="4000" dirty="0" err="1">
                <a:solidFill>
                  <a:srgbClr val="002060"/>
                </a:solidFill>
              </a:rPr>
              <a:t>sě</a:t>
            </a:r>
            <a:r>
              <a:rPr lang="cs-CZ" sz="4000" dirty="0">
                <a:solidFill>
                  <a:srgbClr val="002060"/>
                </a:solidFill>
              </a:rPr>
              <a:t> </a:t>
            </a:r>
            <a:r>
              <a:rPr lang="cs-CZ" sz="4000" dirty="0" err="1">
                <a:solidFill>
                  <a:srgbClr val="002060"/>
                </a:solidFill>
              </a:rPr>
              <a:t>rozdělíta</a:t>
            </a:r>
            <a:r>
              <a:rPr lang="cs-CZ" sz="4000" dirty="0">
                <a:solidFill>
                  <a:srgbClr val="002060"/>
                </a:solidFill>
              </a:rPr>
              <a:t> </a:t>
            </a:r>
            <a:r>
              <a:rPr lang="cs-CZ" sz="4000" dirty="0" err="1">
                <a:solidFill>
                  <a:srgbClr val="002060"/>
                </a:solidFill>
              </a:rPr>
              <a:t>rovnú</a:t>
            </a:r>
            <a:r>
              <a:rPr lang="cs-CZ" sz="4000" dirty="0">
                <a:solidFill>
                  <a:srgbClr val="002060"/>
                </a:solidFill>
              </a:rPr>
              <a:t> </a:t>
            </a:r>
            <a:r>
              <a:rPr lang="cs-CZ" sz="4000" dirty="0" err="1">
                <a:solidFill>
                  <a:srgbClr val="002060"/>
                </a:solidFill>
              </a:rPr>
              <a:t>mierú</a:t>
            </a:r>
            <a:r>
              <a:rPr lang="cs-CZ" sz="4000" dirty="0">
                <a:solidFill>
                  <a:srgbClr val="002060"/>
                </a:solidFill>
              </a:rPr>
              <a:t>.</a:t>
            </a:r>
            <a:br>
              <a:rPr lang="cs-CZ" sz="4000" dirty="0">
                <a:solidFill>
                  <a:srgbClr val="002060"/>
                </a:solidFill>
              </a:rPr>
            </a:br>
            <a:r>
              <a:rPr lang="cs-CZ" sz="4000" dirty="0">
                <a:solidFill>
                  <a:srgbClr val="002060"/>
                </a:solidFill>
              </a:rPr>
              <a:t>Moji </a:t>
            </a:r>
            <a:r>
              <a:rPr lang="cs-CZ" sz="4000" dirty="0" err="1">
                <a:solidFill>
                  <a:srgbClr val="002060"/>
                </a:solidFill>
              </a:rPr>
              <a:t>kmeté</a:t>
            </a:r>
            <a:r>
              <a:rPr lang="cs-CZ" sz="4000" dirty="0">
                <a:solidFill>
                  <a:srgbClr val="002060"/>
                </a:solidFill>
              </a:rPr>
              <a:t>, </a:t>
            </a:r>
            <a:r>
              <a:rPr lang="cs-CZ" sz="4000" dirty="0" err="1">
                <a:solidFill>
                  <a:srgbClr val="002060"/>
                </a:solidFill>
              </a:rPr>
              <a:t>lěsi</a:t>
            </a:r>
            <a:r>
              <a:rPr lang="cs-CZ" sz="4000" dirty="0">
                <a:solidFill>
                  <a:srgbClr val="002060"/>
                </a:solidFill>
              </a:rPr>
              <a:t> i vladyky!</a:t>
            </a:r>
            <a:br>
              <a:rPr lang="cs-CZ" sz="4000" dirty="0">
                <a:solidFill>
                  <a:srgbClr val="002060"/>
                </a:solidFill>
              </a:rPr>
            </a:br>
            <a:r>
              <a:rPr lang="cs-CZ" sz="4000" dirty="0" err="1">
                <a:solidFill>
                  <a:srgbClr val="002060"/>
                </a:solidFill>
              </a:rPr>
              <a:t>rozrěšite</a:t>
            </a:r>
            <a:r>
              <a:rPr lang="cs-CZ" sz="4000" dirty="0">
                <a:solidFill>
                  <a:srgbClr val="002060"/>
                </a:solidFill>
              </a:rPr>
              <a:t> moje výpovědi,</a:t>
            </a:r>
            <a:br>
              <a:rPr lang="cs-CZ" sz="4000" dirty="0">
                <a:solidFill>
                  <a:srgbClr val="002060"/>
                </a:solidFill>
              </a:rPr>
            </a:br>
            <a:r>
              <a:rPr lang="cs-CZ" sz="4000" dirty="0" err="1">
                <a:solidFill>
                  <a:srgbClr val="002060"/>
                </a:solidFill>
              </a:rPr>
              <a:t>budetě-li</a:t>
            </a:r>
            <a:r>
              <a:rPr lang="cs-CZ" sz="4000" dirty="0">
                <a:solidFill>
                  <a:srgbClr val="002060"/>
                </a:solidFill>
              </a:rPr>
              <a:t> u vás po rozumu.</a:t>
            </a:r>
            <a:br>
              <a:rPr lang="cs-CZ" sz="4000" dirty="0">
                <a:solidFill>
                  <a:srgbClr val="002060"/>
                </a:solidFill>
              </a:rPr>
            </a:br>
            <a:r>
              <a:rPr lang="cs-CZ" sz="4000" dirty="0" err="1">
                <a:solidFill>
                  <a:srgbClr val="002060"/>
                </a:solidFill>
              </a:rPr>
              <a:t>Nebudetě</a:t>
            </a:r>
            <a:r>
              <a:rPr lang="cs-CZ" sz="4000" dirty="0">
                <a:solidFill>
                  <a:srgbClr val="002060"/>
                </a:solidFill>
              </a:rPr>
              <a:t>-l’ u vás po rozumu,</a:t>
            </a:r>
            <a:br>
              <a:rPr lang="cs-CZ" sz="4000" dirty="0">
                <a:solidFill>
                  <a:srgbClr val="002060"/>
                </a:solidFill>
              </a:rPr>
            </a:br>
            <a:r>
              <a:rPr lang="cs-CZ" sz="4000" dirty="0">
                <a:solidFill>
                  <a:srgbClr val="002060"/>
                </a:solidFill>
              </a:rPr>
              <a:t>ustavíte </a:t>
            </a:r>
            <a:r>
              <a:rPr lang="cs-CZ" sz="4000" dirty="0" err="1">
                <a:solidFill>
                  <a:srgbClr val="002060"/>
                </a:solidFill>
              </a:rPr>
              <a:t>ima</a:t>
            </a:r>
            <a:r>
              <a:rPr lang="cs-CZ" sz="4000" dirty="0">
                <a:solidFill>
                  <a:srgbClr val="002060"/>
                </a:solidFill>
              </a:rPr>
              <a:t> nový nález,</a:t>
            </a:r>
            <a:br>
              <a:rPr lang="cs-CZ" sz="4000" dirty="0">
                <a:solidFill>
                  <a:srgbClr val="002060"/>
                </a:solidFill>
              </a:rPr>
            </a:br>
            <a:r>
              <a:rPr lang="cs-CZ" sz="4000" dirty="0" err="1">
                <a:solidFill>
                  <a:srgbClr val="002060"/>
                </a:solidFill>
              </a:rPr>
              <a:t>ký</a:t>
            </a:r>
            <a:r>
              <a:rPr lang="cs-CZ" sz="4000" dirty="0">
                <a:solidFill>
                  <a:srgbClr val="002060"/>
                </a:solidFill>
              </a:rPr>
              <a:t> by </a:t>
            </a:r>
            <a:r>
              <a:rPr lang="cs-CZ" sz="4000" dirty="0" err="1">
                <a:solidFill>
                  <a:srgbClr val="002060"/>
                </a:solidFill>
              </a:rPr>
              <a:t>smieril</a:t>
            </a:r>
            <a:r>
              <a:rPr lang="cs-CZ" sz="4000" dirty="0">
                <a:solidFill>
                  <a:srgbClr val="002060"/>
                </a:solidFill>
              </a:rPr>
              <a:t> rozvaděná bratry!"</a:t>
            </a:r>
            <a:br>
              <a:rPr lang="cs-CZ" sz="4000" dirty="0">
                <a:solidFill>
                  <a:srgbClr val="002060"/>
                </a:solidFill>
              </a:rPr>
            </a:br>
            <a:r>
              <a:rPr lang="cs-CZ" sz="4000" dirty="0">
                <a:solidFill>
                  <a:srgbClr val="002060"/>
                </a:solidFill>
              </a:rPr>
              <a:t>     </a:t>
            </a:r>
            <a:r>
              <a:rPr lang="cs-CZ" sz="4000" dirty="0" err="1">
                <a:solidFill>
                  <a:srgbClr val="002060"/>
                </a:solidFill>
              </a:rPr>
              <a:t>Klaněchu</a:t>
            </a:r>
            <a:r>
              <a:rPr lang="cs-CZ" sz="4000" dirty="0">
                <a:solidFill>
                  <a:srgbClr val="002060"/>
                </a:solidFill>
              </a:rPr>
              <a:t> </a:t>
            </a:r>
            <a:r>
              <a:rPr lang="cs-CZ" sz="4000" dirty="0" err="1">
                <a:solidFill>
                  <a:srgbClr val="002060"/>
                </a:solidFill>
              </a:rPr>
              <a:t>sě</a:t>
            </a:r>
            <a:r>
              <a:rPr lang="cs-CZ" sz="4000" dirty="0">
                <a:solidFill>
                  <a:srgbClr val="002060"/>
                </a:solidFill>
              </a:rPr>
              <a:t> </a:t>
            </a:r>
            <a:r>
              <a:rPr lang="cs-CZ" sz="4000" dirty="0" err="1">
                <a:solidFill>
                  <a:srgbClr val="002060"/>
                </a:solidFill>
              </a:rPr>
              <a:t>lěsi</a:t>
            </a:r>
            <a:r>
              <a:rPr lang="cs-CZ" sz="4000" dirty="0">
                <a:solidFill>
                  <a:srgbClr val="002060"/>
                </a:solidFill>
              </a:rPr>
              <a:t> i vladyky,</a:t>
            </a:r>
            <a:br>
              <a:rPr lang="cs-CZ" sz="4000" dirty="0">
                <a:solidFill>
                  <a:srgbClr val="002060"/>
                </a:solidFill>
              </a:rPr>
            </a:br>
            <a:r>
              <a:rPr lang="cs-CZ" sz="4000" dirty="0">
                <a:solidFill>
                  <a:srgbClr val="002060"/>
                </a:solidFill>
              </a:rPr>
              <a:t>i </a:t>
            </a:r>
            <a:r>
              <a:rPr lang="cs-CZ" sz="4000" dirty="0" err="1">
                <a:solidFill>
                  <a:srgbClr val="002060"/>
                </a:solidFill>
              </a:rPr>
              <a:t>počěchu</a:t>
            </a:r>
            <a:r>
              <a:rPr lang="cs-CZ" sz="4000" dirty="0">
                <a:solidFill>
                  <a:srgbClr val="002060"/>
                </a:solidFill>
              </a:rPr>
              <a:t> ticho </a:t>
            </a:r>
            <a:r>
              <a:rPr lang="cs-CZ" sz="4000" dirty="0" err="1">
                <a:solidFill>
                  <a:srgbClr val="002060"/>
                </a:solidFill>
              </a:rPr>
              <a:t>govoriti</a:t>
            </a:r>
            <a:r>
              <a:rPr lang="cs-CZ" sz="4000" dirty="0">
                <a:solidFill>
                  <a:srgbClr val="002060"/>
                </a:solidFill>
              </a:rPr>
              <a:t/>
            </a:r>
            <a:br>
              <a:rPr lang="cs-CZ" sz="4000" dirty="0">
                <a:solidFill>
                  <a:srgbClr val="002060"/>
                </a:solidFill>
              </a:rPr>
            </a:br>
            <a:r>
              <a:rPr lang="cs-CZ" sz="4000" dirty="0" err="1">
                <a:solidFill>
                  <a:srgbClr val="002060"/>
                </a:solidFill>
              </a:rPr>
              <a:t>govoriti</a:t>
            </a:r>
            <a:r>
              <a:rPr lang="cs-CZ" sz="4000" dirty="0">
                <a:solidFill>
                  <a:srgbClr val="002060"/>
                </a:solidFill>
              </a:rPr>
              <a:t> ticho </a:t>
            </a:r>
            <a:r>
              <a:rPr lang="cs-CZ" sz="4000" dirty="0" err="1">
                <a:solidFill>
                  <a:srgbClr val="002060"/>
                </a:solidFill>
              </a:rPr>
              <a:t>mezu</a:t>
            </a:r>
            <a:r>
              <a:rPr lang="cs-CZ" sz="4000" dirty="0">
                <a:solidFill>
                  <a:srgbClr val="002060"/>
                </a:solidFill>
              </a:rPr>
              <a:t> </a:t>
            </a:r>
            <a:r>
              <a:rPr lang="cs-CZ" sz="4000" dirty="0" err="1">
                <a:solidFill>
                  <a:srgbClr val="002060"/>
                </a:solidFill>
              </a:rPr>
              <a:t>sobú</a:t>
            </a:r>
            <a:r>
              <a:rPr lang="cs-CZ" sz="4000" dirty="0">
                <a:solidFill>
                  <a:srgbClr val="002060"/>
                </a:solidFill>
              </a:rPr>
              <a:t>,</a:t>
            </a:r>
            <a:br>
              <a:rPr lang="cs-CZ" sz="4000" dirty="0">
                <a:solidFill>
                  <a:srgbClr val="002060"/>
                </a:solidFill>
              </a:rPr>
            </a:br>
            <a:r>
              <a:rPr lang="cs-CZ" sz="4000" dirty="0">
                <a:solidFill>
                  <a:srgbClr val="002060"/>
                </a:solidFill>
              </a:rPr>
              <a:t>i chváliti výpovědi </a:t>
            </a:r>
            <a:r>
              <a:rPr lang="cs-CZ" sz="4000" dirty="0" err="1">
                <a:solidFill>
                  <a:srgbClr val="002060"/>
                </a:solidFill>
              </a:rPr>
              <a:t>jeje</a:t>
            </a:r>
            <a:r>
              <a:rPr lang="cs-CZ" sz="4000" dirty="0">
                <a:solidFill>
                  <a:srgbClr val="002060"/>
                </a:solidFill>
              </a:rPr>
              <a:t>.</a:t>
            </a:r>
            <a:br>
              <a:rPr lang="cs-CZ" sz="4000" dirty="0">
                <a:solidFill>
                  <a:srgbClr val="002060"/>
                </a:solidFill>
              </a:rPr>
            </a:br>
            <a:r>
              <a:rPr lang="cs-CZ" sz="4000" dirty="0">
                <a:solidFill>
                  <a:srgbClr val="002060"/>
                </a:solidFill>
              </a:rPr>
              <a:t>     </a:t>
            </a:r>
            <a:r>
              <a:rPr lang="cs-CZ" sz="4000" dirty="0" err="1">
                <a:solidFill>
                  <a:srgbClr val="002060"/>
                </a:solidFill>
              </a:rPr>
              <a:t>Vsta</a:t>
            </a:r>
            <a:r>
              <a:rPr lang="cs-CZ" sz="4000" dirty="0">
                <a:solidFill>
                  <a:srgbClr val="002060"/>
                </a:solidFill>
              </a:rPr>
              <a:t> </a:t>
            </a:r>
            <a:r>
              <a:rPr lang="cs-CZ" sz="4000" dirty="0" err="1">
                <a:solidFill>
                  <a:srgbClr val="002060"/>
                </a:solidFill>
              </a:rPr>
              <a:t>Lubotor</a:t>
            </a:r>
            <a:r>
              <a:rPr lang="cs-CZ" sz="4000" dirty="0">
                <a:solidFill>
                  <a:srgbClr val="002060"/>
                </a:solidFill>
              </a:rPr>
              <a:t> s </a:t>
            </a:r>
            <a:r>
              <a:rPr lang="cs-CZ" sz="4000" dirty="0" err="1">
                <a:solidFill>
                  <a:srgbClr val="002060"/>
                </a:solidFill>
              </a:rPr>
              <a:t>Dobroslavska</a:t>
            </a:r>
            <a:r>
              <a:rPr lang="cs-CZ" sz="4000" dirty="0">
                <a:solidFill>
                  <a:srgbClr val="002060"/>
                </a:solidFill>
              </a:rPr>
              <a:t> </a:t>
            </a:r>
            <a:r>
              <a:rPr lang="cs-CZ" sz="4000" dirty="0" err="1">
                <a:solidFill>
                  <a:srgbClr val="002060"/>
                </a:solidFill>
              </a:rPr>
              <a:t>chlemca</a:t>
            </a:r>
            <a:r>
              <a:rPr lang="cs-CZ" sz="4000" dirty="0">
                <a:solidFill>
                  <a:srgbClr val="002060"/>
                </a:solidFill>
              </a:rPr>
              <a:t>,</a:t>
            </a:r>
            <a:br>
              <a:rPr lang="cs-CZ" sz="4000" dirty="0">
                <a:solidFill>
                  <a:srgbClr val="002060"/>
                </a:solidFill>
              </a:rPr>
            </a:br>
            <a:r>
              <a:rPr lang="cs-CZ" sz="4000" dirty="0" err="1">
                <a:solidFill>
                  <a:srgbClr val="002060"/>
                </a:solidFill>
              </a:rPr>
              <a:t>jě</a:t>
            </a:r>
            <a:r>
              <a:rPr lang="cs-CZ" sz="4000" dirty="0">
                <a:solidFill>
                  <a:srgbClr val="002060"/>
                </a:solidFill>
              </a:rPr>
              <a:t> </a:t>
            </a:r>
            <a:r>
              <a:rPr lang="cs-CZ" sz="4000" dirty="0" err="1">
                <a:solidFill>
                  <a:srgbClr val="002060"/>
                </a:solidFill>
              </a:rPr>
              <a:t>sě</a:t>
            </a:r>
            <a:r>
              <a:rPr lang="cs-CZ" sz="4000" dirty="0">
                <a:solidFill>
                  <a:srgbClr val="002060"/>
                </a:solidFill>
              </a:rPr>
              <a:t> tako slovo </a:t>
            </a:r>
            <a:r>
              <a:rPr lang="cs-CZ" sz="4000" dirty="0" err="1">
                <a:solidFill>
                  <a:srgbClr val="002060"/>
                </a:solidFill>
              </a:rPr>
              <a:t>govoriti</a:t>
            </a:r>
            <a:r>
              <a:rPr lang="cs-CZ" sz="4000" dirty="0">
                <a:solidFill>
                  <a:srgbClr val="002060"/>
                </a:solidFill>
              </a:rPr>
              <a:t>:</a:t>
            </a:r>
            <a:br>
              <a:rPr lang="cs-CZ" sz="4000" dirty="0">
                <a:solidFill>
                  <a:srgbClr val="002060"/>
                </a:solidFill>
              </a:rPr>
            </a:br>
            <a:r>
              <a:rPr lang="cs-CZ" sz="4000" dirty="0">
                <a:solidFill>
                  <a:srgbClr val="002060"/>
                </a:solidFill>
              </a:rPr>
              <a:t> „Slavná kněžno s </a:t>
            </a:r>
            <a:r>
              <a:rPr lang="cs-CZ" sz="4000" dirty="0" err="1">
                <a:solidFill>
                  <a:srgbClr val="002060"/>
                </a:solidFill>
              </a:rPr>
              <a:t>otna</a:t>
            </a:r>
            <a:r>
              <a:rPr lang="cs-CZ" sz="4000" dirty="0">
                <a:solidFill>
                  <a:srgbClr val="002060"/>
                </a:solidFill>
              </a:rPr>
              <a:t> zlata </a:t>
            </a:r>
            <a:r>
              <a:rPr lang="cs-CZ" sz="4000" dirty="0" err="1">
                <a:solidFill>
                  <a:srgbClr val="002060"/>
                </a:solidFill>
              </a:rPr>
              <a:t>stola</a:t>
            </a:r>
            <a:r>
              <a:rPr lang="cs-CZ" sz="4000" dirty="0">
                <a:solidFill>
                  <a:srgbClr val="002060"/>
                </a:solidFill>
              </a:rPr>
              <a:t>!</a:t>
            </a:r>
            <a:br>
              <a:rPr lang="cs-CZ" sz="4000" dirty="0">
                <a:solidFill>
                  <a:srgbClr val="002060"/>
                </a:solidFill>
              </a:rPr>
            </a:br>
            <a:r>
              <a:rPr lang="cs-CZ" sz="4000" dirty="0">
                <a:solidFill>
                  <a:srgbClr val="002060"/>
                </a:solidFill>
              </a:rPr>
              <a:t>výpovědi tvoje </a:t>
            </a:r>
            <a:r>
              <a:rPr lang="cs-CZ" sz="4000" dirty="0" err="1">
                <a:solidFill>
                  <a:srgbClr val="002060"/>
                </a:solidFill>
              </a:rPr>
              <a:t>rozmyslechom</a:t>
            </a:r>
            <a:r>
              <a:rPr lang="cs-CZ" sz="4000" dirty="0">
                <a:solidFill>
                  <a:srgbClr val="002060"/>
                </a:solidFill>
              </a:rPr>
              <a:t>,</a:t>
            </a:r>
            <a:br>
              <a:rPr lang="cs-CZ" sz="4000" dirty="0">
                <a:solidFill>
                  <a:srgbClr val="002060"/>
                </a:solidFill>
              </a:rPr>
            </a:br>
            <a:r>
              <a:rPr lang="cs-CZ" sz="4000" dirty="0">
                <a:solidFill>
                  <a:srgbClr val="002060"/>
                </a:solidFill>
              </a:rPr>
              <a:t>seber </a:t>
            </a:r>
            <a:r>
              <a:rPr lang="cs-CZ" sz="4000" dirty="0" err="1">
                <a:solidFill>
                  <a:srgbClr val="002060"/>
                </a:solidFill>
              </a:rPr>
              <a:t>glasy</a:t>
            </a:r>
            <a:r>
              <a:rPr lang="cs-CZ" sz="4000" dirty="0">
                <a:solidFill>
                  <a:srgbClr val="002060"/>
                </a:solidFill>
              </a:rPr>
              <a:t> po národu svému."</a:t>
            </a:r>
            <a:br>
              <a:rPr lang="cs-CZ" sz="4000" dirty="0">
                <a:solidFill>
                  <a:srgbClr val="002060"/>
                </a:solidFill>
              </a:rPr>
            </a:br>
            <a:r>
              <a:rPr lang="cs-CZ" sz="4000" dirty="0">
                <a:solidFill>
                  <a:srgbClr val="002060"/>
                </a:solidFill>
              </a:rPr>
              <a:t>     I </a:t>
            </a:r>
            <a:r>
              <a:rPr lang="cs-CZ" sz="4000" dirty="0" err="1">
                <a:solidFill>
                  <a:srgbClr val="002060"/>
                </a:solidFill>
              </a:rPr>
              <a:t>sebrastě</a:t>
            </a:r>
            <a:r>
              <a:rPr lang="cs-CZ" sz="4000" dirty="0">
                <a:solidFill>
                  <a:srgbClr val="002060"/>
                </a:solidFill>
              </a:rPr>
              <a:t> </a:t>
            </a:r>
            <a:r>
              <a:rPr lang="cs-CZ" sz="4000" dirty="0" err="1">
                <a:solidFill>
                  <a:srgbClr val="002060"/>
                </a:solidFill>
              </a:rPr>
              <a:t>glasy</a:t>
            </a:r>
            <a:r>
              <a:rPr lang="cs-CZ" sz="4000" dirty="0">
                <a:solidFill>
                  <a:srgbClr val="002060"/>
                </a:solidFill>
              </a:rPr>
              <a:t> děvě </a:t>
            </a:r>
            <a:r>
              <a:rPr lang="cs-CZ" sz="4000" dirty="0" err="1">
                <a:solidFill>
                  <a:srgbClr val="002060"/>
                </a:solidFill>
              </a:rPr>
              <a:t>súdně</a:t>
            </a:r>
            <a:r>
              <a:rPr lang="cs-CZ" sz="4000" dirty="0">
                <a:solidFill>
                  <a:srgbClr val="002060"/>
                </a:solidFill>
              </a:rPr>
              <a:t>,</a:t>
            </a:r>
            <a:br>
              <a:rPr lang="cs-CZ" sz="4000" dirty="0">
                <a:solidFill>
                  <a:srgbClr val="002060"/>
                </a:solidFill>
              </a:rPr>
            </a:br>
            <a:r>
              <a:rPr lang="cs-CZ" sz="4000" dirty="0" err="1">
                <a:solidFill>
                  <a:srgbClr val="002060"/>
                </a:solidFill>
              </a:rPr>
              <a:t>sbierastě</a:t>
            </a:r>
            <a:r>
              <a:rPr lang="cs-CZ" sz="4000" dirty="0">
                <a:solidFill>
                  <a:srgbClr val="002060"/>
                </a:solidFill>
              </a:rPr>
              <a:t> je v </a:t>
            </a:r>
            <a:r>
              <a:rPr lang="cs-CZ" sz="4000" dirty="0" err="1">
                <a:solidFill>
                  <a:srgbClr val="002060"/>
                </a:solidFill>
              </a:rPr>
              <a:t>osudie</a:t>
            </a:r>
            <a:r>
              <a:rPr lang="cs-CZ" sz="4000" dirty="0">
                <a:solidFill>
                  <a:srgbClr val="002060"/>
                </a:solidFill>
              </a:rPr>
              <a:t> svaté,</a:t>
            </a:r>
            <a:br>
              <a:rPr lang="cs-CZ" sz="4000" dirty="0">
                <a:solidFill>
                  <a:srgbClr val="002060"/>
                </a:solidFill>
              </a:rPr>
            </a:br>
            <a:r>
              <a:rPr lang="cs-CZ" sz="4000" dirty="0">
                <a:solidFill>
                  <a:srgbClr val="002060"/>
                </a:solidFill>
              </a:rPr>
              <a:t>i </a:t>
            </a:r>
            <a:r>
              <a:rPr lang="cs-CZ" sz="4000" dirty="0" err="1">
                <a:solidFill>
                  <a:srgbClr val="002060"/>
                </a:solidFill>
              </a:rPr>
              <a:t>dastě</a:t>
            </a:r>
            <a:r>
              <a:rPr lang="cs-CZ" sz="4000" dirty="0">
                <a:solidFill>
                  <a:srgbClr val="002060"/>
                </a:solidFill>
              </a:rPr>
              <a:t> je </a:t>
            </a:r>
            <a:r>
              <a:rPr lang="cs-CZ" sz="4000" dirty="0" err="1">
                <a:solidFill>
                  <a:srgbClr val="002060"/>
                </a:solidFill>
              </a:rPr>
              <a:t>lěchóm</a:t>
            </a:r>
            <a:r>
              <a:rPr lang="cs-CZ" sz="4000" dirty="0">
                <a:solidFill>
                  <a:srgbClr val="002060"/>
                </a:solidFill>
              </a:rPr>
              <a:t> provolati.</a:t>
            </a:r>
            <a:br>
              <a:rPr lang="cs-CZ" sz="4000" dirty="0">
                <a:solidFill>
                  <a:srgbClr val="002060"/>
                </a:solidFill>
              </a:rPr>
            </a:br>
            <a:r>
              <a:rPr lang="cs-CZ" sz="4000" dirty="0">
                <a:solidFill>
                  <a:srgbClr val="002060"/>
                </a:solidFill>
              </a:rPr>
              <a:t>     </a:t>
            </a:r>
            <a:r>
              <a:rPr lang="cs-CZ" sz="4000" dirty="0" err="1">
                <a:solidFill>
                  <a:srgbClr val="002060"/>
                </a:solidFill>
              </a:rPr>
              <a:t>Vsta</a:t>
            </a:r>
            <a:r>
              <a:rPr lang="cs-CZ" sz="4000" dirty="0">
                <a:solidFill>
                  <a:srgbClr val="002060"/>
                </a:solidFill>
              </a:rPr>
              <a:t> Radovan </a:t>
            </a:r>
            <a:r>
              <a:rPr lang="cs-CZ" sz="4000" dirty="0" err="1">
                <a:solidFill>
                  <a:srgbClr val="002060"/>
                </a:solidFill>
              </a:rPr>
              <a:t>ot</a:t>
            </a:r>
            <a:r>
              <a:rPr lang="cs-CZ" sz="4000" dirty="0">
                <a:solidFill>
                  <a:srgbClr val="002060"/>
                </a:solidFill>
              </a:rPr>
              <a:t> </a:t>
            </a:r>
            <a:r>
              <a:rPr lang="cs-CZ" sz="4000" dirty="0" err="1">
                <a:solidFill>
                  <a:srgbClr val="002060"/>
                </a:solidFill>
              </a:rPr>
              <a:t>Kamenna</a:t>
            </a:r>
            <a:r>
              <a:rPr lang="cs-CZ" sz="4000" dirty="0">
                <a:solidFill>
                  <a:srgbClr val="002060"/>
                </a:solidFill>
              </a:rPr>
              <a:t> </a:t>
            </a:r>
            <a:r>
              <a:rPr lang="cs-CZ" sz="4000" dirty="0" err="1">
                <a:solidFill>
                  <a:srgbClr val="002060"/>
                </a:solidFill>
              </a:rPr>
              <a:t>Mosta</a:t>
            </a:r>
            <a:r>
              <a:rPr lang="cs-CZ" sz="4000" dirty="0">
                <a:solidFill>
                  <a:srgbClr val="002060"/>
                </a:solidFill>
              </a:rPr>
              <a:t>,</a:t>
            </a:r>
            <a:br>
              <a:rPr lang="cs-CZ" sz="4000" dirty="0">
                <a:solidFill>
                  <a:srgbClr val="002060"/>
                </a:solidFill>
              </a:rPr>
            </a:br>
            <a:r>
              <a:rPr lang="cs-CZ" sz="4000" dirty="0" err="1">
                <a:solidFill>
                  <a:srgbClr val="002060"/>
                </a:solidFill>
              </a:rPr>
              <a:t>jě</a:t>
            </a:r>
            <a:r>
              <a:rPr lang="cs-CZ" sz="4000" dirty="0">
                <a:solidFill>
                  <a:srgbClr val="002060"/>
                </a:solidFill>
              </a:rPr>
              <a:t> </a:t>
            </a:r>
            <a:r>
              <a:rPr lang="cs-CZ" sz="4000" dirty="0" err="1">
                <a:solidFill>
                  <a:srgbClr val="002060"/>
                </a:solidFill>
              </a:rPr>
              <a:t>sě</a:t>
            </a:r>
            <a:r>
              <a:rPr lang="cs-CZ" sz="4000" dirty="0">
                <a:solidFill>
                  <a:srgbClr val="002060"/>
                </a:solidFill>
              </a:rPr>
              <a:t> </a:t>
            </a:r>
            <a:r>
              <a:rPr lang="cs-CZ" sz="4000" dirty="0" err="1">
                <a:solidFill>
                  <a:srgbClr val="002060"/>
                </a:solidFill>
              </a:rPr>
              <a:t>glasy</a:t>
            </a:r>
            <a:r>
              <a:rPr lang="cs-CZ" sz="4000" dirty="0">
                <a:solidFill>
                  <a:srgbClr val="002060"/>
                </a:solidFill>
              </a:rPr>
              <a:t> číslem </a:t>
            </a:r>
            <a:r>
              <a:rPr lang="cs-CZ" sz="4000" dirty="0" err="1">
                <a:solidFill>
                  <a:srgbClr val="002060"/>
                </a:solidFill>
              </a:rPr>
              <a:t>prěgliedati</a:t>
            </a:r>
            <a:r>
              <a:rPr lang="cs-CZ" sz="4000" dirty="0">
                <a:solidFill>
                  <a:srgbClr val="002060"/>
                </a:solidFill>
              </a:rPr>
              <a:t>,</a:t>
            </a:r>
            <a:br>
              <a:rPr lang="cs-CZ" sz="4000" dirty="0">
                <a:solidFill>
                  <a:srgbClr val="002060"/>
                </a:solidFill>
              </a:rPr>
            </a:br>
            <a:r>
              <a:rPr lang="cs-CZ" sz="4000" dirty="0">
                <a:solidFill>
                  <a:srgbClr val="002060"/>
                </a:solidFill>
              </a:rPr>
              <a:t>i </a:t>
            </a:r>
            <a:r>
              <a:rPr lang="cs-CZ" sz="4000" dirty="0" err="1">
                <a:solidFill>
                  <a:srgbClr val="002060"/>
                </a:solidFill>
              </a:rPr>
              <a:t>věčinu</a:t>
            </a:r>
            <a:r>
              <a:rPr lang="cs-CZ" sz="4000" dirty="0">
                <a:solidFill>
                  <a:srgbClr val="002060"/>
                </a:solidFill>
              </a:rPr>
              <a:t> provolati v národ,</a:t>
            </a:r>
            <a:br>
              <a:rPr lang="cs-CZ" sz="4000" dirty="0">
                <a:solidFill>
                  <a:srgbClr val="002060"/>
                </a:solidFill>
              </a:rPr>
            </a:br>
            <a:r>
              <a:rPr lang="cs-CZ" sz="4000" dirty="0">
                <a:solidFill>
                  <a:srgbClr val="002060"/>
                </a:solidFill>
              </a:rPr>
              <a:t>v národ k </a:t>
            </a:r>
            <a:r>
              <a:rPr lang="cs-CZ" sz="4000" dirty="0" err="1">
                <a:solidFill>
                  <a:srgbClr val="002060"/>
                </a:solidFill>
              </a:rPr>
              <a:t>rozsúzeniu</a:t>
            </a:r>
            <a:r>
              <a:rPr lang="cs-CZ" sz="4000" dirty="0">
                <a:solidFill>
                  <a:srgbClr val="002060"/>
                </a:solidFill>
              </a:rPr>
              <a:t> na sněm </a:t>
            </a:r>
            <a:r>
              <a:rPr lang="cs-CZ" sz="4000" dirty="0" err="1">
                <a:solidFill>
                  <a:srgbClr val="002060"/>
                </a:solidFill>
              </a:rPr>
              <a:t>sboren</a:t>
            </a:r>
            <a:r>
              <a:rPr lang="cs-CZ" sz="4000" dirty="0">
                <a:solidFill>
                  <a:srgbClr val="002060"/>
                </a:solidFill>
              </a:rPr>
              <a:t>:</a:t>
            </a:r>
            <a:br>
              <a:rPr lang="cs-CZ" sz="4000" dirty="0">
                <a:solidFill>
                  <a:srgbClr val="002060"/>
                </a:solidFill>
              </a:rPr>
            </a:br>
            <a:r>
              <a:rPr lang="cs-CZ" sz="4000" dirty="0">
                <a:solidFill>
                  <a:srgbClr val="002060"/>
                </a:solidFill>
              </a:rPr>
              <a:t>      „Oba rodná bratry </a:t>
            </a:r>
            <a:r>
              <a:rPr lang="cs-CZ" sz="4000" dirty="0" err="1">
                <a:solidFill>
                  <a:srgbClr val="002060"/>
                </a:solidFill>
              </a:rPr>
              <a:t>Klenovica</a:t>
            </a:r>
            <a:r>
              <a:rPr lang="cs-CZ" sz="4000" dirty="0">
                <a:solidFill>
                  <a:srgbClr val="002060"/>
                </a:solidFill>
              </a:rPr>
              <a:t/>
            </a:r>
            <a:br>
              <a:rPr lang="cs-CZ" sz="4000" dirty="0">
                <a:solidFill>
                  <a:srgbClr val="002060"/>
                </a:solidFill>
              </a:rPr>
            </a:br>
            <a:r>
              <a:rPr lang="cs-CZ" sz="4000" dirty="0" err="1">
                <a:solidFill>
                  <a:srgbClr val="002060"/>
                </a:solidFill>
              </a:rPr>
              <a:t>roda</a:t>
            </a:r>
            <a:r>
              <a:rPr lang="cs-CZ" sz="4000" dirty="0">
                <a:solidFill>
                  <a:srgbClr val="002060"/>
                </a:solidFill>
              </a:rPr>
              <a:t> stará </a:t>
            </a:r>
            <a:r>
              <a:rPr lang="cs-CZ" sz="4000" dirty="0" err="1">
                <a:solidFill>
                  <a:srgbClr val="002060"/>
                </a:solidFill>
              </a:rPr>
              <a:t>Tetvy</a:t>
            </a:r>
            <a:r>
              <a:rPr lang="cs-CZ" sz="4000" dirty="0">
                <a:solidFill>
                  <a:srgbClr val="002060"/>
                </a:solidFill>
              </a:rPr>
              <a:t> Popelova,</a:t>
            </a:r>
            <a:br>
              <a:rPr lang="cs-CZ" sz="4000" dirty="0">
                <a:solidFill>
                  <a:srgbClr val="002060"/>
                </a:solidFill>
              </a:rPr>
            </a:br>
            <a:r>
              <a:rPr lang="cs-CZ" sz="4000" dirty="0">
                <a:solidFill>
                  <a:srgbClr val="002060"/>
                </a:solidFill>
              </a:rPr>
              <a:t>jenže </a:t>
            </a:r>
            <a:r>
              <a:rPr lang="cs-CZ" sz="4000" dirty="0" err="1">
                <a:solidFill>
                  <a:srgbClr val="002060"/>
                </a:solidFill>
              </a:rPr>
              <a:t>pride</a:t>
            </a:r>
            <a:r>
              <a:rPr lang="cs-CZ" sz="4000" dirty="0">
                <a:solidFill>
                  <a:srgbClr val="002060"/>
                </a:solidFill>
              </a:rPr>
              <a:t> s </a:t>
            </a:r>
            <a:r>
              <a:rPr lang="cs-CZ" sz="4000" dirty="0" err="1">
                <a:solidFill>
                  <a:srgbClr val="002060"/>
                </a:solidFill>
              </a:rPr>
              <a:t>pleky</a:t>
            </a:r>
            <a:r>
              <a:rPr lang="cs-CZ" sz="4000" dirty="0">
                <a:solidFill>
                  <a:srgbClr val="002060"/>
                </a:solidFill>
              </a:rPr>
              <a:t> s Čechovými</a:t>
            </a:r>
            <a:br>
              <a:rPr lang="cs-CZ" sz="4000" dirty="0">
                <a:solidFill>
                  <a:srgbClr val="002060"/>
                </a:solidFill>
              </a:rPr>
            </a:br>
            <a:r>
              <a:rPr lang="cs-CZ" sz="4000" dirty="0">
                <a:solidFill>
                  <a:srgbClr val="002060"/>
                </a:solidFill>
              </a:rPr>
              <a:t>v </a:t>
            </a:r>
            <a:r>
              <a:rPr lang="cs-CZ" sz="4000" dirty="0" err="1">
                <a:solidFill>
                  <a:srgbClr val="002060"/>
                </a:solidFill>
              </a:rPr>
              <a:t>sieže</a:t>
            </a:r>
            <a:r>
              <a:rPr lang="cs-CZ" sz="4000" dirty="0">
                <a:solidFill>
                  <a:srgbClr val="002060"/>
                </a:solidFill>
              </a:rPr>
              <a:t> žírné vlasti </a:t>
            </a:r>
            <a:r>
              <a:rPr lang="cs-CZ" sz="4000" dirty="0" err="1">
                <a:solidFill>
                  <a:srgbClr val="002060"/>
                </a:solidFill>
              </a:rPr>
              <a:t>prěs</a:t>
            </a:r>
            <a:r>
              <a:rPr lang="cs-CZ" sz="4000" dirty="0">
                <a:solidFill>
                  <a:srgbClr val="002060"/>
                </a:solidFill>
              </a:rPr>
              <a:t> </a:t>
            </a:r>
            <a:r>
              <a:rPr lang="cs-CZ" sz="4000" dirty="0" err="1">
                <a:solidFill>
                  <a:srgbClr val="002060"/>
                </a:solidFill>
              </a:rPr>
              <a:t>tri</a:t>
            </a:r>
            <a:r>
              <a:rPr lang="cs-CZ" sz="4000" dirty="0">
                <a:solidFill>
                  <a:srgbClr val="002060"/>
                </a:solidFill>
              </a:rPr>
              <a:t> </a:t>
            </a:r>
            <a:r>
              <a:rPr lang="cs-CZ" sz="4000" dirty="0" err="1">
                <a:solidFill>
                  <a:srgbClr val="002060"/>
                </a:solidFill>
              </a:rPr>
              <a:t>rěky</a:t>
            </a:r>
            <a:r>
              <a:rPr lang="cs-CZ" sz="4000" dirty="0">
                <a:solidFill>
                  <a:srgbClr val="002060"/>
                </a:solidFill>
              </a:rPr>
              <a:t>,</a:t>
            </a:r>
            <a:br>
              <a:rPr lang="cs-CZ" sz="4000" dirty="0">
                <a:solidFill>
                  <a:srgbClr val="002060"/>
                </a:solidFill>
              </a:rPr>
            </a:br>
            <a:r>
              <a:rPr lang="cs-CZ" sz="4000" dirty="0" err="1">
                <a:solidFill>
                  <a:srgbClr val="002060"/>
                </a:solidFill>
              </a:rPr>
              <a:t>směríta</a:t>
            </a:r>
            <a:r>
              <a:rPr lang="cs-CZ" sz="4000" dirty="0">
                <a:solidFill>
                  <a:srgbClr val="002060"/>
                </a:solidFill>
              </a:rPr>
              <a:t> </a:t>
            </a:r>
            <a:r>
              <a:rPr lang="cs-CZ" sz="4000" dirty="0" err="1">
                <a:solidFill>
                  <a:srgbClr val="002060"/>
                </a:solidFill>
              </a:rPr>
              <a:t>sě</a:t>
            </a:r>
            <a:r>
              <a:rPr lang="cs-CZ" sz="4000" dirty="0">
                <a:solidFill>
                  <a:srgbClr val="002060"/>
                </a:solidFill>
              </a:rPr>
              <a:t> tako o dědiny:</a:t>
            </a:r>
            <a:br>
              <a:rPr lang="cs-CZ" sz="4000" dirty="0">
                <a:solidFill>
                  <a:srgbClr val="002060"/>
                </a:solidFill>
              </a:rPr>
            </a:br>
            <a:r>
              <a:rPr lang="cs-CZ" sz="4000" dirty="0" err="1">
                <a:solidFill>
                  <a:srgbClr val="002060"/>
                </a:solidFill>
              </a:rPr>
              <a:t>Budeta</a:t>
            </a:r>
            <a:r>
              <a:rPr lang="cs-CZ" sz="4000" dirty="0">
                <a:solidFill>
                  <a:srgbClr val="002060"/>
                </a:solidFill>
              </a:rPr>
              <a:t> </a:t>
            </a:r>
            <a:r>
              <a:rPr lang="cs-CZ" sz="4000" dirty="0" err="1">
                <a:solidFill>
                  <a:srgbClr val="002060"/>
                </a:solidFill>
              </a:rPr>
              <a:t>im</a:t>
            </a:r>
            <a:r>
              <a:rPr lang="cs-CZ" sz="4000" dirty="0">
                <a:solidFill>
                  <a:srgbClr val="002060"/>
                </a:solidFill>
              </a:rPr>
              <a:t> oba v jedno </a:t>
            </a:r>
            <a:r>
              <a:rPr lang="cs-CZ" sz="4000" dirty="0" err="1">
                <a:solidFill>
                  <a:srgbClr val="002060"/>
                </a:solidFill>
              </a:rPr>
              <a:t>vlásti</a:t>
            </a:r>
            <a:r>
              <a:rPr lang="cs-CZ" sz="4000" dirty="0">
                <a:solidFill>
                  <a:srgbClr val="002060"/>
                </a:solidFill>
              </a:rPr>
              <a:t>!"</a:t>
            </a:r>
            <a:br>
              <a:rPr lang="cs-CZ" sz="4000" dirty="0">
                <a:solidFill>
                  <a:srgbClr val="002060"/>
                </a:solidFill>
              </a:rPr>
            </a:br>
            <a:r>
              <a:rPr lang="cs-CZ" sz="4000" dirty="0">
                <a:solidFill>
                  <a:srgbClr val="002060"/>
                </a:solidFill>
              </a:rPr>
              <a:t>     Vstanu Chrudoš </a:t>
            </a:r>
            <a:r>
              <a:rPr lang="cs-CZ" sz="4000" dirty="0" err="1">
                <a:solidFill>
                  <a:srgbClr val="002060"/>
                </a:solidFill>
              </a:rPr>
              <a:t>ot</a:t>
            </a:r>
            <a:r>
              <a:rPr lang="cs-CZ" sz="4000" dirty="0">
                <a:solidFill>
                  <a:srgbClr val="002060"/>
                </a:solidFill>
              </a:rPr>
              <a:t> Otavy </a:t>
            </a:r>
            <a:r>
              <a:rPr lang="cs-CZ" sz="4000" dirty="0" err="1">
                <a:solidFill>
                  <a:srgbClr val="002060"/>
                </a:solidFill>
              </a:rPr>
              <a:t>krivy</a:t>
            </a:r>
            <a:r>
              <a:rPr lang="cs-CZ" sz="4000" dirty="0">
                <a:solidFill>
                  <a:srgbClr val="002060"/>
                </a:solidFill>
              </a:rPr>
              <a:t>,</a:t>
            </a:r>
            <a:br>
              <a:rPr lang="cs-CZ" sz="4000" dirty="0">
                <a:solidFill>
                  <a:srgbClr val="002060"/>
                </a:solidFill>
              </a:rPr>
            </a:br>
            <a:r>
              <a:rPr lang="cs-CZ" sz="4000" dirty="0" err="1">
                <a:solidFill>
                  <a:srgbClr val="002060"/>
                </a:solidFill>
              </a:rPr>
              <a:t>žleč</a:t>
            </a:r>
            <a:r>
              <a:rPr lang="cs-CZ" sz="4000" dirty="0">
                <a:solidFill>
                  <a:srgbClr val="002060"/>
                </a:solidFill>
              </a:rPr>
              <a:t> </a:t>
            </a:r>
            <a:r>
              <a:rPr lang="cs-CZ" sz="4000" dirty="0" err="1">
                <a:solidFill>
                  <a:srgbClr val="002060"/>
                </a:solidFill>
              </a:rPr>
              <a:t>sě</a:t>
            </a:r>
            <a:r>
              <a:rPr lang="cs-CZ" sz="4000" dirty="0">
                <a:solidFill>
                  <a:srgbClr val="002060"/>
                </a:solidFill>
              </a:rPr>
              <a:t> jemu </a:t>
            </a:r>
            <a:r>
              <a:rPr lang="cs-CZ" sz="4000" dirty="0" err="1">
                <a:solidFill>
                  <a:srgbClr val="002060"/>
                </a:solidFill>
              </a:rPr>
              <a:t>rozli</a:t>
            </a:r>
            <a:r>
              <a:rPr lang="cs-CZ" sz="4000" dirty="0">
                <a:solidFill>
                  <a:srgbClr val="002060"/>
                </a:solidFill>
              </a:rPr>
              <a:t> po </a:t>
            </a:r>
            <a:r>
              <a:rPr lang="cs-CZ" sz="4000" dirty="0" err="1">
                <a:solidFill>
                  <a:srgbClr val="002060"/>
                </a:solidFill>
              </a:rPr>
              <a:t>utrobě</a:t>
            </a:r>
            <a:r>
              <a:rPr lang="cs-CZ" sz="4000" dirty="0">
                <a:solidFill>
                  <a:srgbClr val="002060"/>
                </a:solidFill>
              </a:rPr>
              <a:t>,</a:t>
            </a:r>
            <a:br>
              <a:rPr lang="cs-CZ" sz="4000" dirty="0">
                <a:solidFill>
                  <a:srgbClr val="002060"/>
                </a:solidFill>
              </a:rPr>
            </a:br>
            <a:r>
              <a:rPr lang="cs-CZ" sz="4000" dirty="0" err="1">
                <a:solidFill>
                  <a:srgbClr val="002060"/>
                </a:solidFill>
              </a:rPr>
              <a:t>trasechu</a:t>
            </a:r>
            <a:r>
              <a:rPr lang="cs-CZ" sz="4000" dirty="0">
                <a:solidFill>
                  <a:srgbClr val="002060"/>
                </a:solidFill>
              </a:rPr>
              <a:t> </a:t>
            </a:r>
            <a:r>
              <a:rPr lang="cs-CZ" sz="4000" dirty="0" err="1">
                <a:solidFill>
                  <a:srgbClr val="002060"/>
                </a:solidFill>
              </a:rPr>
              <a:t>sě</a:t>
            </a:r>
            <a:r>
              <a:rPr lang="cs-CZ" sz="4000" dirty="0">
                <a:solidFill>
                  <a:srgbClr val="002060"/>
                </a:solidFill>
              </a:rPr>
              <a:t> </a:t>
            </a:r>
            <a:r>
              <a:rPr lang="cs-CZ" sz="4000" dirty="0" err="1">
                <a:solidFill>
                  <a:srgbClr val="002060"/>
                </a:solidFill>
              </a:rPr>
              <a:t>lutostiú</a:t>
            </a:r>
            <a:r>
              <a:rPr lang="cs-CZ" sz="4000" dirty="0">
                <a:solidFill>
                  <a:srgbClr val="002060"/>
                </a:solidFill>
              </a:rPr>
              <a:t> vsi </a:t>
            </a:r>
            <a:r>
              <a:rPr lang="cs-CZ" sz="4000" dirty="0" err="1">
                <a:solidFill>
                  <a:srgbClr val="002060"/>
                </a:solidFill>
              </a:rPr>
              <a:t>údi</a:t>
            </a:r>
            <a:r>
              <a:rPr lang="cs-CZ" sz="4000" dirty="0">
                <a:solidFill>
                  <a:srgbClr val="002060"/>
                </a:solidFill>
              </a:rPr>
              <a:t>;</a:t>
            </a:r>
            <a:br>
              <a:rPr lang="cs-CZ" sz="4000" dirty="0">
                <a:solidFill>
                  <a:srgbClr val="002060"/>
                </a:solidFill>
              </a:rPr>
            </a:br>
            <a:r>
              <a:rPr lang="cs-CZ" sz="4000" dirty="0">
                <a:solidFill>
                  <a:srgbClr val="002060"/>
                </a:solidFill>
              </a:rPr>
              <a:t>máchnu </a:t>
            </a:r>
            <a:r>
              <a:rPr lang="cs-CZ" sz="4000" dirty="0" err="1">
                <a:solidFill>
                  <a:srgbClr val="002060"/>
                </a:solidFill>
              </a:rPr>
              <a:t>rukú</a:t>
            </a:r>
            <a:r>
              <a:rPr lang="cs-CZ" sz="4000" dirty="0">
                <a:solidFill>
                  <a:srgbClr val="002060"/>
                </a:solidFill>
              </a:rPr>
              <a:t>, zarve jarým turem:</a:t>
            </a:r>
            <a:br>
              <a:rPr lang="cs-CZ" sz="4000" dirty="0">
                <a:solidFill>
                  <a:srgbClr val="002060"/>
                </a:solidFill>
              </a:rPr>
            </a:br>
            <a:r>
              <a:rPr lang="cs-CZ" sz="4000" dirty="0">
                <a:solidFill>
                  <a:srgbClr val="002060"/>
                </a:solidFill>
              </a:rPr>
              <a:t> „Gore </a:t>
            </a:r>
            <a:r>
              <a:rPr lang="cs-CZ" sz="4000" dirty="0" err="1">
                <a:solidFill>
                  <a:srgbClr val="002060"/>
                </a:solidFill>
              </a:rPr>
              <a:t>ptencem</a:t>
            </a:r>
            <a:r>
              <a:rPr lang="cs-CZ" sz="4000" dirty="0">
                <a:solidFill>
                  <a:srgbClr val="002060"/>
                </a:solidFill>
              </a:rPr>
              <a:t>, k </a:t>
            </a:r>
            <a:r>
              <a:rPr lang="cs-CZ" sz="4000" dirty="0" err="1">
                <a:solidFill>
                  <a:srgbClr val="002060"/>
                </a:solidFill>
              </a:rPr>
              <a:t>nimže</a:t>
            </a:r>
            <a:r>
              <a:rPr lang="cs-CZ" sz="4000" dirty="0">
                <a:solidFill>
                  <a:srgbClr val="002060"/>
                </a:solidFill>
              </a:rPr>
              <a:t> </a:t>
            </a:r>
            <a:r>
              <a:rPr lang="cs-CZ" sz="4000" dirty="0" err="1">
                <a:solidFill>
                  <a:srgbClr val="002060"/>
                </a:solidFill>
              </a:rPr>
              <a:t>zmija</a:t>
            </a:r>
            <a:r>
              <a:rPr lang="cs-CZ" sz="4000" dirty="0">
                <a:solidFill>
                  <a:srgbClr val="002060"/>
                </a:solidFill>
              </a:rPr>
              <a:t> </a:t>
            </a:r>
            <a:r>
              <a:rPr lang="cs-CZ" sz="4000" dirty="0" err="1">
                <a:solidFill>
                  <a:srgbClr val="002060"/>
                </a:solidFill>
              </a:rPr>
              <a:t>vnorí</a:t>
            </a:r>
            <a:r>
              <a:rPr lang="cs-CZ" sz="4000" dirty="0">
                <a:solidFill>
                  <a:srgbClr val="002060"/>
                </a:solidFill>
              </a:rPr>
              <a:t>!</a:t>
            </a:r>
            <a:br>
              <a:rPr lang="cs-CZ" sz="4000" dirty="0">
                <a:solidFill>
                  <a:srgbClr val="002060"/>
                </a:solidFill>
              </a:rPr>
            </a:br>
            <a:r>
              <a:rPr lang="cs-CZ" sz="4000" dirty="0" err="1">
                <a:solidFill>
                  <a:srgbClr val="FF0000"/>
                </a:solidFill>
              </a:rPr>
              <a:t>gore</a:t>
            </a:r>
            <a:r>
              <a:rPr lang="cs-CZ" sz="4000" dirty="0">
                <a:solidFill>
                  <a:srgbClr val="FF0000"/>
                </a:solidFill>
              </a:rPr>
              <a:t> mužem, </a:t>
            </a:r>
            <a:r>
              <a:rPr lang="cs-CZ" sz="4000" dirty="0" err="1">
                <a:solidFill>
                  <a:srgbClr val="FF0000"/>
                </a:solidFill>
              </a:rPr>
              <a:t>imže</a:t>
            </a:r>
            <a:r>
              <a:rPr lang="cs-CZ" sz="4000" dirty="0">
                <a:solidFill>
                  <a:srgbClr val="FF0000"/>
                </a:solidFill>
              </a:rPr>
              <a:t> žena </a:t>
            </a:r>
            <a:r>
              <a:rPr lang="cs-CZ" sz="4000" dirty="0" err="1">
                <a:solidFill>
                  <a:srgbClr val="FF0000"/>
                </a:solidFill>
              </a:rPr>
              <a:t>vlade</a:t>
            </a:r>
            <a:r>
              <a:rPr lang="cs-CZ" sz="4000" dirty="0">
                <a:solidFill>
                  <a:srgbClr val="FF0000"/>
                </a:solidFill>
              </a:rPr>
              <a:t>!</a:t>
            </a:r>
            <a:br>
              <a:rPr lang="cs-CZ" sz="4000" dirty="0">
                <a:solidFill>
                  <a:srgbClr val="FF0000"/>
                </a:solidFill>
              </a:rPr>
            </a:br>
            <a:r>
              <a:rPr lang="cs-CZ" sz="4000" dirty="0" err="1">
                <a:solidFill>
                  <a:srgbClr val="002060"/>
                </a:solidFill>
              </a:rPr>
              <a:t>Mužu</a:t>
            </a:r>
            <a:r>
              <a:rPr lang="cs-CZ" sz="4000" dirty="0">
                <a:solidFill>
                  <a:srgbClr val="002060"/>
                </a:solidFill>
              </a:rPr>
              <a:t> </a:t>
            </a:r>
            <a:r>
              <a:rPr lang="cs-CZ" sz="4000" dirty="0" err="1">
                <a:solidFill>
                  <a:srgbClr val="002060"/>
                </a:solidFill>
              </a:rPr>
              <a:t>vlásti</a:t>
            </a:r>
            <a:r>
              <a:rPr lang="cs-CZ" sz="4000" dirty="0">
                <a:solidFill>
                  <a:srgbClr val="002060"/>
                </a:solidFill>
              </a:rPr>
              <a:t> mužem </a:t>
            </a:r>
            <a:r>
              <a:rPr lang="cs-CZ" sz="4000" dirty="0" err="1">
                <a:solidFill>
                  <a:srgbClr val="002060"/>
                </a:solidFill>
              </a:rPr>
              <a:t>zápodobno</a:t>
            </a:r>
            <a:r>
              <a:rPr lang="cs-CZ" sz="4000" dirty="0">
                <a:solidFill>
                  <a:srgbClr val="002060"/>
                </a:solidFill>
              </a:rPr>
              <a:t>,</a:t>
            </a:r>
            <a:br>
              <a:rPr lang="cs-CZ" sz="4000" dirty="0">
                <a:solidFill>
                  <a:srgbClr val="002060"/>
                </a:solidFill>
              </a:rPr>
            </a:br>
            <a:r>
              <a:rPr lang="cs-CZ" sz="4000" dirty="0" err="1">
                <a:solidFill>
                  <a:srgbClr val="002060"/>
                </a:solidFill>
              </a:rPr>
              <a:t>prevěncu</a:t>
            </a:r>
            <a:r>
              <a:rPr lang="cs-CZ" sz="4000" dirty="0">
                <a:solidFill>
                  <a:srgbClr val="002060"/>
                </a:solidFill>
              </a:rPr>
              <a:t> dědinu dáti Pravda."</a:t>
            </a:r>
            <a:br>
              <a:rPr lang="cs-CZ" sz="4000" dirty="0">
                <a:solidFill>
                  <a:srgbClr val="002060"/>
                </a:solidFill>
              </a:rPr>
            </a:br>
            <a:r>
              <a:rPr lang="cs-CZ" sz="4000" dirty="0">
                <a:solidFill>
                  <a:srgbClr val="002060"/>
                </a:solidFill>
              </a:rPr>
              <a:t>     </a:t>
            </a:r>
            <a:r>
              <a:rPr lang="cs-CZ" sz="4000" dirty="0" err="1">
                <a:solidFill>
                  <a:srgbClr val="002060"/>
                </a:solidFill>
              </a:rPr>
              <a:t>Vsta</a:t>
            </a:r>
            <a:r>
              <a:rPr lang="cs-CZ" sz="4000" dirty="0">
                <a:solidFill>
                  <a:srgbClr val="002060"/>
                </a:solidFill>
              </a:rPr>
              <a:t> </a:t>
            </a:r>
            <a:r>
              <a:rPr lang="cs-CZ" sz="4000" dirty="0" err="1">
                <a:solidFill>
                  <a:srgbClr val="002060"/>
                </a:solidFill>
              </a:rPr>
              <a:t>Lubuša</a:t>
            </a:r>
            <a:r>
              <a:rPr lang="cs-CZ" sz="4000" dirty="0">
                <a:solidFill>
                  <a:srgbClr val="002060"/>
                </a:solidFill>
              </a:rPr>
              <a:t> s </a:t>
            </a:r>
            <a:r>
              <a:rPr lang="cs-CZ" sz="4000" dirty="0" err="1">
                <a:solidFill>
                  <a:srgbClr val="002060"/>
                </a:solidFill>
              </a:rPr>
              <a:t>otnia</a:t>
            </a:r>
            <a:r>
              <a:rPr lang="cs-CZ" sz="4000" dirty="0">
                <a:solidFill>
                  <a:srgbClr val="002060"/>
                </a:solidFill>
              </a:rPr>
              <a:t> zlata </a:t>
            </a:r>
            <a:r>
              <a:rPr lang="cs-CZ" sz="4000" dirty="0" err="1">
                <a:solidFill>
                  <a:srgbClr val="002060"/>
                </a:solidFill>
              </a:rPr>
              <a:t>stola</a:t>
            </a:r>
            <a:r>
              <a:rPr lang="cs-CZ" sz="4000" dirty="0">
                <a:solidFill>
                  <a:srgbClr val="002060"/>
                </a:solidFill>
              </a:rPr>
              <a:t>,</a:t>
            </a:r>
            <a:br>
              <a:rPr lang="cs-CZ" sz="4000" dirty="0">
                <a:solidFill>
                  <a:srgbClr val="002060"/>
                </a:solidFill>
              </a:rPr>
            </a:br>
            <a:r>
              <a:rPr lang="cs-CZ" sz="4000" dirty="0">
                <a:solidFill>
                  <a:srgbClr val="002060"/>
                </a:solidFill>
              </a:rPr>
              <a:t>vece: „</a:t>
            </a:r>
            <a:r>
              <a:rPr lang="cs-CZ" sz="4000" dirty="0" err="1">
                <a:solidFill>
                  <a:srgbClr val="002060"/>
                </a:solidFill>
              </a:rPr>
              <a:t>Kmetě</a:t>
            </a:r>
            <a:r>
              <a:rPr lang="cs-CZ" sz="4000" dirty="0">
                <a:solidFill>
                  <a:srgbClr val="002060"/>
                </a:solidFill>
              </a:rPr>
              <a:t>, </a:t>
            </a:r>
            <a:r>
              <a:rPr lang="cs-CZ" sz="4000" dirty="0" err="1">
                <a:solidFill>
                  <a:srgbClr val="002060"/>
                </a:solidFill>
              </a:rPr>
              <a:t>lěsi</a:t>
            </a:r>
            <a:r>
              <a:rPr lang="cs-CZ" sz="4000" dirty="0">
                <a:solidFill>
                  <a:srgbClr val="002060"/>
                </a:solidFill>
              </a:rPr>
              <a:t> i vladyky,</a:t>
            </a:r>
            <a:br>
              <a:rPr lang="cs-CZ" sz="4000" dirty="0">
                <a:solidFill>
                  <a:srgbClr val="002060"/>
                </a:solidFill>
              </a:rPr>
            </a:br>
            <a:r>
              <a:rPr lang="cs-CZ" sz="4000" dirty="0" err="1">
                <a:solidFill>
                  <a:srgbClr val="002060"/>
                </a:solidFill>
              </a:rPr>
              <a:t>slyšeste</a:t>
            </a:r>
            <a:r>
              <a:rPr lang="cs-CZ" sz="4000" dirty="0">
                <a:solidFill>
                  <a:srgbClr val="002060"/>
                </a:solidFill>
              </a:rPr>
              <a:t> zdě </a:t>
            </a:r>
            <a:r>
              <a:rPr lang="cs-CZ" sz="4000" dirty="0" err="1">
                <a:solidFill>
                  <a:srgbClr val="002060"/>
                </a:solidFill>
              </a:rPr>
              <a:t>poganěnie</a:t>
            </a:r>
            <a:r>
              <a:rPr lang="cs-CZ" sz="4000" dirty="0">
                <a:solidFill>
                  <a:srgbClr val="002060"/>
                </a:solidFill>
              </a:rPr>
              <a:t> moje;</a:t>
            </a:r>
            <a:br>
              <a:rPr lang="cs-CZ" sz="4000" dirty="0">
                <a:solidFill>
                  <a:srgbClr val="002060"/>
                </a:solidFill>
              </a:rPr>
            </a:br>
            <a:r>
              <a:rPr lang="cs-CZ" sz="4000" dirty="0">
                <a:solidFill>
                  <a:srgbClr val="002060"/>
                </a:solidFill>
              </a:rPr>
              <a:t>suďte sami po zákonu pravdu.</a:t>
            </a:r>
            <a:br>
              <a:rPr lang="cs-CZ" sz="4000" dirty="0">
                <a:solidFill>
                  <a:srgbClr val="002060"/>
                </a:solidFill>
              </a:rPr>
            </a:br>
            <a:r>
              <a:rPr lang="cs-CZ" sz="4000" dirty="0">
                <a:solidFill>
                  <a:srgbClr val="002060"/>
                </a:solidFill>
              </a:rPr>
              <a:t>U nebudu vám </a:t>
            </a:r>
            <a:r>
              <a:rPr lang="cs-CZ" sz="4000" dirty="0" err="1">
                <a:solidFill>
                  <a:srgbClr val="002060"/>
                </a:solidFill>
              </a:rPr>
              <a:t>súditi</a:t>
            </a:r>
            <a:r>
              <a:rPr lang="cs-CZ" sz="4000" dirty="0">
                <a:solidFill>
                  <a:srgbClr val="002060"/>
                </a:solidFill>
              </a:rPr>
              <a:t> </a:t>
            </a:r>
            <a:r>
              <a:rPr lang="cs-CZ" sz="4000" dirty="0" err="1">
                <a:solidFill>
                  <a:srgbClr val="002060"/>
                </a:solidFill>
              </a:rPr>
              <a:t>svády</a:t>
            </a:r>
            <a:r>
              <a:rPr lang="cs-CZ" sz="4000" dirty="0">
                <a:solidFill>
                  <a:srgbClr val="002060"/>
                </a:solidFill>
              </a:rPr>
              <a:t>.</a:t>
            </a:r>
            <a:br>
              <a:rPr lang="cs-CZ" sz="4000" dirty="0">
                <a:solidFill>
                  <a:srgbClr val="002060"/>
                </a:solidFill>
              </a:rPr>
            </a:br>
            <a:r>
              <a:rPr lang="cs-CZ" sz="4000" dirty="0">
                <a:solidFill>
                  <a:srgbClr val="002060"/>
                </a:solidFill>
              </a:rPr>
              <a:t>Volte </a:t>
            </a:r>
            <a:r>
              <a:rPr lang="cs-CZ" sz="4000" dirty="0" err="1">
                <a:solidFill>
                  <a:srgbClr val="002060"/>
                </a:solidFill>
              </a:rPr>
              <a:t>muža</a:t>
            </a:r>
            <a:r>
              <a:rPr lang="cs-CZ" sz="4000" dirty="0">
                <a:solidFill>
                  <a:srgbClr val="002060"/>
                </a:solidFill>
              </a:rPr>
              <a:t> </a:t>
            </a:r>
            <a:r>
              <a:rPr lang="cs-CZ" sz="4000" dirty="0" err="1">
                <a:solidFill>
                  <a:srgbClr val="002060"/>
                </a:solidFill>
              </a:rPr>
              <a:t>mezu</a:t>
            </a:r>
            <a:r>
              <a:rPr lang="cs-CZ" sz="4000" dirty="0">
                <a:solidFill>
                  <a:srgbClr val="002060"/>
                </a:solidFill>
              </a:rPr>
              <a:t> </a:t>
            </a:r>
            <a:r>
              <a:rPr lang="cs-CZ" sz="4000" dirty="0" err="1">
                <a:solidFill>
                  <a:srgbClr val="002060"/>
                </a:solidFill>
              </a:rPr>
              <a:t>sobú</a:t>
            </a:r>
            <a:r>
              <a:rPr lang="cs-CZ" sz="4000" dirty="0">
                <a:solidFill>
                  <a:srgbClr val="002060"/>
                </a:solidFill>
              </a:rPr>
              <a:t> rovna,</a:t>
            </a:r>
            <a:br>
              <a:rPr lang="cs-CZ" sz="4000" dirty="0">
                <a:solidFill>
                  <a:srgbClr val="002060"/>
                </a:solidFill>
              </a:rPr>
            </a:br>
            <a:r>
              <a:rPr lang="cs-CZ" sz="4000" dirty="0" err="1">
                <a:solidFill>
                  <a:srgbClr val="002060"/>
                </a:solidFill>
              </a:rPr>
              <a:t>ký</a:t>
            </a:r>
            <a:r>
              <a:rPr lang="cs-CZ" sz="4000" dirty="0">
                <a:solidFill>
                  <a:srgbClr val="002060"/>
                </a:solidFill>
              </a:rPr>
              <a:t> by vládl vám po </a:t>
            </a:r>
            <a:r>
              <a:rPr lang="cs-CZ" sz="4000" dirty="0" err="1">
                <a:solidFill>
                  <a:srgbClr val="002060"/>
                </a:solidFill>
              </a:rPr>
              <a:t>želězu</a:t>
            </a:r>
            <a:r>
              <a:rPr lang="cs-CZ" sz="4000" dirty="0">
                <a:solidFill>
                  <a:srgbClr val="002060"/>
                </a:solidFill>
              </a:rPr>
              <a:t>...</a:t>
            </a:r>
            <a:br>
              <a:rPr lang="cs-CZ" sz="4000" dirty="0">
                <a:solidFill>
                  <a:srgbClr val="002060"/>
                </a:solidFill>
              </a:rPr>
            </a:br>
            <a:r>
              <a:rPr lang="cs-CZ" sz="4000" dirty="0" err="1">
                <a:solidFill>
                  <a:srgbClr val="002060"/>
                </a:solidFill>
              </a:rPr>
              <a:t>Dievčie</a:t>
            </a:r>
            <a:r>
              <a:rPr lang="cs-CZ" sz="4000" dirty="0">
                <a:solidFill>
                  <a:srgbClr val="002060"/>
                </a:solidFill>
              </a:rPr>
              <a:t> ruka na vy k vládě </a:t>
            </a:r>
            <a:r>
              <a:rPr lang="cs-CZ" sz="4000" dirty="0" err="1">
                <a:solidFill>
                  <a:srgbClr val="002060"/>
                </a:solidFill>
              </a:rPr>
              <a:t>slaba</a:t>
            </a:r>
            <a:r>
              <a:rPr lang="cs-CZ" sz="4000" dirty="0">
                <a:solidFill>
                  <a:srgbClr val="002060"/>
                </a:solidFill>
              </a:rPr>
              <a:t>."</a:t>
            </a:r>
            <a:br>
              <a:rPr lang="cs-CZ" sz="4000" dirty="0">
                <a:solidFill>
                  <a:srgbClr val="002060"/>
                </a:solidFill>
              </a:rPr>
            </a:br>
            <a:r>
              <a:rPr lang="cs-CZ" sz="4000" dirty="0">
                <a:solidFill>
                  <a:srgbClr val="002060"/>
                </a:solidFill>
              </a:rPr>
              <a:t>     </a:t>
            </a:r>
            <a:r>
              <a:rPr lang="cs-CZ" sz="4000" dirty="0" err="1">
                <a:solidFill>
                  <a:srgbClr val="002060"/>
                </a:solidFill>
              </a:rPr>
              <a:t>Vsta</a:t>
            </a:r>
            <a:r>
              <a:rPr lang="cs-CZ" sz="4000" dirty="0">
                <a:solidFill>
                  <a:srgbClr val="002060"/>
                </a:solidFill>
              </a:rPr>
              <a:t> Ratibor </a:t>
            </a:r>
            <a:r>
              <a:rPr lang="cs-CZ" sz="4000" dirty="0" err="1">
                <a:solidFill>
                  <a:srgbClr val="002060"/>
                </a:solidFill>
              </a:rPr>
              <a:t>ot</a:t>
            </a:r>
            <a:r>
              <a:rPr lang="cs-CZ" sz="4000" dirty="0">
                <a:solidFill>
                  <a:srgbClr val="002060"/>
                </a:solidFill>
              </a:rPr>
              <a:t> </a:t>
            </a:r>
            <a:r>
              <a:rPr lang="cs-CZ" sz="4000" dirty="0" err="1">
                <a:solidFill>
                  <a:srgbClr val="002060"/>
                </a:solidFill>
              </a:rPr>
              <a:t>gor</a:t>
            </a:r>
            <a:r>
              <a:rPr lang="cs-CZ" sz="4000" dirty="0">
                <a:solidFill>
                  <a:srgbClr val="002060"/>
                </a:solidFill>
              </a:rPr>
              <a:t> </a:t>
            </a:r>
            <a:r>
              <a:rPr lang="cs-CZ" sz="4000" dirty="0" err="1">
                <a:solidFill>
                  <a:srgbClr val="002060"/>
                </a:solidFill>
              </a:rPr>
              <a:t>Krekonoší</a:t>
            </a:r>
            <a:r>
              <a:rPr lang="cs-CZ" sz="4000" dirty="0">
                <a:solidFill>
                  <a:srgbClr val="002060"/>
                </a:solidFill>
              </a:rPr>
              <a:t>,</a:t>
            </a:r>
            <a:br>
              <a:rPr lang="cs-CZ" sz="4000" dirty="0">
                <a:solidFill>
                  <a:srgbClr val="002060"/>
                </a:solidFill>
              </a:rPr>
            </a:br>
            <a:r>
              <a:rPr lang="cs-CZ" sz="4000" dirty="0" err="1">
                <a:solidFill>
                  <a:srgbClr val="002060"/>
                </a:solidFill>
              </a:rPr>
              <a:t>jě</a:t>
            </a:r>
            <a:r>
              <a:rPr lang="cs-CZ" sz="4000" dirty="0">
                <a:solidFill>
                  <a:srgbClr val="002060"/>
                </a:solidFill>
              </a:rPr>
              <a:t> </a:t>
            </a:r>
            <a:r>
              <a:rPr lang="cs-CZ" sz="4000" dirty="0" err="1">
                <a:solidFill>
                  <a:srgbClr val="002060"/>
                </a:solidFill>
              </a:rPr>
              <a:t>sě</a:t>
            </a:r>
            <a:r>
              <a:rPr lang="cs-CZ" sz="4000" dirty="0">
                <a:solidFill>
                  <a:srgbClr val="002060"/>
                </a:solidFill>
              </a:rPr>
              <a:t> tako slovo </a:t>
            </a:r>
            <a:r>
              <a:rPr lang="cs-CZ" sz="4000" dirty="0" err="1">
                <a:solidFill>
                  <a:srgbClr val="002060"/>
                </a:solidFill>
              </a:rPr>
              <a:t>govoriti</a:t>
            </a:r>
            <a:r>
              <a:rPr lang="cs-CZ" sz="4000" dirty="0">
                <a:solidFill>
                  <a:srgbClr val="002060"/>
                </a:solidFill>
              </a:rPr>
              <a:t>:</a:t>
            </a:r>
            <a:br>
              <a:rPr lang="cs-CZ" sz="4000" dirty="0">
                <a:solidFill>
                  <a:srgbClr val="002060"/>
                </a:solidFill>
              </a:rPr>
            </a:br>
            <a:r>
              <a:rPr lang="cs-CZ" sz="4000" dirty="0">
                <a:solidFill>
                  <a:srgbClr val="002060"/>
                </a:solidFill>
              </a:rPr>
              <a:t> „</a:t>
            </a:r>
            <a:r>
              <a:rPr lang="cs-CZ" sz="4000" dirty="0" err="1">
                <a:solidFill>
                  <a:srgbClr val="002060"/>
                </a:solidFill>
              </a:rPr>
              <a:t>Nechvalno</a:t>
            </a:r>
            <a:r>
              <a:rPr lang="cs-CZ" sz="4000" dirty="0">
                <a:solidFill>
                  <a:srgbClr val="002060"/>
                </a:solidFill>
              </a:rPr>
              <a:t> nám v </a:t>
            </a:r>
            <a:r>
              <a:rPr lang="cs-CZ" sz="4000" dirty="0" err="1">
                <a:solidFill>
                  <a:srgbClr val="002060"/>
                </a:solidFill>
              </a:rPr>
              <a:t>Němcěch</a:t>
            </a:r>
            <a:r>
              <a:rPr lang="cs-CZ" sz="4000" dirty="0">
                <a:solidFill>
                  <a:srgbClr val="002060"/>
                </a:solidFill>
              </a:rPr>
              <a:t> </a:t>
            </a:r>
            <a:r>
              <a:rPr lang="cs-CZ" sz="4000" dirty="0" err="1">
                <a:solidFill>
                  <a:srgbClr val="002060"/>
                </a:solidFill>
              </a:rPr>
              <a:t>iskati</a:t>
            </a:r>
            <a:r>
              <a:rPr lang="cs-CZ" sz="4000" dirty="0">
                <a:solidFill>
                  <a:srgbClr val="002060"/>
                </a:solidFill>
              </a:rPr>
              <a:t> pravdu,</a:t>
            </a:r>
            <a:br>
              <a:rPr lang="cs-CZ" sz="4000" dirty="0">
                <a:solidFill>
                  <a:srgbClr val="002060"/>
                </a:solidFill>
              </a:rPr>
            </a:br>
            <a:r>
              <a:rPr lang="cs-CZ" sz="4000" dirty="0">
                <a:solidFill>
                  <a:srgbClr val="002060"/>
                </a:solidFill>
              </a:rPr>
              <a:t>U nás pravda po zákonu </a:t>
            </a:r>
            <a:r>
              <a:rPr lang="cs-CZ" sz="4000" dirty="0" err="1">
                <a:solidFill>
                  <a:srgbClr val="002060"/>
                </a:solidFill>
              </a:rPr>
              <a:t>svatu</a:t>
            </a:r>
            <a:r>
              <a:rPr lang="cs-CZ" sz="4000" dirty="0">
                <a:solidFill>
                  <a:srgbClr val="002060"/>
                </a:solidFill>
              </a:rPr>
              <a:t>,</a:t>
            </a:r>
            <a:br>
              <a:rPr lang="cs-CZ" sz="4000" dirty="0">
                <a:solidFill>
                  <a:srgbClr val="002060"/>
                </a:solidFill>
              </a:rPr>
            </a:br>
            <a:r>
              <a:rPr lang="cs-CZ" sz="4000" dirty="0" err="1">
                <a:solidFill>
                  <a:srgbClr val="002060"/>
                </a:solidFill>
              </a:rPr>
              <a:t>juže</a:t>
            </a:r>
            <a:r>
              <a:rPr lang="cs-CZ" sz="4000" dirty="0">
                <a:solidFill>
                  <a:srgbClr val="002060"/>
                </a:solidFill>
              </a:rPr>
              <a:t> </a:t>
            </a:r>
            <a:r>
              <a:rPr lang="cs-CZ" sz="4000" dirty="0" err="1">
                <a:solidFill>
                  <a:srgbClr val="002060"/>
                </a:solidFill>
              </a:rPr>
              <a:t>prinesechu</a:t>
            </a:r>
            <a:r>
              <a:rPr lang="cs-CZ" sz="4000" dirty="0">
                <a:solidFill>
                  <a:srgbClr val="002060"/>
                </a:solidFill>
              </a:rPr>
              <a:t> otci naši</a:t>
            </a:r>
            <a:br>
              <a:rPr lang="cs-CZ" sz="4000" dirty="0">
                <a:solidFill>
                  <a:srgbClr val="002060"/>
                </a:solidFill>
              </a:rPr>
            </a:br>
            <a:r>
              <a:rPr lang="cs-CZ" sz="4000" dirty="0">
                <a:solidFill>
                  <a:srgbClr val="002060"/>
                </a:solidFill>
              </a:rPr>
              <a:t>v </a:t>
            </a:r>
            <a:r>
              <a:rPr lang="cs-CZ" sz="4000" dirty="0" err="1">
                <a:solidFill>
                  <a:srgbClr val="002060"/>
                </a:solidFill>
              </a:rPr>
              <a:t>sieže</a:t>
            </a:r>
            <a:r>
              <a:rPr lang="cs-CZ" sz="4000" dirty="0">
                <a:solidFill>
                  <a:srgbClr val="002060"/>
                </a:solidFill>
              </a:rPr>
              <a:t> (žírné vlasti </a:t>
            </a:r>
            <a:r>
              <a:rPr lang="cs-CZ" sz="4000" dirty="0" err="1">
                <a:solidFill>
                  <a:srgbClr val="002060"/>
                </a:solidFill>
              </a:rPr>
              <a:t>prěs</a:t>
            </a:r>
            <a:r>
              <a:rPr lang="cs-CZ" sz="4000" dirty="0">
                <a:solidFill>
                  <a:srgbClr val="002060"/>
                </a:solidFill>
              </a:rPr>
              <a:t> </a:t>
            </a:r>
            <a:r>
              <a:rPr lang="cs-CZ" sz="4000" dirty="0" err="1">
                <a:solidFill>
                  <a:srgbClr val="002060"/>
                </a:solidFill>
              </a:rPr>
              <a:t>tri</a:t>
            </a:r>
            <a:r>
              <a:rPr lang="cs-CZ" sz="4000" dirty="0">
                <a:solidFill>
                  <a:srgbClr val="002060"/>
                </a:solidFill>
              </a:rPr>
              <a:t> </a:t>
            </a:r>
            <a:r>
              <a:rPr lang="cs-CZ" sz="4000" dirty="0" err="1">
                <a:solidFill>
                  <a:srgbClr val="002060"/>
                </a:solidFill>
              </a:rPr>
              <a:t>rěky</a:t>
            </a:r>
            <a:r>
              <a:rPr lang="cs-CZ" sz="4000" dirty="0">
                <a:solidFill>
                  <a:srgbClr val="002060"/>
                </a:solidFill>
              </a:rPr>
              <a:t>)."</a:t>
            </a:r>
            <a:endParaRPr lang="cs-CZ" sz="4000" dirty="0" smtClean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634813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8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-252536" y="339502"/>
            <a:ext cx="9649072" cy="720080"/>
          </a:xfrm>
        </p:spPr>
        <p:txBody>
          <a:bodyPr>
            <a:normAutofit fontScale="25000" lnSpcReduction="20000"/>
          </a:bodyPr>
          <a:lstStyle/>
          <a:p>
            <a:pPr algn="ctr"/>
            <a:endParaRPr lang="cs-CZ" dirty="0" smtClean="0">
              <a:solidFill>
                <a:srgbClr val="FF0000"/>
              </a:solidFill>
            </a:endParaRPr>
          </a:p>
          <a:p>
            <a:pPr algn="ctr"/>
            <a:r>
              <a:rPr lang="cs-CZ" sz="11200" b="1" dirty="0" smtClean="0">
                <a:solidFill>
                  <a:srgbClr val="FF0000"/>
                </a:solidFill>
              </a:rPr>
              <a:t>RUKOPIS KRÁLOVÉDVORSKÝ A RUKOPIS ZELENOHORSKÝ</a:t>
            </a:r>
          </a:p>
          <a:p>
            <a:pPr algn="ctr"/>
            <a:r>
              <a:rPr lang="cs-CZ" sz="11200" b="1" dirty="0" smtClean="0">
                <a:solidFill>
                  <a:srgbClr val="002060"/>
                </a:solidFill>
              </a:rPr>
              <a:t>SPORY O PRAVOST</a:t>
            </a:r>
          </a:p>
          <a:p>
            <a:pPr algn="ctr"/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" name="Podnadpis 2"/>
          <p:cNvSpPr txBox="1">
            <a:spLocks/>
          </p:cNvSpPr>
          <p:nvPr/>
        </p:nvSpPr>
        <p:spPr>
          <a:xfrm>
            <a:off x="395536" y="843558"/>
            <a:ext cx="8352928" cy="2736304"/>
          </a:xfrm>
          <a:prstGeom prst="rect">
            <a:avLst/>
          </a:prstGeom>
        </p:spPr>
        <p:txBody>
          <a:bodyPr vert="horz" anchor="b">
            <a:normAutofit/>
          </a:bodyPr>
          <a:lstStyle>
            <a:lvl1pPr marL="0" indent="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None/>
              <a:defRPr kumimoji="0" sz="2400" kern="1200">
                <a:solidFill>
                  <a:schemeClr val="tx2">
                    <a:shade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None/>
              <a:defRPr kumimoji="0" sz="2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None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None/>
              <a:defRPr kumimoji="0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2860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7432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2004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6576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buClr>
                <a:srgbClr val="002060"/>
              </a:buClr>
              <a:buFont typeface="Wingdings" panose="05000000000000000000" pitchFamily="2" charset="2"/>
              <a:buChar char="Ø"/>
            </a:pPr>
            <a:endParaRPr lang="cs-CZ" sz="2000" dirty="0">
              <a:solidFill>
                <a:srgbClr val="002060"/>
              </a:solidFill>
            </a:endParaRPr>
          </a:p>
        </p:txBody>
      </p:sp>
      <p:sp>
        <p:nvSpPr>
          <p:cNvPr id="7" name="Podnadpis 2"/>
          <p:cNvSpPr txBox="1">
            <a:spLocks/>
          </p:cNvSpPr>
          <p:nvPr/>
        </p:nvSpPr>
        <p:spPr>
          <a:xfrm>
            <a:off x="107504" y="987574"/>
            <a:ext cx="8856984" cy="3960440"/>
          </a:xfrm>
          <a:prstGeom prst="rect">
            <a:avLst/>
          </a:prstGeom>
        </p:spPr>
        <p:txBody>
          <a:bodyPr vert="horz" anchor="t" anchorCtr="0">
            <a:noAutofit/>
          </a:bodyPr>
          <a:lstStyle>
            <a:lvl1pPr marL="0" indent="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None/>
              <a:defRPr kumimoji="0" sz="2400" kern="1200">
                <a:solidFill>
                  <a:schemeClr val="tx2">
                    <a:shade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None/>
              <a:defRPr kumimoji="0" sz="2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None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None/>
              <a:defRPr kumimoji="0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2860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7432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2004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6576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>
              <a:buClr>
                <a:srgbClr val="002060"/>
              </a:buClr>
              <a:buFont typeface="Wingdings" panose="05000000000000000000" pitchFamily="2" charset="2"/>
              <a:buChar char="Ø"/>
            </a:pPr>
            <a:r>
              <a:rPr lang="cs-CZ" sz="1800" dirty="0">
                <a:solidFill>
                  <a:srgbClr val="002060"/>
                </a:solidFill>
              </a:rPr>
              <a:t>n</a:t>
            </a:r>
            <a:r>
              <a:rPr lang="cs-CZ" sz="1800" dirty="0" smtClean="0">
                <a:solidFill>
                  <a:srgbClr val="002060"/>
                </a:solidFill>
              </a:rPr>
              <a:t>ález rukopisů vyvolal v české obrozenecké společnosti </a:t>
            </a:r>
            <a:r>
              <a:rPr lang="cs-CZ" sz="1800" dirty="0" smtClean="0">
                <a:solidFill>
                  <a:srgbClr val="FF0000"/>
                </a:solidFill>
              </a:rPr>
              <a:t>mimořádný ohlas a diskusi, </a:t>
            </a:r>
            <a:r>
              <a:rPr lang="cs-CZ" sz="1800" dirty="0" smtClean="0">
                <a:solidFill>
                  <a:srgbClr val="002060"/>
                </a:solidFill>
              </a:rPr>
              <a:t>která se pak následně v minulosti ještě několikrát vzepjala a lze konstatovat, že v určité podobě existuje dodnes</a:t>
            </a:r>
          </a:p>
          <a:p>
            <a:pPr marL="457200" indent="-457200">
              <a:buClr>
                <a:srgbClr val="002060"/>
              </a:buClr>
              <a:buFont typeface="Wingdings" panose="05000000000000000000" pitchFamily="2" charset="2"/>
              <a:buChar char="Ø"/>
            </a:pPr>
            <a:r>
              <a:rPr lang="cs-CZ" sz="1800" dirty="0" smtClean="0">
                <a:solidFill>
                  <a:srgbClr val="002060"/>
                </a:solidFill>
              </a:rPr>
              <a:t>velká většina společnosti v době nálezů </a:t>
            </a:r>
            <a:r>
              <a:rPr lang="cs-CZ" sz="1800" dirty="0" smtClean="0">
                <a:solidFill>
                  <a:srgbClr val="FF0000"/>
                </a:solidFill>
              </a:rPr>
              <a:t>rukopisů </a:t>
            </a:r>
            <a:r>
              <a:rPr lang="cs-CZ" sz="1800" dirty="0" smtClean="0">
                <a:solidFill>
                  <a:srgbClr val="002060"/>
                </a:solidFill>
              </a:rPr>
              <a:t>nepochybovala o jeho pravosti (především u královédvorského) =</a:t>
            </a:r>
            <a:r>
              <a:rPr lang="cs-CZ" sz="1800" dirty="0" smtClean="0">
                <a:solidFill>
                  <a:srgbClr val="002060"/>
                </a:solidFill>
                <a:latin typeface="Times New Roman"/>
                <a:cs typeface="Times New Roman"/>
              </a:rPr>
              <a:t>˃ </a:t>
            </a:r>
            <a:r>
              <a:rPr lang="cs-CZ" sz="1800" dirty="0" smtClean="0">
                <a:solidFill>
                  <a:srgbClr val="FF0000"/>
                </a:solidFill>
                <a:cs typeface="Times New Roman"/>
              </a:rPr>
              <a:t>viděla v tom důkaz rovnoprávnosti české kultury s nejvyspělejšími evropskými kulturami </a:t>
            </a:r>
            <a:r>
              <a:rPr lang="cs-CZ" sz="1800" dirty="0" smtClean="0">
                <a:solidFill>
                  <a:srgbClr val="002060"/>
                </a:solidFill>
                <a:cs typeface="Times New Roman"/>
              </a:rPr>
              <a:t>(především pak s německou)</a:t>
            </a:r>
          </a:p>
          <a:p>
            <a:pPr marL="457200" indent="-457200">
              <a:buClr>
                <a:srgbClr val="002060"/>
              </a:buClr>
              <a:buFont typeface="Wingdings" panose="05000000000000000000" pitchFamily="2" charset="2"/>
              <a:buChar char="Ø"/>
            </a:pPr>
            <a:r>
              <a:rPr lang="cs-CZ" sz="1800" dirty="0">
                <a:solidFill>
                  <a:srgbClr val="002060"/>
                </a:solidFill>
                <a:cs typeface="Times New Roman"/>
              </a:rPr>
              <a:t>p</a:t>
            </a:r>
            <a:r>
              <a:rPr lang="cs-CZ" sz="1800" dirty="0" smtClean="0">
                <a:solidFill>
                  <a:srgbClr val="002060"/>
                </a:solidFill>
                <a:cs typeface="Times New Roman"/>
              </a:rPr>
              <a:t>rvním, kdo razantně vyjádřil své pochybnosti byl </a:t>
            </a:r>
            <a:r>
              <a:rPr lang="cs-CZ" sz="1800" dirty="0" smtClean="0">
                <a:solidFill>
                  <a:srgbClr val="FF0000"/>
                </a:solidFill>
                <a:cs typeface="Times New Roman"/>
              </a:rPr>
              <a:t>Josef Dobrovský</a:t>
            </a:r>
            <a:r>
              <a:rPr lang="cs-CZ" sz="1800" dirty="0" smtClean="0">
                <a:solidFill>
                  <a:srgbClr val="002060"/>
                </a:solidFill>
                <a:cs typeface="Times New Roman"/>
              </a:rPr>
              <a:t>, který označil Rukopis zelenohorský za </a:t>
            </a:r>
            <a:r>
              <a:rPr lang="cs-CZ" sz="1800" dirty="0" smtClean="0">
                <a:solidFill>
                  <a:srgbClr val="FF0000"/>
                </a:solidFill>
                <a:cs typeface="Times New Roman"/>
              </a:rPr>
              <a:t>padělek </a:t>
            </a:r>
            <a:r>
              <a:rPr lang="cs-CZ" sz="1800" dirty="0" smtClean="0">
                <a:solidFill>
                  <a:srgbClr val="002060"/>
                </a:solidFill>
                <a:cs typeface="Times New Roman"/>
              </a:rPr>
              <a:t>vytvořený Václavem Hankou,</a:t>
            </a:r>
            <a:r>
              <a:rPr lang="cs-CZ" sz="1800" dirty="0" smtClean="0">
                <a:solidFill>
                  <a:srgbClr val="FF0000"/>
                </a:solidFill>
                <a:cs typeface="Times New Roman"/>
              </a:rPr>
              <a:t> </a:t>
            </a:r>
            <a:r>
              <a:rPr lang="cs-CZ" sz="1800" dirty="0" smtClean="0">
                <a:solidFill>
                  <a:srgbClr val="002060"/>
                </a:solidFill>
                <a:cs typeface="Times New Roman"/>
              </a:rPr>
              <a:t>neboť:</a:t>
            </a:r>
          </a:p>
          <a:p>
            <a:pPr marL="914400" lvl="1" indent="-457200" algn="l">
              <a:buClr>
                <a:srgbClr val="002060"/>
              </a:buClr>
              <a:buFont typeface="Wingdings" panose="05000000000000000000" pitchFamily="2" charset="2"/>
              <a:buChar char="ü"/>
            </a:pPr>
            <a:r>
              <a:rPr lang="cs-CZ" sz="1800" dirty="0">
                <a:solidFill>
                  <a:srgbClr val="002060"/>
                </a:solidFill>
                <a:cs typeface="Times New Roman"/>
              </a:rPr>
              <a:t>č</a:t>
            </a:r>
            <a:r>
              <a:rPr lang="cs-CZ" sz="1800" dirty="0" smtClean="0">
                <a:solidFill>
                  <a:srgbClr val="002060"/>
                </a:solidFill>
                <a:cs typeface="Times New Roman"/>
              </a:rPr>
              <a:t>eskou historii příliš </a:t>
            </a:r>
            <a:r>
              <a:rPr lang="cs-CZ" sz="1800" dirty="0" smtClean="0">
                <a:solidFill>
                  <a:srgbClr val="FF0000"/>
                </a:solidFill>
                <a:cs typeface="Times New Roman"/>
              </a:rPr>
              <a:t>idealizuje</a:t>
            </a:r>
          </a:p>
          <a:p>
            <a:pPr marL="914400" lvl="1" indent="-457200" algn="l">
              <a:buClr>
                <a:srgbClr val="002060"/>
              </a:buClr>
              <a:buFont typeface="Wingdings" panose="05000000000000000000" pitchFamily="2" charset="2"/>
              <a:buChar char="ü"/>
            </a:pPr>
            <a:r>
              <a:rPr lang="cs-CZ" sz="1800" dirty="0" smtClean="0">
                <a:solidFill>
                  <a:srgbClr val="FF0000"/>
                </a:solidFill>
                <a:cs typeface="Times New Roman"/>
              </a:rPr>
              <a:t>nápadně přesně</a:t>
            </a:r>
            <a:r>
              <a:rPr lang="cs-CZ" sz="1800" dirty="0" smtClean="0">
                <a:solidFill>
                  <a:srgbClr val="002060"/>
                </a:solidFill>
                <a:cs typeface="Times New Roman"/>
              </a:rPr>
              <a:t> odpovídá představě obrozeneckých jazykovědců (včetně samotného Dobrovského) o podobě středověké češtiny</a:t>
            </a:r>
          </a:p>
          <a:p>
            <a:pPr marL="457200" indent="-457200">
              <a:buClr>
                <a:srgbClr val="002060"/>
              </a:buClr>
              <a:buFont typeface="Wingdings" panose="05000000000000000000" pitchFamily="2" charset="2"/>
              <a:buChar char="Ø"/>
            </a:pPr>
            <a:r>
              <a:rPr lang="cs-CZ" sz="1800" dirty="0">
                <a:solidFill>
                  <a:srgbClr val="002060"/>
                </a:solidFill>
                <a:cs typeface="Times New Roman"/>
              </a:rPr>
              <a:t>v</a:t>
            </a:r>
            <a:r>
              <a:rPr lang="cs-CZ" sz="1800" dirty="0" smtClean="0">
                <a:solidFill>
                  <a:srgbClr val="002060"/>
                </a:solidFill>
                <a:cs typeface="Times New Roman"/>
              </a:rPr>
              <a:t>ýznamnými zastánci pravosti rukopisů té doby byli např. </a:t>
            </a:r>
            <a:r>
              <a:rPr lang="cs-CZ" sz="1800" dirty="0">
                <a:solidFill>
                  <a:srgbClr val="FF0000"/>
                </a:solidFill>
                <a:cs typeface="Times New Roman"/>
              </a:rPr>
              <a:t>J</a:t>
            </a:r>
            <a:r>
              <a:rPr lang="cs-CZ" sz="1800" dirty="0" smtClean="0">
                <a:solidFill>
                  <a:srgbClr val="FF0000"/>
                </a:solidFill>
                <a:cs typeface="Times New Roman"/>
              </a:rPr>
              <a:t>osef Jungmann, František Palacký nebo Pavel </a:t>
            </a:r>
            <a:r>
              <a:rPr lang="cs-CZ" sz="1800" dirty="0">
                <a:solidFill>
                  <a:srgbClr val="FF0000"/>
                </a:solidFill>
                <a:cs typeface="Times New Roman"/>
              </a:rPr>
              <a:t>J</a:t>
            </a:r>
            <a:r>
              <a:rPr lang="cs-CZ" sz="1800" dirty="0" smtClean="0">
                <a:solidFill>
                  <a:srgbClr val="FF0000"/>
                </a:solidFill>
                <a:cs typeface="Times New Roman"/>
              </a:rPr>
              <a:t>osef Šafařík   </a:t>
            </a:r>
            <a:r>
              <a:rPr lang="cs-CZ" sz="1800" dirty="0" smtClean="0">
                <a:solidFill>
                  <a:srgbClr val="FF0000"/>
                </a:solidFill>
              </a:rPr>
              <a:t> </a:t>
            </a:r>
          </a:p>
          <a:p>
            <a:pPr marL="457200" indent="-457200">
              <a:buClr>
                <a:srgbClr val="002060"/>
              </a:buClr>
              <a:buFont typeface="Wingdings" panose="05000000000000000000" pitchFamily="2" charset="2"/>
              <a:buChar char="Ø"/>
            </a:pPr>
            <a:endParaRPr lang="cs-CZ" sz="18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977784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7" grpId="0" build="p" bldLvl="2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-252536" y="339502"/>
            <a:ext cx="9649072" cy="720080"/>
          </a:xfrm>
        </p:spPr>
        <p:txBody>
          <a:bodyPr>
            <a:normAutofit fontScale="25000" lnSpcReduction="20000"/>
          </a:bodyPr>
          <a:lstStyle/>
          <a:p>
            <a:pPr algn="ctr"/>
            <a:endParaRPr lang="cs-CZ" dirty="0" smtClean="0">
              <a:solidFill>
                <a:srgbClr val="FF0000"/>
              </a:solidFill>
            </a:endParaRPr>
          </a:p>
          <a:p>
            <a:pPr algn="ctr"/>
            <a:r>
              <a:rPr lang="cs-CZ" sz="11200" b="1" dirty="0" smtClean="0">
                <a:solidFill>
                  <a:srgbClr val="FF0000"/>
                </a:solidFill>
              </a:rPr>
              <a:t>RUKOPIS KRÁLOVÉDVORSKÝ A RUKOPIS ZELENOHORSKÝ</a:t>
            </a:r>
          </a:p>
          <a:p>
            <a:pPr algn="ctr"/>
            <a:r>
              <a:rPr lang="cs-CZ" sz="11200" b="1" dirty="0" smtClean="0">
                <a:solidFill>
                  <a:srgbClr val="002060"/>
                </a:solidFill>
              </a:rPr>
              <a:t>SPORY O PRAVOST</a:t>
            </a:r>
          </a:p>
          <a:p>
            <a:pPr algn="ctr"/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" name="Podnadpis 2"/>
          <p:cNvSpPr txBox="1">
            <a:spLocks/>
          </p:cNvSpPr>
          <p:nvPr/>
        </p:nvSpPr>
        <p:spPr>
          <a:xfrm>
            <a:off x="395536" y="843558"/>
            <a:ext cx="8352928" cy="2736304"/>
          </a:xfrm>
          <a:prstGeom prst="rect">
            <a:avLst/>
          </a:prstGeom>
        </p:spPr>
        <p:txBody>
          <a:bodyPr vert="horz" anchor="b">
            <a:normAutofit/>
          </a:bodyPr>
          <a:lstStyle>
            <a:lvl1pPr marL="0" indent="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None/>
              <a:defRPr kumimoji="0" sz="2400" kern="1200">
                <a:solidFill>
                  <a:schemeClr val="tx2">
                    <a:shade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None/>
              <a:defRPr kumimoji="0" sz="2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None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None/>
              <a:defRPr kumimoji="0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2860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7432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2004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6576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buClr>
                <a:srgbClr val="002060"/>
              </a:buClr>
              <a:buFont typeface="Wingdings" panose="05000000000000000000" pitchFamily="2" charset="2"/>
              <a:buChar char="Ø"/>
            </a:pPr>
            <a:endParaRPr lang="cs-CZ" sz="2000" dirty="0">
              <a:solidFill>
                <a:srgbClr val="002060"/>
              </a:solidFill>
            </a:endParaRPr>
          </a:p>
        </p:txBody>
      </p:sp>
      <p:sp>
        <p:nvSpPr>
          <p:cNvPr id="7" name="Podnadpis 2"/>
          <p:cNvSpPr txBox="1">
            <a:spLocks/>
          </p:cNvSpPr>
          <p:nvPr/>
        </p:nvSpPr>
        <p:spPr>
          <a:xfrm>
            <a:off x="107504" y="987574"/>
            <a:ext cx="8856984" cy="3960440"/>
          </a:xfrm>
          <a:prstGeom prst="rect">
            <a:avLst/>
          </a:prstGeom>
        </p:spPr>
        <p:txBody>
          <a:bodyPr vert="horz" anchor="t" anchorCtr="0">
            <a:noAutofit/>
          </a:bodyPr>
          <a:lstStyle>
            <a:lvl1pPr marL="0" indent="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None/>
              <a:defRPr kumimoji="0" sz="2400" kern="1200">
                <a:solidFill>
                  <a:schemeClr val="tx2">
                    <a:shade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None/>
              <a:defRPr kumimoji="0" sz="2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None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None/>
              <a:defRPr kumimoji="0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2860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7432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2004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6576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>
              <a:buClr>
                <a:srgbClr val="002060"/>
              </a:buClr>
              <a:buFont typeface="Wingdings" panose="05000000000000000000" pitchFamily="2" charset="2"/>
              <a:buChar char="Ø"/>
            </a:pPr>
            <a:r>
              <a:rPr lang="cs-CZ" sz="1800" dirty="0" smtClean="0">
                <a:solidFill>
                  <a:srgbClr val="002060"/>
                </a:solidFill>
              </a:rPr>
              <a:t>další spory o pravost rukopisů se, v přímé souvislosti se </a:t>
            </a:r>
            <a:r>
              <a:rPr lang="cs-CZ" sz="1800" dirty="0">
                <a:solidFill>
                  <a:srgbClr val="002060"/>
                </a:solidFill>
              </a:rPr>
              <a:t>š</a:t>
            </a:r>
            <a:r>
              <a:rPr lang="cs-CZ" sz="1800" dirty="0" smtClean="0">
                <a:solidFill>
                  <a:srgbClr val="002060"/>
                </a:solidFill>
              </a:rPr>
              <a:t>těpením české politické scény (mj. staročeši x mladočeši), objevily ve druhé polovině 19. století</a:t>
            </a:r>
          </a:p>
          <a:p>
            <a:pPr marL="457200" indent="-457200">
              <a:buClr>
                <a:srgbClr val="002060"/>
              </a:buClr>
              <a:buFont typeface="Wingdings" panose="05000000000000000000" pitchFamily="2" charset="2"/>
              <a:buChar char="Ø"/>
            </a:pPr>
            <a:r>
              <a:rPr lang="cs-CZ" sz="1800" dirty="0" smtClean="0">
                <a:solidFill>
                  <a:srgbClr val="002060"/>
                </a:solidFill>
              </a:rPr>
              <a:t>za nepravost se v té době staví např. jazykovědec </a:t>
            </a:r>
            <a:r>
              <a:rPr lang="cs-CZ" sz="1800" dirty="0" smtClean="0">
                <a:solidFill>
                  <a:srgbClr val="FF0000"/>
                </a:solidFill>
              </a:rPr>
              <a:t>Jan Gebauer, </a:t>
            </a:r>
            <a:r>
              <a:rPr lang="cs-CZ" sz="1800" dirty="0" smtClean="0">
                <a:solidFill>
                  <a:srgbClr val="002060"/>
                </a:solidFill>
              </a:rPr>
              <a:t>historik </a:t>
            </a:r>
            <a:r>
              <a:rPr lang="cs-CZ" sz="1800" dirty="0">
                <a:solidFill>
                  <a:srgbClr val="FF0000"/>
                </a:solidFill>
              </a:rPr>
              <a:t>J</a:t>
            </a:r>
            <a:r>
              <a:rPr lang="cs-CZ" sz="1800" dirty="0" smtClean="0">
                <a:solidFill>
                  <a:srgbClr val="FF0000"/>
                </a:solidFill>
              </a:rPr>
              <a:t>aroslav Goll </a:t>
            </a:r>
            <a:r>
              <a:rPr lang="cs-CZ" sz="1800" dirty="0" smtClean="0">
                <a:solidFill>
                  <a:srgbClr val="002060"/>
                </a:solidFill>
              </a:rPr>
              <a:t>a především filosof a budoucí první československý prezident </a:t>
            </a:r>
            <a:r>
              <a:rPr lang="cs-CZ" sz="1800" dirty="0" smtClean="0">
                <a:solidFill>
                  <a:srgbClr val="FF0000"/>
                </a:solidFill>
              </a:rPr>
              <a:t>Tomáš Garrigue Masaryk</a:t>
            </a:r>
            <a:r>
              <a:rPr lang="cs-CZ" sz="1800" dirty="0" smtClean="0">
                <a:solidFill>
                  <a:srgbClr val="002060"/>
                </a:solidFill>
              </a:rPr>
              <a:t> </a:t>
            </a:r>
            <a:r>
              <a:rPr lang="cs-CZ" sz="1800" dirty="0" smtClean="0">
                <a:solidFill>
                  <a:srgbClr val="FF0000"/>
                </a:solidFill>
              </a:rPr>
              <a:t> - </a:t>
            </a:r>
            <a:r>
              <a:rPr lang="cs-CZ" sz="1800" dirty="0" smtClean="0">
                <a:solidFill>
                  <a:srgbClr val="002060"/>
                </a:solidFill>
              </a:rPr>
              <a:t>tvrdí,</a:t>
            </a:r>
            <a:r>
              <a:rPr lang="cs-CZ" sz="1800" dirty="0" smtClean="0">
                <a:solidFill>
                  <a:srgbClr val="FF0000"/>
                </a:solidFill>
              </a:rPr>
              <a:t> </a:t>
            </a:r>
            <a:r>
              <a:rPr lang="cs-CZ" sz="1800" dirty="0" smtClean="0">
                <a:solidFill>
                  <a:srgbClr val="002060"/>
                </a:solidFill>
              </a:rPr>
              <a:t>že</a:t>
            </a:r>
            <a:r>
              <a:rPr lang="cs-CZ" sz="1800" dirty="0" smtClean="0">
                <a:solidFill>
                  <a:srgbClr val="FF0000"/>
                </a:solidFill>
              </a:rPr>
              <a:t> </a:t>
            </a:r>
            <a:r>
              <a:rPr lang="cs-CZ" sz="1800" u="sng" dirty="0" smtClean="0">
                <a:solidFill>
                  <a:srgbClr val="FF0000"/>
                </a:solidFill>
              </a:rPr>
              <a:t>naše národní identita nesmí stát na lži</a:t>
            </a:r>
          </a:p>
          <a:p>
            <a:pPr marL="914400" lvl="1" indent="-457200" algn="l">
              <a:buClr>
                <a:srgbClr val="002060"/>
              </a:buClr>
              <a:buFont typeface="Wingdings" panose="05000000000000000000" pitchFamily="2" charset="2"/>
              <a:buChar char="ü"/>
            </a:pPr>
            <a:r>
              <a:rPr lang="cs-CZ" sz="1800" dirty="0">
                <a:solidFill>
                  <a:srgbClr val="002060"/>
                </a:solidFill>
                <a:cs typeface="Times New Roman"/>
              </a:rPr>
              <a:t>t</a:t>
            </a:r>
            <a:r>
              <a:rPr lang="cs-CZ" sz="1800" dirty="0" smtClean="0">
                <a:solidFill>
                  <a:srgbClr val="002060"/>
                </a:solidFill>
                <a:cs typeface="Times New Roman"/>
              </a:rPr>
              <a:t>yto osobnosti opírají své argumenty především o jazykové  (užívání v té době neznámých českých slov), historické a sociologické chyby (na středověk demokratické jednání postav, chybějící odkazy na rukopisy v pozdějších dílech atd.)</a:t>
            </a:r>
          </a:p>
          <a:p>
            <a:pPr marL="914400" lvl="1" indent="-457200" algn="l">
              <a:buClr>
                <a:srgbClr val="002060"/>
              </a:buClr>
              <a:buFont typeface="Wingdings" panose="05000000000000000000" pitchFamily="2" charset="2"/>
              <a:buChar char="ü"/>
            </a:pPr>
            <a:r>
              <a:rPr lang="cs-CZ" sz="1800" dirty="0">
                <a:solidFill>
                  <a:srgbClr val="002060"/>
                </a:solidFill>
                <a:cs typeface="Times New Roman"/>
              </a:rPr>
              <a:t>z</a:t>
            </a:r>
            <a:r>
              <a:rPr lang="cs-CZ" sz="1800" dirty="0" smtClean="0">
                <a:solidFill>
                  <a:srgbClr val="002060"/>
                </a:solidFill>
                <a:cs typeface="Times New Roman"/>
              </a:rPr>
              <a:t>a své postoje byli zastánci nepravosti rukopisů označováni jako </a:t>
            </a:r>
            <a:r>
              <a:rPr lang="cs-CZ" sz="1800" dirty="0" smtClean="0">
                <a:solidFill>
                  <a:srgbClr val="FF0000"/>
                </a:solidFill>
                <a:cs typeface="Times New Roman"/>
              </a:rPr>
              <a:t>zrádci národa</a:t>
            </a:r>
            <a:r>
              <a:rPr lang="cs-CZ" sz="1800" dirty="0" smtClean="0">
                <a:solidFill>
                  <a:srgbClr val="002060"/>
                </a:solidFill>
                <a:cs typeface="Times New Roman"/>
              </a:rPr>
              <a:t> </a:t>
            </a:r>
          </a:p>
          <a:p>
            <a:pPr marL="457200" indent="-457200">
              <a:buClr>
                <a:srgbClr val="002060"/>
              </a:buClr>
              <a:buFont typeface="Wingdings" panose="05000000000000000000" pitchFamily="2" charset="2"/>
              <a:buChar char="Ø"/>
            </a:pPr>
            <a:r>
              <a:rPr lang="cs-CZ" sz="1800" dirty="0" smtClean="0">
                <a:solidFill>
                  <a:srgbClr val="002060"/>
                </a:solidFill>
                <a:cs typeface="Times New Roman"/>
              </a:rPr>
              <a:t>mezi zastánce pravosti rukopisů té doby patřili např. významní politikové </a:t>
            </a:r>
            <a:r>
              <a:rPr lang="cs-CZ" sz="1800" dirty="0" smtClean="0">
                <a:solidFill>
                  <a:srgbClr val="FF0000"/>
                </a:solidFill>
                <a:cs typeface="Times New Roman"/>
              </a:rPr>
              <a:t>Július Grégr </a:t>
            </a:r>
            <a:r>
              <a:rPr lang="cs-CZ" sz="1800" dirty="0" smtClean="0">
                <a:solidFill>
                  <a:srgbClr val="002060"/>
                </a:solidFill>
                <a:cs typeface="Times New Roman"/>
              </a:rPr>
              <a:t>(spoluvlastník Národních listů) a </a:t>
            </a:r>
            <a:r>
              <a:rPr lang="cs-CZ" sz="1800" dirty="0">
                <a:solidFill>
                  <a:srgbClr val="FF0000"/>
                </a:solidFill>
                <a:cs typeface="Times New Roman"/>
              </a:rPr>
              <a:t>F</a:t>
            </a:r>
            <a:r>
              <a:rPr lang="cs-CZ" sz="1800" dirty="0" smtClean="0">
                <a:solidFill>
                  <a:srgbClr val="FF0000"/>
                </a:solidFill>
                <a:cs typeface="Times New Roman"/>
              </a:rPr>
              <a:t>rantišek Rieger </a:t>
            </a:r>
            <a:r>
              <a:rPr lang="cs-CZ" sz="1800" dirty="0" smtClean="0">
                <a:solidFill>
                  <a:srgbClr val="002060"/>
                </a:solidFill>
                <a:cs typeface="Times New Roman"/>
              </a:rPr>
              <a:t>(po něm pojmenovány Riegerovy sady), historik </a:t>
            </a:r>
            <a:r>
              <a:rPr lang="cs-CZ" sz="1800" dirty="0">
                <a:solidFill>
                  <a:srgbClr val="FF0000"/>
                </a:solidFill>
                <a:cs typeface="Times New Roman"/>
              </a:rPr>
              <a:t>V</a:t>
            </a:r>
            <a:r>
              <a:rPr lang="cs-CZ" sz="1800" dirty="0" smtClean="0">
                <a:solidFill>
                  <a:srgbClr val="FF0000"/>
                </a:solidFill>
                <a:cs typeface="Times New Roman"/>
              </a:rPr>
              <a:t>áclav Vladivoj Tomek</a:t>
            </a:r>
            <a:r>
              <a:rPr lang="cs-CZ" sz="1800" dirty="0" smtClean="0">
                <a:solidFill>
                  <a:srgbClr val="002060"/>
                </a:solidFill>
                <a:cs typeface="Times New Roman"/>
              </a:rPr>
              <a:t>  atd.</a:t>
            </a:r>
            <a:endParaRPr lang="cs-CZ" sz="1800" dirty="0" smtClean="0">
              <a:solidFill>
                <a:srgbClr val="FF0000"/>
              </a:solidFill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16928538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7" grpId="0" build="p" bldLvl="2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-252536" y="339502"/>
            <a:ext cx="9649072" cy="720080"/>
          </a:xfrm>
        </p:spPr>
        <p:txBody>
          <a:bodyPr>
            <a:normAutofit fontScale="25000" lnSpcReduction="20000"/>
          </a:bodyPr>
          <a:lstStyle/>
          <a:p>
            <a:pPr algn="ctr"/>
            <a:endParaRPr lang="cs-CZ" dirty="0" smtClean="0">
              <a:solidFill>
                <a:srgbClr val="FF0000"/>
              </a:solidFill>
            </a:endParaRPr>
          </a:p>
          <a:p>
            <a:pPr algn="ctr"/>
            <a:r>
              <a:rPr lang="cs-CZ" sz="11200" b="1" dirty="0" smtClean="0">
                <a:solidFill>
                  <a:srgbClr val="FF0000"/>
                </a:solidFill>
              </a:rPr>
              <a:t>RUKOPIS KRÁLOVÉDVORSKÝ A RUKOPIS ZELENOHORSKÝ</a:t>
            </a:r>
          </a:p>
          <a:p>
            <a:pPr algn="ctr"/>
            <a:r>
              <a:rPr lang="cs-CZ" sz="11200" b="1" dirty="0" smtClean="0">
                <a:solidFill>
                  <a:srgbClr val="002060"/>
                </a:solidFill>
              </a:rPr>
              <a:t>SPORY O PRAVOST</a:t>
            </a:r>
          </a:p>
          <a:p>
            <a:pPr algn="ctr"/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" name="Podnadpis 2"/>
          <p:cNvSpPr txBox="1">
            <a:spLocks/>
          </p:cNvSpPr>
          <p:nvPr/>
        </p:nvSpPr>
        <p:spPr>
          <a:xfrm>
            <a:off x="395536" y="843558"/>
            <a:ext cx="8352928" cy="2736304"/>
          </a:xfrm>
          <a:prstGeom prst="rect">
            <a:avLst/>
          </a:prstGeom>
        </p:spPr>
        <p:txBody>
          <a:bodyPr vert="horz" anchor="b">
            <a:normAutofit/>
          </a:bodyPr>
          <a:lstStyle>
            <a:lvl1pPr marL="0" indent="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None/>
              <a:defRPr kumimoji="0" sz="2400" kern="1200">
                <a:solidFill>
                  <a:schemeClr val="tx2">
                    <a:shade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None/>
              <a:defRPr kumimoji="0" sz="2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None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None/>
              <a:defRPr kumimoji="0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2860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7432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2004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6576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buClr>
                <a:srgbClr val="002060"/>
              </a:buClr>
              <a:buFont typeface="Wingdings" panose="05000000000000000000" pitchFamily="2" charset="2"/>
              <a:buChar char="Ø"/>
            </a:pPr>
            <a:endParaRPr lang="cs-CZ" sz="2000" dirty="0">
              <a:solidFill>
                <a:srgbClr val="002060"/>
              </a:solidFill>
            </a:endParaRPr>
          </a:p>
        </p:txBody>
      </p:sp>
      <p:sp>
        <p:nvSpPr>
          <p:cNvPr id="7" name="Podnadpis 2"/>
          <p:cNvSpPr txBox="1">
            <a:spLocks/>
          </p:cNvSpPr>
          <p:nvPr/>
        </p:nvSpPr>
        <p:spPr>
          <a:xfrm>
            <a:off x="107504" y="876539"/>
            <a:ext cx="8856984" cy="3960440"/>
          </a:xfrm>
          <a:prstGeom prst="rect">
            <a:avLst/>
          </a:prstGeom>
        </p:spPr>
        <p:txBody>
          <a:bodyPr vert="horz" anchor="t" anchorCtr="0">
            <a:noAutofit/>
          </a:bodyPr>
          <a:lstStyle>
            <a:lvl1pPr marL="0" indent="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None/>
              <a:defRPr kumimoji="0" sz="2400" kern="1200">
                <a:solidFill>
                  <a:schemeClr val="tx2">
                    <a:shade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None/>
              <a:defRPr kumimoji="0" sz="2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None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None/>
              <a:defRPr kumimoji="0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2860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7432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2004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6576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>
              <a:buClr>
                <a:srgbClr val="002060"/>
              </a:buClr>
              <a:buFont typeface="Wingdings" panose="05000000000000000000" pitchFamily="2" charset="2"/>
              <a:buChar char="Ø"/>
            </a:pPr>
            <a:r>
              <a:rPr lang="cs-CZ" sz="1500" dirty="0" smtClean="0">
                <a:solidFill>
                  <a:srgbClr val="FF0000"/>
                </a:solidFill>
                <a:cs typeface="Times New Roman"/>
              </a:rPr>
              <a:t>nepravost rukopisů</a:t>
            </a:r>
            <a:r>
              <a:rPr lang="cs-CZ" sz="1500" dirty="0" smtClean="0">
                <a:solidFill>
                  <a:srgbClr val="002060"/>
                </a:solidFill>
                <a:cs typeface="Times New Roman"/>
              </a:rPr>
              <a:t> pak s velmi velkou mírou pravděpodobnosti </a:t>
            </a:r>
            <a:r>
              <a:rPr lang="cs-CZ" sz="1500" dirty="0" smtClean="0">
                <a:solidFill>
                  <a:srgbClr val="FF0000"/>
                </a:solidFill>
                <a:cs typeface="Times New Roman"/>
              </a:rPr>
              <a:t>prokázaly chemické rozbory</a:t>
            </a:r>
            <a:r>
              <a:rPr lang="cs-CZ" sz="1500" dirty="0" smtClean="0">
                <a:solidFill>
                  <a:srgbClr val="002060"/>
                </a:solidFill>
                <a:cs typeface="Times New Roman"/>
              </a:rPr>
              <a:t> z let  1967 – 1971 vykonané na návrh populárního literárního historika a záhadologa </a:t>
            </a:r>
            <a:r>
              <a:rPr lang="cs-CZ" sz="1500" dirty="0">
                <a:solidFill>
                  <a:srgbClr val="FF0000"/>
                </a:solidFill>
                <a:cs typeface="Times New Roman"/>
              </a:rPr>
              <a:t>M</a:t>
            </a:r>
            <a:r>
              <a:rPr lang="cs-CZ" sz="1500" dirty="0" smtClean="0">
                <a:solidFill>
                  <a:srgbClr val="FF0000"/>
                </a:solidFill>
                <a:cs typeface="Times New Roman"/>
              </a:rPr>
              <a:t>iroslava Ivanova</a:t>
            </a:r>
          </a:p>
          <a:p>
            <a:pPr marL="914400" lvl="1" indent="-457200" algn="l">
              <a:buClr>
                <a:srgbClr val="002060"/>
              </a:buClr>
              <a:buFont typeface="Wingdings" panose="05000000000000000000" pitchFamily="2" charset="2"/>
              <a:buChar char="ü"/>
            </a:pPr>
            <a:r>
              <a:rPr lang="cs-CZ" sz="1500" dirty="0">
                <a:solidFill>
                  <a:srgbClr val="002060"/>
                </a:solidFill>
                <a:cs typeface="Times New Roman"/>
              </a:rPr>
              <a:t>j</a:t>
            </a:r>
            <a:r>
              <a:rPr lang="cs-CZ" sz="1500" dirty="0" smtClean="0">
                <a:solidFill>
                  <a:srgbClr val="002060"/>
                </a:solidFill>
                <a:cs typeface="Times New Roman"/>
              </a:rPr>
              <a:t>ednoznačně se prokázalo, že oba rukopisy jsou tzv.</a:t>
            </a:r>
            <a:r>
              <a:rPr lang="cs-CZ" sz="1500" dirty="0" smtClean="0">
                <a:solidFill>
                  <a:srgbClr val="FF0000"/>
                </a:solidFill>
                <a:cs typeface="Times New Roman"/>
              </a:rPr>
              <a:t> palimpsesty </a:t>
            </a:r>
            <a:r>
              <a:rPr lang="cs-CZ" sz="1500" dirty="0" smtClean="0">
                <a:solidFill>
                  <a:srgbClr val="002060"/>
                </a:solidFill>
                <a:cs typeface="Times New Roman"/>
              </a:rPr>
              <a:t>– jsou psány na papíře sice odpovídajícím dataci textů, avšak nejsou textem původním (prvním) – tím byly žalmy, jejichž písmo je typově novější než písmo na rukopisech</a:t>
            </a:r>
          </a:p>
          <a:p>
            <a:pPr marL="914400" lvl="1" indent="-457200" algn="l">
              <a:buClr>
                <a:srgbClr val="002060"/>
              </a:buClr>
              <a:buFont typeface="Wingdings" panose="05000000000000000000" pitchFamily="2" charset="2"/>
              <a:buChar char="ü"/>
            </a:pPr>
            <a:r>
              <a:rPr lang="cs-CZ" sz="1500" dirty="0">
                <a:solidFill>
                  <a:srgbClr val="002060"/>
                </a:solidFill>
                <a:cs typeface="Times New Roman"/>
              </a:rPr>
              <a:t>v</a:t>
            </a:r>
            <a:r>
              <a:rPr lang="cs-CZ" sz="1500" dirty="0" smtClean="0">
                <a:solidFill>
                  <a:srgbClr val="002060"/>
                </a:solidFill>
                <a:cs typeface="Times New Roman"/>
              </a:rPr>
              <a:t> rukopise je na iniciálách použita modř, která je známá až od 18. století a celá řada dalších drobných faktů ukazuje na to, že se jedná o falzum</a:t>
            </a:r>
          </a:p>
          <a:p>
            <a:pPr marL="457200" indent="-457200">
              <a:buClr>
                <a:srgbClr val="002060"/>
              </a:buClr>
              <a:buFont typeface="Wingdings" panose="05000000000000000000" pitchFamily="2" charset="2"/>
              <a:buChar char="Ø"/>
            </a:pPr>
            <a:r>
              <a:rPr lang="cs-CZ" sz="1500" dirty="0" smtClean="0">
                <a:solidFill>
                  <a:srgbClr val="002060"/>
                </a:solidFill>
                <a:cs typeface="Times New Roman"/>
              </a:rPr>
              <a:t>přes </a:t>
            </a:r>
            <a:r>
              <a:rPr lang="cs-CZ" sz="1500" dirty="0" smtClean="0">
                <a:solidFill>
                  <a:srgbClr val="FF0000"/>
                </a:solidFill>
                <a:cs typeface="Times New Roman"/>
              </a:rPr>
              <a:t> </a:t>
            </a:r>
            <a:r>
              <a:rPr lang="cs-CZ" sz="1500" dirty="0" smtClean="0">
                <a:solidFill>
                  <a:srgbClr val="002060"/>
                </a:solidFill>
                <a:cs typeface="Times New Roman"/>
              </a:rPr>
              <a:t>všechna tato fakta se </a:t>
            </a:r>
            <a:r>
              <a:rPr lang="cs-CZ" sz="1500" dirty="0" smtClean="0">
                <a:solidFill>
                  <a:srgbClr val="FF0000"/>
                </a:solidFill>
                <a:cs typeface="Times New Roman"/>
              </a:rPr>
              <a:t>po roce 1989 </a:t>
            </a:r>
            <a:r>
              <a:rPr lang="cs-CZ" sz="1500" dirty="0" smtClean="0">
                <a:solidFill>
                  <a:srgbClr val="002060"/>
                </a:solidFill>
                <a:cs typeface="Times New Roman"/>
              </a:rPr>
              <a:t>v souvislosti se změnami v chování společnosti po pádu totalitního režimu opět objevili </a:t>
            </a:r>
            <a:r>
              <a:rPr lang="cs-CZ" sz="1500" dirty="0" smtClean="0">
                <a:solidFill>
                  <a:srgbClr val="FF0000"/>
                </a:solidFill>
                <a:cs typeface="Times New Roman"/>
              </a:rPr>
              <a:t>hlasy stavějící se za pravost rukopisů, </a:t>
            </a:r>
            <a:r>
              <a:rPr lang="cs-CZ" sz="1500" dirty="0" smtClean="0">
                <a:solidFill>
                  <a:srgbClr val="002060"/>
                </a:solidFill>
                <a:cs typeface="Times New Roman"/>
              </a:rPr>
              <a:t>dnes je jejich nositelem především </a:t>
            </a:r>
            <a:r>
              <a:rPr lang="cs-CZ" sz="1500" dirty="0" smtClean="0">
                <a:solidFill>
                  <a:srgbClr val="FF0000"/>
                </a:solidFill>
                <a:cs typeface="Times New Roman"/>
              </a:rPr>
              <a:t>Česká společnost rukopisná</a:t>
            </a:r>
          </a:p>
          <a:p>
            <a:pPr marL="914400" lvl="1" indent="-457200" algn="l">
              <a:buClr>
                <a:srgbClr val="002060"/>
              </a:buClr>
              <a:buFont typeface="Wingdings" panose="05000000000000000000" pitchFamily="2" charset="2"/>
              <a:buChar char="ü"/>
            </a:pPr>
            <a:r>
              <a:rPr lang="cs-CZ" sz="1500" dirty="0" smtClean="0">
                <a:solidFill>
                  <a:srgbClr val="002060"/>
                </a:solidFill>
                <a:cs typeface="Times New Roman"/>
              </a:rPr>
              <a:t>upozorňují např. na literární chabost signovaných Hankových veršů (nemůže být tedy autorem rukopisů), na to, že mohlo dojít k manipulacím s rukopisy při rozborech atd.</a:t>
            </a:r>
          </a:p>
          <a:p>
            <a:pPr marL="914400" lvl="1" indent="-457200" algn="l">
              <a:buClr>
                <a:srgbClr val="002060"/>
              </a:buClr>
              <a:buFont typeface="Wingdings" panose="05000000000000000000" pitchFamily="2" charset="2"/>
              <a:buChar char="ü"/>
            </a:pPr>
            <a:r>
              <a:rPr lang="cs-CZ" sz="1500" dirty="0">
                <a:solidFill>
                  <a:srgbClr val="002060"/>
                </a:solidFill>
                <a:cs typeface="Times New Roman"/>
              </a:rPr>
              <a:t>j</a:t>
            </a:r>
            <a:r>
              <a:rPr lang="cs-CZ" sz="1500" dirty="0" smtClean="0">
                <a:solidFill>
                  <a:srgbClr val="002060"/>
                </a:solidFill>
                <a:cs typeface="Times New Roman"/>
              </a:rPr>
              <a:t>e zajímavé, že některé materiály z Informačního centra města Dvůr Králové nehovoří o Rukopisu zelenohorském jako o padělku a staví se spíše za jeho pravost</a:t>
            </a:r>
          </a:p>
          <a:p>
            <a:pPr marL="914400" lvl="1" indent="-457200" algn="l">
              <a:buClr>
                <a:srgbClr val="002060"/>
              </a:buClr>
              <a:buFont typeface="Wingdings" panose="05000000000000000000" pitchFamily="2" charset="2"/>
              <a:buChar char="ü"/>
            </a:pPr>
            <a:r>
              <a:rPr lang="cs-CZ" sz="1500" dirty="0">
                <a:solidFill>
                  <a:srgbClr val="FF0000"/>
                </a:solidFill>
                <a:cs typeface="Times New Roman"/>
              </a:rPr>
              <a:t>p</a:t>
            </a:r>
            <a:r>
              <a:rPr lang="cs-CZ" sz="1500" dirty="0" smtClean="0">
                <a:solidFill>
                  <a:srgbClr val="FF0000"/>
                </a:solidFill>
                <a:cs typeface="Times New Roman"/>
              </a:rPr>
              <a:t>odle názoru autora této prezentace</a:t>
            </a:r>
            <a:r>
              <a:rPr lang="cs-CZ" sz="1500" dirty="0" smtClean="0">
                <a:solidFill>
                  <a:srgbClr val="002060"/>
                </a:solidFill>
                <a:cs typeface="Times New Roman"/>
              </a:rPr>
              <a:t> se však ve většině případů jedná o </a:t>
            </a:r>
            <a:r>
              <a:rPr lang="cs-CZ" sz="1500" dirty="0" smtClean="0">
                <a:solidFill>
                  <a:srgbClr val="FF0000"/>
                </a:solidFill>
                <a:cs typeface="Times New Roman"/>
              </a:rPr>
              <a:t>senzacechtivé, konspirační či nacionalistické pohledy</a:t>
            </a:r>
            <a:r>
              <a:rPr lang="cs-CZ" sz="1500" dirty="0" smtClean="0">
                <a:solidFill>
                  <a:srgbClr val="002060"/>
                </a:solidFill>
                <a:cs typeface="Times New Roman"/>
              </a:rPr>
              <a:t>      </a:t>
            </a:r>
          </a:p>
          <a:p>
            <a:pPr marL="914400" lvl="1" indent="-457200" algn="l">
              <a:buClr>
                <a:srgbClr val="002060"/>
              </a:buClr>
              <a:buFont typeface="Wingdings" panose="05000000000000000000" pitchFamily="2" charset="2"/>
              <a:buChar char="ü"/>
            </a:pPr>
            <a:endParaRPr lang="cs-CZ" sz="2200" dirty="0" smtClean="0">
              <a:solidFill>
                <a:srgbClr val="FF0000"/>
              </a:solidFill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24757488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7" grpId="0" build="p" bldLvl="2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-252536" y="339502"/>
            <a:ext cx="9649072" cy="720080"/>
          </a:xfrm>
        </p:spPr>
        <p:txBody>
          <a:bodyPr>
            <a:normAutofit fontScale="25000" lnSpcReduction="20000"/>
          </a:bodyPr>
          <a:lstStyle/>
          <a:p>
            <a:pPr algn="ctr"/>
            <a:endParaRPr lang="cs-CZ" dirty="0" smtClean="0">
              <a:solidFill>
                <a:srgbClr val="FF0000"/>
              </a:solidFill>
            </a:endParaRPr>
          </a:p>
          <a:p>
            <a:pPr algn="ctr"/>
            <a:r>
              <a:rPr lang="cs-CZ" sz="11200" b="1" dirty="0" smtClean="0">
                <a:solidFill>
                  <a:srgbClr val="FF0000"/>
                </a:solidFill>
              </a:rPr>
              <a:t>RUKOPIS KRÁLOVÉDVORSKÝ A RUKOPIS ZELENOHORSKÝ</a:t>
            </a:r>
          </a:p>
          <a:p>
            <a:pPr algn="ctr"/>
            <a:r>
              <a:rPr lang="cs-CZ" sz="11200" b="1" dirty="0" smtClean="0">
                <a:solidFill>
                  <a:srgbClr val="002060"/>
                </a:solidFill>
              </a:rPr>
              <a:t>SPORY O PRAVOST</a:t>
            </a:r>
          </a:p>
          <a:p>
            <a:pPr algn="ctr"/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" name="Podnadpis 2"/>
          <p:cNvSpPr txBox="1">
            <a:spLocks/>
          </p:cNvSpPr>
          <p:nvPr/>
        </p:nvSpPr>
        <p:spPr>
          <a:xfrm>
            <a:off x="395536" y="843558"/>
            <a:ext cx="8352928" cy="2736304"/>
          </a:xfrm>
          <a:prstGeom prst="rect">
            <a:avLst/>
          </a:prstGeom>
        </p:spPr>
        <p:txBody>
          <a:bodyPr vert="horz" anchor="b">
            <a:normAutofit/>
          </a:bodyPr>
          <a:lstStyle>
            <a:lvl1pPr marL="0" indent="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None/>
              <a:defRPr kumimoji="0" sz="2400" kern="1200">
                <a:solidFill>
                  <a:schemeClr val="tx2">
                    <a:shade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None/>
              <a:defRPr kumimoji="0" sz="2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None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None/>
              <a:defRPr kumimoji="0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2860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7432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2004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6576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buClr>
                <a:srgbClr val="002060"/>
              </a:buClr>
              <a:buFont typeface="Wingdings" panose="05000000000000000000" pitchFamily="2" charset="2"/>
              <a:buChar char="Ø"/>
            </a:pPr>
            <a:endParaRPr lang="cs-CZ" sz="2000" dirty="0">
              <a:solidFill>
                <a:srgbClr val="002060"/>
              </a:solidFill>
            </a:endParaRPr>
          </a:p>
        </p:txBody>
      </p:sp>
      <p:sp>
        <p:nvSpPr>
          <p:cNvPr id="7" name="Podnadpis 2"/>
          <p:cNvSpPr txBox="1">
            <a:spLocks/>
          </p:cNvSpPr>
          <p:nvPr/>
        </p:nvSpPr>
        <p:spPr>
          <a:xfrm>
            <a:off x="683568" y="1131590"/>
            <a:ext cx="2160240" cy="360040"/>
          </a:xfrm>
          <a:prstGeom prst="rect">
            <a:avLst/>
          </a:prstGeom>
          <a:ln>
            <a:solidFill>
              <a:srgbClr val="FF0000"/>
            </a:solidFill>
          </a:ln>
        </p:spPr>
        <p:txBody>
          <a:bodyPr vert="horz" anchor="t" anchorCtr="0">
            <a:noAutofit/>
          </a:bodyPr>
          <a:lstStyle>
            <a:lvl1pPr marL="0" indent="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None/>
              <a:defRPr kumimoji="0" sz="2400" kern="1200">
                <a:solidFill>
                  <a:schemeClr val="tx2">
                    <a:shade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None/>
              <a:defRPr kumimoji="0" sz="2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None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None/>
              <a:defRPr kumimoji="0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2860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7432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2004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6576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>
                <a:srgbClr val="002060"/>
              </a:buClr>
            </a:pPr>
            <a:r>
              <a:rPr lang="cs-CZ" sz="1800" dirty="0" smtClean="0">
                <a:solidFill>
                  <a:srgbClr val="FF0000"/>
                </a:solidFill>
              </a:rPr>
              <a:t>ZASTÁNCI PRAVOSTI</a:t>
            </a:r>
            <a:endParaRPr lang="cs-CZ" sz="1800" dirty="0">
              <a:solidFill>
                <a:srgbClr val="FF0000"/>
              </a:solidFill>
            </a:endParaRPr>
          </a:p>
        </p:txBody>
      </p:sp>
      <p:sp>
        <p:nvSpPr>
          <p:cNvPr id="5" name="Podnadpis 2"/>
          <p:cNvSpPr txBox="1">
            <a:spLocks/>
          </p:cNvSpPr>
          <p:nvPr/>
        </p:nvSpPr>
        <p:spPr>
          <a:xfrm>
            <a:off x="6012160" y="1157830"/>
            <a:ext cx="2520280" cy="360040"/>
          </a:xfrm>
          <a:prstGeom prst="rect">
            <a:avLst/>
          </a:prstGeom>
          <a:ln>
            <a:solidFill>
              <a:srgbClr val="FF0000"/>
            </a:solidFill>
          </a:ln>
        </p:spPr>
        <p:txBody>
          <a:bodyPr vert="horz" anchor="t" anchorCtr="0">
            <a:noAutofit/>
          </a:bodyPr>
          <a:lstStyle>
            <a:lvl1pPr marL="0" indent="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None/>
              <a:defRPr kumimoji="0" sz="2400" kern="1200">
                <a:solidFill>
                  <a:schemeClr val="tx2">
                    <a:shade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None/>
              <a:defRPr kumimoji="0" sz="2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None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None/>
              <a:defRPr kumimoji="0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2860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7432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2004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6576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>
                <a:srgbClr val="002060"/>
              </a:buClr>
            </a:pPr>
            <a:r>
              <a:rPr lang="cs-CZ" sz="1800" dirty="0" smtClean="0">
                <a:solidFill>
                  <a:srgbClr val="FF0000"/>
                </a:solidFill>
              </a:rPr>
              <a:t>ZASTÁNCI FALZIFIKÁTŮ</a:t>
            </a:r>
            <a:endParaRPr lang="cs-CZ" sz="1800" dirty="0">
              <a:solidFill>
                <a:srgbClr val="FF0000"/>
              </a:solidFill>
            </a:endParaRPr>
          </a:p>
        </p:txBody>
      </p:sp>
      <p:cxnSp>
        <p:nvCxnSpPr>
          <p:cNvPr id="6" name="Přímá spojnice 5"/>
          <p:cNvCxnSpPr>
            <a:stCxn id="3" idx="2"/>
          </p:cNvCxnSpPr>
          <p:nvPr/>
        </p:nvCxnSpPr>
        <p:spPr>
          <a:xfrm>
            <a:off x="4572000" y="1059582"/>
            <a:ext cx="72008" cy="3816424"/>
          </a:xfrm>
          <a:prstGeom prst="line">
            <a:avLst/>
          </a:prstGeom>
          <a:ln w="38100" cmpd="dbl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074" name="Picture 2" descr="File:Jan Vilímek - František Palacký.jpg">
            <a:hlinkClick r:id="rId2"/>
          </p:cNvPr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86" b="21417"/>
          <a:stretch/>
        </p:blipFill>
        <p:spPr bwMode="auto">
          <a:xfrm>
            <a:off x="910231" y="1687821"/>
            <a:ext cx="1151879" cy="1234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4" descr="File:Josef Jungmann CT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2626" y="3403746"/>
            <a:ext cx="1115211" cy="1267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4" descr="Pavel Jozef Safarik.jpg">
            <a:hlinkClick r:id="rId6"/>
          </p:cNvPr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1537" b="19181"/>
          <a:stretch/>
        </p:blipFill>
        <p:spPr bwMode="auto">
          <a:xfrm>
            <a:off x="2650347" y="1733444"/>
            <a:ext cx="1111106" cy="1234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Julius Grégr (kreslil Jan Vilímek)">
            <a:hlinkClick r:id="rId8" tooltip="Julius Grégr (kreslil Jan Vilímek)"/>
          </p:cNvPr>
          <p:cNvPicPr>
            <a:picLocks noChangeAspect="1" noChangeArrowheads="1"/>
          </p:cNvPicPr>
          <p:nvPr/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3262"/>
          <a:stretch/>
        </p:blipFill>
        <p:spPr bwMode="auto">
          <a:xfrm>
            <a:off x="3203848" y="3425056"/>
            <a:ext cx="1115211" cy="12465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Obrázek 13" descr="Výřez obrazovky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84027" y="3579862"/>
            <a:ext cx="971686" cy="952633"/>
          </a:xfrm>
          <a:prstGeom prst="rect">
            <a:avLst/>
          </a:prstGeom>
        </p:spPr>
      </p:pic>
      <p:pic>
        <p:nvPicPr>
          <p:cNvPr id="3078" name="Picture 6" descr="File:Tomáš Garrigue Masaryk 1925.PNG">
            <a:hlinkClick r:id="rId11"/>
          </p:cNvPr>
          <p:cNvPicPr>
            <a:picLocks noChangeAspect="1" noChangeArrowheads="1"/>
          </p:cNvPicPr>
          <p:nvPr/>
        </p:nvPicPr>
        <p:blipFill rotWithShape="1"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0108"/>
          <a:stretch/>
        </p:blipFill>
        <p:spPr bwMode="auto">
          <a:xfrm>
            <a:off x="7488030" y="1697562"/>
            <a:ext cx="1069481" cy="1270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File:Josef Dobrovsky Vilimek.jpg">
            <a:hlinkClick r:id="rId13"/>
          </p:cNvPr>
          <p:cNvPicPr>
            <a:picLocks noChangeAspect="1" noChangeArrowheads="1"/>
          </p:cNvPicPr>
          <p:nvPr/>
        </p:nvPicPr>
        <p:blipFill rotWithShape="1"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5421579" y="1699483"/>
            <a:ext cx="1069481" cy="13047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http://upload.wikimedia.org/wikipedia/commons/thumb/1/1e/Jan_Gebauer.jpg/220px-Jan_Gebauer.jpg">
            <a:hlinkClick r:id="rId15"/>
          </p:cNvPr>
          <p:cNvPicPr>
            <a:picLocks noChangeAspect="1" noChangeArrowheads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81161" y="3392867"/>
            <a:ext cx="1061997" cy="12789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Obrázek 9" descr="Výřez obrazovky"/>
          <p:cNvPicPr>
            <a:picLocks noChangeAspect="1"/>
          </p:cNvPicPr>
          <p:nvPr/>
        </p:nvPicPr>
        <p:blipFill rotWithShape="1"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739" r="9252" b="25707"/>
          <a:stretch/>
        </p:blipFill>
        <p:spPr>
          <a:xfrm>
            <a:off x="7500157" y="3394528"/>
            <a:ext cx="1073696" cy="1259101"/>
          </a:xfrm>
          <a:prstGeom prst="rect">
            <a:avLst/>
          </a:prstGeom>
        </p:spPr>
      </p:pic>
      <p:sp>
        <p:nvSpPr>
          <p:cNvPr id="20" name="Nadpis 1"/>
          <p:cNvSpPr txBox="1">
            <a:spLocks/>
          </p:cNvSpPr>
          <p:nvPr/>
        </p:nvSpPr>
        <p:spPr>
          <a:xfrm>
            <a:off x="675749" y="2967794"/>
            <a:ext cx="1584176" cy="360040"/>
          </a:xfrm>
          <a:prstGeom prst="rect">
            <a:avLst/>
          </a:prstGeom>
        </p:spPr>
        <p:txBody>
          <a:bodyPr vert="horz" lIns="0" tIns="45720" rIns="0" bIns="45720" rtlCol="0" anchor="t"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66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cs-CZ" sz="1400" i="1" cap="none" dirty="0" smtClean="0">
                <a:solidFill>
                  <a:srgbClr val="002060"/>
                </a:solidFill>
              </a:rPr>
              <a:t>František Palacký</a:t>
            </a:r>
            <a:r>
              <a:rPr lang="cs-CZ" sz="1800" dirty="0" smtClean="0">
                <a:solidFill>
                  <a:srgbClr val="FF0000"/>
                </a:solidFill>
              </a:rPr>
              <a:t/>
            </a:r>
            <a:br>
              <a:rPr lang="cs-CZ" sz="1800" dirty="0" smtClean="0">
                <a:solidFill>
                  <a:srgbClr val="FF0000"/>
                </a:solidFill>
              </a:rPr>
            </a:br>
            <a:r>
              <a:rPr lang="cs-CZ" sz="1800" dirty="0" smtClean="0">
                <a:solidFill>
                  <a:srgbClr val="FF0000"/>
                </a:solidFill>
              </a:rPr>
              <a:t/>
            </a:r>
            <a:br>
              <a:rPr lang="cs-CZ" sz="1800" dirty="0" smtClean="0">
                <a:solidFill>
                  <a:srgbClr val="FF0000"/>
                </a:solidFill>
              </a:rPr>
            </a:br>
            <a:r>
              <a:rPr lang="cs-CZ" sz="1800" dirty="0" smtClean="0">
                <a:solidFill>
                  <a:srgbClr val="FF0000"/>
                </a:solidFill>
              </a:rPr>
              <a:t/>
            </a:r>
            <a:br>
              <a:rPr lang="cs-CZ" sz="1800" dirty="0" smtClean="0">
                <a:solidFill>
                  <a:srgbClr val="FF0000"/>
                </a:solidFill>
              </a:rPr>
            </a:br>
            <a:r>
              <a:rPr lang="cs-CZ" sz="1800" dirty="0" smtClean="0">
                <a:solidFill>
                  <a:srgbClr val="FF0000"/>
                </a:solidFill>
              </a:rPr>
              <a:t/>
            </a:r>
            <a:br>
              <a:rPr lang="cs-CZ" sz="1800" dirty="0" smtClean="0">
                <a:solidFill>
                  <a:srgbClr val="FF0000"/>
                </a:solidFill>
              </a:rPr>
            </a:br>
            <a:r>
              <a:rPr lang="cs-CZ" sz="1800" dirty="0" smtClean="0">
                <a:solidFill>
                  <a:srgbClr val="FF0000"/>
                </a:solidFill>
              </a:rPr>
              <a:t/>
            </a:r>
            <a:br>
              <a:rPr lang="cs-CZ" sz="1800" dirty="0" smtClean="0">
                <a:solidFill>
                  <a:srgbClr val="FF0000"/>
                </a:solidFill>
              </a:rPr>
            </a:br>
            <a:r>
              <a:rPr lang="cs-CZ" sz="1800" dirty="0" smtClean="0">
                <a:solidFill>
                  <a:srgbClr val="FF0000"/>
                </a:solidFill>
              </a:rPr>
              <a:t/>
            </a:r>
            <a:br>
              <a:rPr lang="cs-CZ" sz="1800" dirty="0" smtClean="0">
                <a:solidFill>
                  <a:srgbClr val="FF0000"/>
                </a:solidFill>
              </a:rPr>
            </a:br>
            <a:r>
              <a:rPr lang="cs-CZ" sz="1800" dirty="0" smtClean="0">
                <a:solidFill>
                  <a:srgbClr val="FF0000"/>
                </a:solidFill>
              </a:rPr>
              <a:t/>
            </a:r>
            <a:br>
              <a:rPr lang="cs-CZ" sz="1800" dirty="0" smtClean="0">
                <a:solidFill>
                  <a:srgbClr val="FF0000"/>
                </a:solidFill>
              </a:rPr>
            </a:br>
            <a:r>
              <a:rPr lang="cs-CZ" sz="4000" dirty="0" smtClean="0">
                <a:solidFill>
                  <a:srgbClr val="FF0000"/>
                </a:solidFill>
              </a:rPr>
              <a:t/>
            </a:r>
            <a:br>
              <a:rPr lang="cs-CZ" sz="4000" dirty="0" smtClean="0">
                <a:solidFill>
                  <a:srgbClr val="FF0000"/>
                </a:solidFill>
              </a:rPr>
            </a:br>
            <a:r>
              <a:rPr lang="cs-CZ" sz="4000" dirty="0" smtClean="0">
                <a:solidFill>
                  <a:srgbClr val="FF0000"/>
                </a:solidFill>
              </a:rPr>
              <a:t/>
            </a:r>
            <a:br>
              <a:rPr lang="cs-CZ" sz="4000" dirty="0" smtClean="0">
                <a:solidFill>
                  <a:srgbClr val="FF0000"/>
                </a:solidFill>
              </a:rPr>
            </a:br>
            <a:r>
              <a:rPr lang="cs-CZ" sz="4000" dirty="0" smtClean="0">
                <a:solidFill>
                  <a:srgbClr val="FF0000"/>
                </a:solidFill>
              </a:rPr>
              <a:t/>
            </a:r>
            <a:br>
              <a:rPr lang="cs-CZ" sz="4000" dirty="0" smtClean="0">
                <a:solidFill>
                  <a:srgbClr val="FF0000"/>
                </a:solidFill>
              </a:rPr>
            </a:b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21" name="Nadpis 1"/>
          <p:cNvSpPr txBox="1">
            <a:spLocks/>
          </p:cNvSpPr>
          <p:nvPr/>
        </p:nvSpPr>
        <p:spPr>
          <a:xfrm>
            <a:off x="2411760" y="2986961"/>
            <a:ext cx="1584176" cy="360040"/>
          </a:xfrm>
          <a:prstGeom prst="rect">
            <a:avLst/>
          </a:prstGeom>
        </p:spPr>
        <p:txBody>
          <a:bodyPr vert="horz" lIns="0" tIns="45720" rIns="0" bIns="45720" rtlCol="0" anchor="t"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66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cs-CZ" sz="1400" i="1" cap="none" dirty="0" smtClean="0">
                <a:solidFill>
                  <a:srgbClr val="002060"/>
                </a:solidFill>
              </a:rPr>
              <a:t>Pavel Josef Šafařík</a:t>
            </a:r>
            <a:r>
              <a:rPr lang="cs-CZ" sz="1800" dirty="0" smtClean="0">
                <a:solidFill>
                  <a:srgbClr val="FF0000"/>
                </a:solidFill>
              </a:rPr>
              <a:t/>
            </a:r>
            <a:br>
              <a:rPr lang="cs-CZ" sz="1800" dirty="0" smtClean="0">
                <a:solidFill>
                  <a:srgbClr val="FF0000"/>
                </a:solidFill>
              </a:rPr>
            </a:br>
            <a:r>
              <a:rPr lang="cs-CZ" sz="1800" dirty="0" smtClean="0">
                <a:solidFill>
                  <a:srgbClr val="FF0000"/>
                </a:solidFill>
              </a:rPr>
              <a:t/>
            </a:r>
            <a:br>
              <a:rPr lang="cs-CZ" sz="1800" dirty="0" smtClean="0">
                <a:solidFill>
                  <a:srgbClr val="FF0000"/>
                </a:solidFill>
              </a:rPr>
            </a:br>
            <a:r>
              <a:rPr lang="cs-CZ" sz="1800" dirty="0" smtClean="0">
                <a:solidFill>
                  <a:srgbClr val="FF0000"/>
                </a:solidFill>
              </a:rPr>
              <a:t/>
            </a:r>
            <a:br>
              <a:rPr lang="cs-CZ" sz="1800" dirty="0" smtClean="0">
                <a:solidFill>
                  <a:srgbClr val="FF0000"/>
                </a:solidFill>
              </a:rPr>
            </a:br>
            <a:r>
              <a:rPr lang="cs-CZ" sz="1800" dirty="0" smtClean="0">
                <a:solidFill>
                  <a:srgbClr val="FF0000"/>
                </a:solidFill>
              </a:rPr>
              <a:t/>
            </a:r>
            <a:br>
              <a:rPr lang="cs-CZ" sz="1800" dirty="0" smtClean="0">
                <a:solidFill>
                  <a:srgbClr val="FF0000"/>
                </a:solidFill>
              </a:rPr>
            </a:br>
            <a:r>
              <a:rPr lang="cs-CZ" sz="1800" dirty="0" smtClean="0">
                <a:solidFill>
                  <a:srgbClr val="FF0000"/>
                </a:solidFill>
              </a:rPr>
              <a:t/>
            </a:r>
            <a:br>
              <a:rPr lang="cs-CZ" sz="1800" dirty="0" smtClean="0">
                <a:solidFill>
                  <a:srgbClr val="FF0000"/>
                </a:solidFill>
              </a:rPr>
            </a:br>
            <a:r>
              <a:rPr lang="cs-CZ" sz="1800" dirty="0" smtClean="0">
                <a:solidFill>
                  <a:srgbClr val="FF0000"/>
                </a:solidFill>
              </a:rPr>
              <a:t/>
            </a:r>
            <a:br>
              <a:rPr lang="cs-CZ" sz="1800" dirty="0" smtClean="0">
                <a:solidFill>
                  <a:srgbClr val="FF0000"/>
                </a:solidFill>
              </a:rPr>
            </a:br>
            <a:r>
              <a:rPr lang="cs-CZ" sz="1800" dirty="0" smtClean="0">
                <a:solidFill>
                  <a:srgbClr val="FF0000"/>
                </a:solidFill>
              </a:rPr>
              <a:t/>
            </a:r>
            <a:br>
              <a:rPr lang="cs-CZ" sz="1800" dirty="0" smtClean="0">
                <a:solidFill>
                  <a:srgbClr val="FF0000"/>
                </a:solidFill>
              </a:rPr>
            </a:br>
            <a:r>
              <a:rPr lang="cs-CZ" sz="4000" dirty="0" smtClean="0">
                <a:solidFill>
                  <a:srgbClr val="FF0000"/>
                </a:solidFill>
              </a:rPr>
              <a:t/>
            </a:r>
            <a:br>
              <a:rPr lang="cs-CZ" sz="4000" dirty="0" smtClean="0">
                <a:solidFill>
                  <a:srgbClr val="FF0000"/>
                </a:solidFill>
              </a:rPr>
            </a:br>
            <a:r>
              <a:rPr lang="cs-CZ" sz="4000" dirty="0" smtClean="0">
                <a:solidFill>
                  <a:srgbClr val="FF0000"/>
                </a:solidFill>
              </a:rPr>
              <a:t/>
            </a:r>
            <a:br>
              <a:rPr lang="cs-CZ" sz="4000" dirty="0" smtClean="0">
                <a:solidFill>
                  <a:srgbClr val="FF0000"/>
                </a:solidFill>
              </a:rPr>
            </a:br>
            <a:r>
              <a:rPr lang="cs-CZ" sz="4000" dirty="0" smtClean="0">
                <a:solidFill>
                  <a:srgbClr val="FF0000"/>
                </a:solidFill>
              </a:rPr>
              <a:t/>
            </a:r>
            <a:br>
              <a:rPr lang="cs-CZ" sz="4000" dirty="0" smtClean="0">
                <a:solidFill>
                  <a:srgbClr val="FF0000"/>
                </a:solidFill>
              </a:rPr>
            </a:b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22" name="Nadpis 1"/>
          <p:cNvSpPr txBox="1">
            <a:spLocks/>
          </p:cNvSpPr>
          <p:nvPr/>
        </p:nvSpPr>
        <p:spPr>
          <a:xfrm>
            <a:off x="118143" y="4671596"/>
            <a:ext cx="1584176" cy="360040"/>
          </a:xfrm>
          <a:prstGeom prst="rect">
            <a:avLst/>
          </a:prstGeom>
        </p:spPr>
        <p:txBody>
          <a:bodyPr vert="horz" lIns="0" tIns="45720" rIns="0" bIns="45720" rtlCol="0" anchor="t"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66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cs-CZ" sz="1400" i="1" cap="none" dirty="0" smtClean="0">
                <a:solidFill>
                  <a:srgbClr val="002060"/>
                </a:solidFill>
              </a:rPr>
              <a:t>Josef Jungmann</a:t>
            </a:r>
            <a:r>
              <a:rPr lang="cs-CZ" sz="1800" dirty="0" smtClean="0">
                <a:solidFill>
                  <a:srgbClr val="FF0000"/>
                </a:solidFill>
              </a:rPr>
              <a:t/>
            </a:r>
            <a:br>
              <a:rPr lang="cs-CZ" sz="1800" dirty="0" smtClean="0">
                <a:solidFill>
                  <a:srgbClr val="FF0000"/>
                </a:solidFill>
              </a:rPr>
            </a:br>
            <a:r>
              <a:rPr lang="cs-CZ" sz="1800" dirty="0" smtClean="0">
                <a:solidFill>
                  <a:srgbClr val="FF0000"/>
                </a:solidFill>
              </a:rPr>
              <a:t/>
            </a:r>
            <a:br>
              <a:rPr lang="cs-CZ" sz="1800" dirty="0" smtClean="0">
                <a:solidFill>
                  <a:srgbClr val="FF0000"/>
                </a:solidFill>
              </a:rPr>
            </a:br>
            <a:r>
              <a:rPr lang="cs-CZ" sz="1800" dirty="0" smtClean="0">
                <a:solidFill>
                  <a:srgbClr val="FF0000"/>
                </a:solidFill>
              </a:rPr>
              <a:t/>
            </a:r>
            <a:br>
              <a:rPr lang="cs-CZ" sz="1800" dirty="0" smtClean="0">
                <a:solidFill>
                  <a:srgbClr val="FF0000"/>
                </a:solidFill>
              </a:rPr>
            </a:br>
            <a:r>
              <a:rPr lang="cs-CZ" sz="1800" dirty="0" smtClean="0">
                <a:solidFill>
                  <a:srgbClr val="FF0000"/>
                </a:solidFill>
              </a:rPr>
              <a:t/>
            </a:r>
            <a:br>
              <a:rPr lang="cs-CZ" sz="1800" dirty="0" smtClean="0">
                <a:solidFill>
                  <a:srgbClr val="FF0000"/>
                </a:solidFill>
              </a:rPr>
            </a:br>
            <a:r>
              <a:rPr lang="cs-CZ" sz="1800" dirty="0" smtClean="0">
                <a:solidFill>
                  <a:srgbClr val="FF0000"/>
                </a:solidFill>
              </a:rPr>
              <a:t/>
            </a:r>
            <a:br>
              <a:rPr lang="cs-CZ" sz="1800" dirty="0" smtClean="0">
                <a:solidFill>
                  <a:srgbClr val="FF0000"/>
                </a:solidFill>
              </a:rPr>
            </a:br>
            <a:r>
              <a:rPr lang="cs-CZ" sz="1800" dirty="0" smtClean="0">
                <a:solidFill>
                  <a:srgbClr val="FF0000"/>
                </a:solidFill>
              </a:rPr>
              <a:t/>
            </a:r>
            <a:br>
              <a:rPr lang="cs-CZ" sz="1800" dirty="0" smtClean="0">
                <a:solidFill>
                  <a:srgbClr val="FF0000"/>
                </a:solidFill>
              </a:rPr>
            </a:br>
            <a:r>
              <a:rPr lang="cs-CZ" sz="1800" dirty="0" smtClean="0">
                <a:solidFill>
                  <a:srgbClr val="FF0000"/>
                </a:solidFill>
              </a:rPr>
              <a:t/>
            </a:r>
            <a:br>
              <a:rPr lang="cs-CZ" sz="1800" dirty="0" smtClean="0">
                <a:solidFill>
                  <a:srgbClr val="FF0000"/>
                </a:solidFill>
              </a:rPr>
            </a:br>
            <a:r>
              <a:rPr lang="cs-CZ" sz="4000" dirty="0" smtClean="0">
                <a:solidFill>
                  <a:srgbClr val="FF0000"/>
                </a:solidFill>
              </a:rPr>
              <a:t/>
            </a:r>
            <a:br>
              <a:rPr lang="cs-CZ" sz="4000" dirty="0" smtClean="0">
                <a:solidFill>
                  <a:srgbClr val="FF0000"/>
                </a:solidFill>
              </a:rPr>
            </a:br>
            <a:r>
              <a:rPr lang="cs-CZ" sz="4000" dirty="0" smtClean="0">
                <a:solidFill>
                  <a:srgbClr val="FF0000"/>
                </a:solidFill>
              </a:rPr>
              <a:t/>
            </a:r>
            <a:br>
              <a:rPr lang="cs-CZ" sz="4000" dirty="0" smtClean="0">
                <a:solidFill>
                  <a:srgbClr val="FF0000"/>
                </a:solidFill>
              </a:rPr>
            </a:br>
            <a:r>
              <a:rPr lang="cs-CZ" sz="4000" dirty="0" smtClean="0">
                <a:solidFill>
                  <a:srgbClr val="FF0000"/>
                </a:solidFill>
              </a:rPr>
              <a:t/>
            </a:r>
            <a:br>
              <a:rPr lang="cs-CZ" sz="4000" dirty="0" smtClean="0">
                <a:solidFill>
                  <a:srgbClr val="FF0000"/>
                </a:solidFill>
              </a:rPr>
            </a:b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23" name="Nadpis 1"/>
          <p:cNvSpPr txBox="1">
            <a:spLocks/>
          </p:cNvSpPr>
          <p:nvPr/>
        </p:nvSpPr>
        <p:spPr>
          <a:xfrm>
            <a:off x="2954940" y="4695986"/>
            <a:ext cx="1584176" cy="360040"/>
          </a:xfrm>
          <a:prstGeom prst="rect">
            <a:avLst/>
          </a:prstGeom>
        </p:spPr>
        <p:txBody>
          <a:bodyPr vert="horz" lIns="0" tIns="45720" rIns="0" bIns="45720" rtlCol="0" anchor="t"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66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cs-CZ" sz="1400" i="1" cap="none" dirty="0" smtClean="0">
                <a:solidFill>
                  <a:srgbClr val="002060"/>
                </a:solidFill>
              </a:rPr>
              <a:t>Julius Grégr</a:t>
            </a:r>
            <a:r>
              <a:rPr lang="cs-CZ" sz="1800" dirty="0" smtClean="0">
                <a:solidFill>
                  <a:srgbClr val="FF0000"/>
                </a:solidFill>
              </a:rPr>
              <a:t/>
            </a:r>
            <a:br>
              <a:rPr lang="cs-CZ" sz="1800" dirty="0" smtClean="0">
                <a:solidFill>
                  <a:srgbClr val="FF0000"/>
                </a:solidFill>
              </a:rPr>
            </a:br>
            <a:r>
              <a:rPr lang="cs-CZ" sz="1800" dirty="0" smtClean="0">
                <a:solidFill>
                  <a:srgbClr val="FF0000"/>
                </a:solidFill>
              </a:rPr>
              <a:t/>
            </a:r>
            <a:br>
              <a:rPr lang="cs-CZ" sz="1800" dirty="0" smtClean="0">
                <a:solidFill>
                  <a:srgbClr val="FF0000"/>
                </a:solidFill>
              </a:rPr>
            </a:br>
            <a:r>
              <a:rPr lang="cs-CZ" sz="1800" dirty="0" smtClean="0">
                <a:solidFill>
                  <a:srgbClr val="FF0000"/>
                </a:solidFill>
              </a:rPr>
              <a:t/>
            </a:r>
            <a:br>
              <a:rPr lang="cs-CZ" sz="1800" dirty="0" smtClean="0">
                <a:solidFill>
                  <a:srgbClr val="FF0000"/>
                </a:solidFill>
              </a:rPr>
            </a:br>
            <a:r>
              <a:rPr lang="cs-CZ" sz="1800" dirty="0" smtClean="0">
                <a:solidFill>
                  <a:srgbClr val="FF0000"/>
                </a:solidFill>
              </a:rPr>
              <a:t/>
            </a:r>
            <a:br>
              <a:rPr lang="cs-CZ" sz="1800" dirty="0" smtClean="0">
                <a:solidFill>
                  <a:srgbClr val="FF0000"/>
                </a:solidFill>
              </a:rPr>
            </a:br>
            <a:r>
              <a:rPr lang="cs-CZ" sz="1800" dirty="0" smtClean="0">
                <a:solidFill>
                  <a:srgbClr val="FF0000"/>
                </a:solidFill>
              </a:rPr>
              <a:t/>
            </a:r>
            <a:br>
              <a:rPr lang="cs-CZ" sz="1800" dirty="0" smtClean="0">
                <a:solidFill>
                  <a:srgbClr val="FF0000"/>
                </a:solidFill>
              </a:rPr>
            </a:br>
            <a:r>
              <a:rPr lang="cs-CZ" sz="1800" dirty="0" smtClean="0">
                <a:solidFill>
                  <a:srgbClr val="FF0000"/>
                </a:solidFill>
              </a:rPr>
              <a:t/>
            </a:r>
            <a:br>
              <a:rPr lang="cs-CZ" sz="1800" dirty="0" smtClean="0">
                <a:solidFill>
                  <a:srgbClr val="FF0000"/>
                </a:solidFill>
              </a:rPr>
            </a:br>
            <a:r>
              <a:rPr lang="cs-CZ" sz="1800" dirty="0" smtClean="0">
                <a:solidFill>
                  <a:srgbClr val="FF0000"/>
                </a:solidFill>
              </a:rPr>
              <a:t/>
            </a:r>
            <a:br>
              <a:rPr lang="cs-CZ" sz="1800" dirty="0" smtClean="0">
                <a:solidFill>
                  <a:srgbClr val="FF0000"/>
                </a:solidFill>
              </a:rPr>
            </a:br>
            <a:r>
              <a:rPr lang="cs-CZ" sz="4000" dirty="0" smtClean="0">
                <a:solidFill>
                  <a:srgbClr val="FF0000"/>
                </a:solidFill>
              </a:rPr>
              <a:t/>
            </a:r>
            <a:br>
              <a:rPr lang="cs-CZ" sz="4000" dirty="0" smtClean="0">
                <a:solidFill>
                  <a:srgbClr val="FF0000"/>
                </a:solidFill>
              </a:rPr>
            </a:br>
            <a:r>
              <a:rPr lang="cs-CZ" sz="4000" dirty="0" smtClean="0">
                <a:solidFill>
                  <a:srgbClr val="FF0000"/>
                </a:solidFill>
              </a:rPr>
              <a:t/>
            </a:r>
            <a:br>
              <a:rPr lang="cs-CZ" sz="4000" dirty="0" smtClean="0">
                <a:solidFill>
                  <a:srgbClr val="FF0000"/>
                </a:solidFill>
              </a:rPr>
            </a:br>
            <a:r>
              <a:rPr lang="cs-CZ" sz="4000" dirty="0" smtClean="0">
                <a:solidFill>
                  <a:srgbClr val="FF0000"/>
                </a:solidFill>
              </a:rPr>
              <a:t/>
            </a:r>
            <a:br>
              <a:rPr lang="cs-CZ" sz="4000" dirty="0" smtClean="0">
                <a:solidFill>
                  <a:srgbClr val="FF0000"/>
                </a:solidFill>
              </a:rPr>
            </a:b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24" name="Nadpis 1"/>
          <p:cNvSpPr txBox="1">
            <a:spLocks/>
          </p:cNvSpPr>
          <p:nvPr/>
        </p:nvSpPr>
        <p:spPr>
          <a:xfrm>
            <a:off x="5220071" y="2991395"/>
            <a:ext cx="1584176" cy="360040"/>
          </a:xfrm>
          <a:prstGeom prst="rect">
            <a:avLst/>
          </a:prstGeom>
        </p:spPr>
        <p:txBody>
          <a:bodyPr vert="horz" lIns="0" tIns="45720" rIns="0" bIns="45720" rtlCol="0" anchor="t"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66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cs-CZ" sz="1400" i="1" cap="none" dirty="0" smtClean="0">
                <a:solidFill>
                  <a:srgbClr val="002060"/>
                </a:solidFill>
              </a:rPr>
              <a:t>Josef Dobrovský</a:t>
            </a:r>
            <a:r>
              <a:rPr lang="cs-CZ" sz="1800" dirty="0" smtClean="0">
                <a:solidFill>
                  <a:srgbClr val="FF0000"/>
                </a:solidFill>
              </a:rPr>
              <a:t/>
            </a:r>
            <a:br>
              <a:rPr lang="cs-CZ" sz="1800" dirty="0" smtClean="0">
                <a:solidFill>
                  <a:srgbClr val="FF0000"/>
                </a:solidFill>
              </a:rPr>
            </a:br>
            <a:r>
              <a:rPr lang="cs-CZ" sz="1800" dirty="0" smtClean="0">
                <a:solidFill>
                  <a:srgbClr val="FF0000"/>
                </a:solidFill>
              </a:rPr>
              <a:t/>
            </a:r>
            <a:br>
              <a:rPr lang="cs-CZ" sz="1800" dirty="0" smtClean="0">
                <a:solidFill>
                  <a:srgbClr val="FF0000"/>
                </a:solidFill>
              </a:rPr>
            </a:br>
            <a:r>
              <a:rPr lang="cs-CZ" sz="1800" dirty="0" smtClean="0">
                <a:solidFill>
                  <a:srgbClr val="FF0000"/>
                </a:solidFill>
              </a:rPr>
              <a:t/>
            </a:r>
            <a:br>
              <a:rPr lang="cs-CZ" sz="1800" dirty="0" smtClean="0">
                <a:solidFill>
                  <a:srgbClr val="FF0000"/>
                </a:solidFill>
              </a:rPr>
            </a:br>
            <a:r>
              <a:rPr lang="cs-CZ" sz="1800" dirty="0" smtClean="0">
                <a:solidFill>
                  <a:srgbClr val="FF0000"/>
                </a:solidFill>
              </a:rPr>
              <a:t/>
            </a:r>
            <a:br>
              <a:rPr lang="cs-CZ" sz="1800" dirty="0" smtClean="0">
                <a:solidFill>
                  <a:srgbClr val="FF0000"/>
                </a:solidFill>
              </a:rPr>
            </a:br>
            <a:r>
              <a:rPr lang="cs-CZ" sz="1800" dirty="0" smtClean="0">
                <a:solidFill>
                  <a:srgbClr val="FF0000"/>
                </a:solidFill>
              </a:rPr>
              <a:t/>
            </a:r>
            <a:br>
              <a:rPr lang="cs-CZ" sz="1800" dirty="0" smtClean="0">
                <a:solidFill>
                  <a:srgbClr val="FF0000"/>
                </a:solidFill>
              </a:rPr>
            </a:br>
            <a:r>
              <a:rPr lang="cs-CZ" sz="1800" dirty="0" smtClean="0">
                <a:solidFill>
                  <a:srgbClr val="FF0000"/>
                </a:solidFill>
              </a:rPr>
              <a:t/>
            </a:r>
            <a:br>
              <a:rPr lang="cs-CZ" sz="1800" dirty="0" smtClean="0">
                <a:solidFill>
                  <a:srgbClr val="FF0000"/>
                </a:solidFill>
              </a:rPr>
            </a:br>
            <a:r>
              <a:rPr lang="cs-CZ" sz="4000" dirty="0" smtClean="0">
                <a:solidFill>
                  <a:srgbClr val="FF0000"/>
                </a:solidFill>
              </a:rPr>
              <a:t/>
            </a:r>
            <a:br>
              <a:rPr lang="cs-CZ" sz="4000" dirty="0" smtClean="0">
                <a:solidFill>
                  <a:srgbClr val="FF0000"/>
                </a:solidFill>
              </a:rPr>
            </a:br>
            <a:r>
              <a:rPr lang="cs-CZ" sz="4000" dirty="0" smtClean="0">
                <a:solidFill>
                  <a:srgbClr val="FF0000"/>
                </a:solidFill>
              </a:rPr>
              <a:t/>
            </a:r>
            <a:br>
              <a:rPr lang="cs-CZ" sz="4000" dirty="0" smtClean="0">
                <a:solidFill>
                  <a:srgbClr val="FF0000"/>
                </a:solidFill>
              </a:rPr>
            </a:br>
            <a:r>
              <a:rPr lang="cs-CZ" sz="4000" dirty="0" smtClean="0">
                <a:solidFill>
                  <a:srgbClr val="FF0000"/>
                </a:solidFill>
              </a:rPr>
              <a:t/>
            </a:r>
            <a:br>
              <a:rPr lang="cs-CZ" sz="4000" dirty="0" smtClean="0">
                <a:solidFill>
                  <a:srgbClr val="FF0000"/>
                </a:solidFill>
              </a:rPr>
            </a:b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25" name="Nadpis 1"/>
          <p:cNvSpPr txBox="1">
            <a:spLocks/>
          </p:cNvSpPr>
          <p:nvPr/>
        </p:nvSpPr>
        <p:spPr>
          <a:xfrm>
            <a:off x="7297206" y="2919157"/>
            <a:ext cx="1584176" cy="360040"/>
          </a:xfrm>
          <a:prstGeom prst="rect">
            <a:avLst/>
          </a:prstGeom>
        </p:spPr>
        <p:txBody>
          <a:bodyPr vert="horz" lIns="0" tIns="45720" rIns="0" bIns="45720" rtlCol="0" anchor="t"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66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cs-CZ" sz="1400" i="1" cap="none" dirty="0" smtClean="0">
                <a:solidFill>
                  <a:srgbClr val="002060"/>
                </a:solidFill>
              </a:rPr>
              <a:t>Tomáš Garrigue </a:t>
            </a:r>
            <a:r>
              <a:rPr lang="cs-CZ" sz="1400" i="1" cap="none" dirty="0">
                <a:solidFill>
                  <a:srgbClr val="002060"/>
                </a:solidFill>
              </a:rPr>
              <a:t>M</a:t>
            </a:r>
            <a:r>
              <a:rPr lang="cs-CZ" sz="1400" i="1" cap="none" dirty="0" smtClean="0">
                <a:solidFill>
                  <a:srgbClr val="002060"/>
                </a:solidFill>
              </a:rPr>
              <a:t>asaryk</a:t>
            </a:r>
            <a:r>
              <a:rPr lang="cs-CZ" sz="1800" dirty="0" smtClean="0">
                <a:solidFill>
                  <a:srgbClr val="FF0000"/>
                </a:solidFill>
              </a:rPr>
              <a:t/>
            </a:r>
            <a:br>
              <a:rPr lang="cs-CZ" sz="1800" dirty="0" smtClean="0">
                <a:solidFill>
                  <a:srgbClr val="FF0000"/>
                </a:solidFill>
              </a:rPr>
            </a:br>
            <a:r>
              <a:rPr lang="cs-CZ" sz="1800" dirty="0" smtClean="0">
                <a:solidFill>
                  <a:srgbClr val="FF0000"/>
                </a:solidFill>
              </a:rPr>
              <a:t/>
            </a:r>
            <a:br>
              <a:rPr lang="cs-CZ" sz="1800" dirty="0" smtClean="0">
                <a:solidFill>
                  <a:srgbClr val="FF0000"/>
                </a:solidFill>
              </a:rPr>
            </a:br>
            <a:r>
              <a:rPr lang="cs-CZ" sz="1800" dirty="0" smtClean="0">
                <a:solidFill>
                  <a:srgbClr val="FF0000"/>
                </a:solidFill>
              </a:rPr>
              <a:t/>
            </a:r>
            <a:br>
              <a:rPr lang="cs-CZ" sz="1800" dirty="0" smtClean="0">
                <a:solidFill>
                  <a:srgbClr val="FF0000"/>
                </a:solidFill>
              </a:rPr>
            </a:br>
            <a:r>
              <a:rPr lang="cs-CZ" sz="1800" dirty="0" smtClean="0">
                <a:solidFill>
                  <a:srgbClr val="FF0000"/>
                </a:solidFill>
              </a:rPr>
              <a:t/>
            </a:r>
            <a:br>
              <a:rPr lang="cs-CZ" sz="1800" dirty="0" smtClean="0">
                <a:solidFill>
                  <a:srgbClr val="FF0000"/>
                </a:solidFill>
              </a:rPr>
            </a:br>
            <a:r>
              <a:rPr lang="cs-CZ" sz="1800" dirty="0" smtClean="0">
                <a:solidFill>
                  <a:srgbClr val="FF0000"/>
                </a:solidFill>
              </a:rPr>
              <a:t/>
            </a:r>
            <a:br>
              <a:rPr lang="cs-CZ" sz="1800" dirty="0" smtClean="0">
                <a:solidFill>
                  <a:srgbClr val="FF0000"/>
                </a:solidFill>
              </a:rPr>
            </a:br>
            <a:r>
              <a:rPr lang="cs-CZ" sz="1800" dirty="0" smtClean="0">
                <a:solidFill>
                  <a:srgbClr val="FF0000"/>
                </a:solidFill>
              </a:rPr>
              <a:t/>
            </a:r>
            <a:br>
              <a:rPr lang="cs-CZ" sz="1800" dirty="0" smtClean="0">
                <a:solidFill>
                  <a:srgbClr val="FF0000"/>
                </a:solidFill>
              </a:rPr>
            </a:br>
            <a:r>
              <a:rPr lang="cs-CZ" sz="4000" dirty="0" smtClean="0">
                <a:solidFill>
                  <a:srgbClr val="FF0000"/>
                </a:solidFill>
              </a:rPr>
              <a:t/>
            </a:r>
            <a:br>
              <a:rPr lang="cs-CZ" sz="4000" dirty="0" smtClean="0">
                <a:solidFill>
                  <a:srgbClr val="FF0000"/>
                </a:solidFill>
              </a:rPr>
            </a:br>
            <a:r>
              <a:rPr lang="cs-CZ" sz="4000" dirty="0" smtClean="0">
                <a:solidFill>
                  <a:srgbClr val="FF0000"/>
                </a:solidFill>
              </a:rPr>
              <a:t/>
            </a:r>
            <a:br>
              <a:rPr lang="cs-CZ" sz="4000" dirty="0" smtClean="0">
                <a:solidFill>
                  <a:srgbClr val="FF0000"/>
                </a:solidFill>
              </a:rPr>
            </a:br>
            <a:r>
              <a:rPr lang="cs-CZ" sz="4000" dirty="0" smtClean="0">
                <a:solidFill>
                  <a:srgbClr val="FF0000"/>
                </a:solidFill>
              </a:rPr>
              <a:t/>
            </a:r>
            <a:br>
              <a:rPr lang="cs-CZ" sz="4000" dirty="0" smtClean="0">
                <a:solidFill>
                  <a:srgbClr val="FF0000"/>
                </a:solidFill>
              </a:rPr>
            </a:b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26" name="Nadpis 1"/>
          <p:cNvSpPr txBox="1">
            <a:spLocks/>
          </p:cNvSpPr>
          <p:nvPr/>
        </p:nvSpPr>
        <p:spPr>
          <a:xfrm>
            <a:off x="5251729" y="4660638"/>
            <a:ext cx="1584176" cy="360040"/>
          </a:xfrm>
          <a:prstGeom prst="rect">
            <a:avLst/>
          </a:prstGeom>
        </p:spPr>
        <p:txBody>
          <a:bodyPr vert="horz" lIns="0" tIns="45720" rIns="0" bIns="45720" rtlCol="0" anchor="t"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66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cs-CZ" sz="1400" i="1" cap="none" dirty="0" smtClean="0">
                <a:solidFill>
                  <a:srgbClr val="002060"/>
                </a:solidFill>
              </a:rPr>
              <a:t>Jan Gebauer</a:t>
            </a:r>
            <a:r>
              <a:rPr lang="cs-CZ" sz="1800" dirty="0" smtClean="0">
                <a:solidFill>
                  <a:srgbClr val="FF0000"/>
                </a:solidFill>
              </a:rPr>
              <a:t/>
            </a:r>
            <a:br>
              <a:rPr lang="cs-CZ" sz="1800" dirty="0" smtClean="0">
                <a:solidFill>
                  <a:srgbClr val="FF0000"/>
                </a:solidFill>
              </a:rPr>
            </a:br>
            <a:r>
              <a:rPr lang="cs-CZ" sz="1800" dirty="0" smtClean="0">
                <a:solidFill>
                  <a:srgbClr val="FF0000"/>
                </a:solidFill>
              </a:rPr>
              <a:t/>
            </a:r>
            <a:br>
              <a:rPr lang="cs-CZ" sz="1800" dirty="0" smtClean="0">
                <a:solidFill>
                  <a:srgbClr val="FF0000"/>
                </a:solidFill>
              </a:rPr>
            </a:br>
            <a:r>
              <a:rPr lang="cs-CZ" sz="1800" dirty="0" smtClean="0">
                <a:solidFill>
                  <a:srgbClr val="FF0000"/>
                </a:solidFill>
              </a:rPr>
              <a:t/>
            </a:r>
            <a:br>
              <a:rPr lang="cs-CZ" sz="1800" dirty="0" smtClean="0">
                <a:solidFill>
                  <a:srgbClr val="FF0000"/>
                </a:solidFill>
              </a:rPr>
            </a:br>
            <a:r>
              <a:rPr lang="cs-CZ" sz="1800" dirty="0" smtClean="0">
                <a:solidFill>
                  <a:srgbClr val="FF0000"/>
                </a:solidFill>
              </a:rPr>
              <a:t/>
            </a:r>
            <a:br>
              <a:rPr lang="cs-CZ" sz="1800" dirty="0" smtClean="0">
                <a:solidFill>
                  <a:srgbClr val="FF0000"/>
                </a:solidFill>
              </a:rPr>
            </a:br>
            <a:r>
              <a:rPr lang="cs-CZ" sz="1800" dirty="0" smtClean="0">
                <a:solidFill>
                  <a:srgbClr val="FF0000"/>
                </a:solidFill>
              </a:rPr>
              <a:t/>
            </a:r>
            <a:br>
              <a:rPr lang="cs-CZ" sz="1800" dirty="0" smtClean="0">
                <a:solidFill>
                  <a:srgbClr val="FF0000"/>
                </a:solidFill>
              </a:rPr>
            </a:br>
            <a:r>
              <a:rPr lang="cs-CZ" sz="1800" dirty="0" smtClean="0">
                <a:solidFill>
                  <a:srgbClr val="FF0000"/>
                </a:solidFill>
              </a:rPr>
              <a:t/>
            </a:r>
            <a:br>
              <a:rPr lang="cs-CZ" sz="1800" dirty="0" smtClean="0">
                <a:solidFill>
                  <a:srgbClr val="FF0000"/>
                </a:solidFill>
              </a:rPr>
            </a:br>
            <a:r>
              <a:rPr lang="cs-CZ" sz="4000" dirty="0" smtClean="0">
                <a:solidFill>
                  <a:srgbClr val="FF0000"/>
                </a:solidFill>
              </a:rPr>
              <a:t/>
            </a:r>
            <a:br>
              <a:rPr lang="cs-CZ" sz="4000" dirty="0" smtClean="0">
                <a:solidFill>
                  <a:srgbClr val="FF0000"/>
                </a:solidFill>
              </a:rPr>
            </a:br>
            <a:r>
              <a:rPr lang="cs-CZ" sz="4000" dirty="0" smtClean="0">
                <a:solidFill>
                  <a:srgbClr val="FF0000"/>
                </a:solidFill>
              </a:rPr>
              <a:t/>
            </a:r>
            <a:br>
              <a:rPr lang="cs-CZ" sz="4000" dirty="0" smtClean="0">
                <a:solidFill>
                  <a:srgbClr val="FF0000"/>
                </a:solidFill>
              </a:rPr>
            </a:br>
            <a:r>
              <a:rPr lang="cs-CZ" sz="4000" dirty="0" smtClean="0">
                <a:solidFill>
                  <a:srgbClr val="FF0000"/>
                </a:solidFill>
              </a:rPr>
              <a:t/>
            </a:r>
            <a:br>
              <a:rPr lang="cs-CZ" sz="4000" dirty="0" smtClean="0">
                <a:solidFill>
                  <a:srgbClr val="FF0000"/>
                </a:solidFill>
              </a:rPr>
            </a:b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27" name="Nadpis 1"/>
          <p:cNvSpPr txBox="1">
            <a:spLocks/>
          </p:cNvSpPr>
          <p:nvPr/>
        </p:nvSpPr>
        <p:spPr>
          <a:xfrm>
            <a:off x="7272300" y="4660638"/>
            <a:ext cx="1584176" cy="360040"/>
          </a:xfrm>
          <a:prstGeom prst="rect">
            <a:avLst/>
          </a:prstGeom>
        </p:spPr>
        <p:txBody>
          <a:bodyPr vert="horz" lIns="0" tIns="45720" rIns="0" bIns="45720" rtlCol="0" anchor="t"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66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cs-CZ" sz="1400" i="1" cap="none" dirty="0" smtClean="0">
                <a:solidFill>
                  <a:srgbClr val="002060"/>
                </a:solidFill>
              </a:rPr>
              <a:t>Miroslav Ivanov</a:t>
            </a:r>
            <a:r>
              <a:rPr lang="cs-CZ" sz="1800" dirty="0" smtClean="0">
                <a:solidFill>
                  <a:srgbClr val="FF0000"/>
                </a:solidFill>
              </a:rPr>
              <a:t/>
            </a:r>
            <a:br>
              <a:rPr lang="cs-CZ" sz="1800" dirty="0" smtClean="0">
                <a:solidFill>
                  <a:srgbClr val="FF0000"/>
                </a:solidFill>
              </a:rPr>
            </a:br>
            <a:r>
              <a:rPr lang="cs-CZ" sz="1800" dirty="0" smtClean="0">
                <a:solidFill>
                  <a:srgbClr val="FF0000"/>
                </a:solidFill>
              </a:rPr>
              <a:t/>
            </a:r>
            <a:br>
              <a:rPr lang="cs-CZ" sz="1800" dirty="0" smtClean="0">
                <a:solidFill>
                  <a:srgbClr val="FF0000"/>
                </a:solidFill>
              </a:rPr>
            </a:br>
            <a:r>
              <a:rPr lang="cs-CZ" sz="1800" dirty="0" smtClean="0">
                <a:solidFill>
                  <a:srgbClr val="FF0000"/>
                </a:solidFill>
              </a:rPr>
              <a:t/>
            </a:r>
            <a:br>
              <a:rPr lang="cs-CZ" sz="1800" dirty="0" smtClean="0">
                <a:solidFill>
                  <a:srgbClr val="FF0000"/>
                </a:solidFill>
              </a:rPr>
            </a:br>
            <a:r>
              <a:rPr lang="cs-CZ" sz="1800" dirty="0" smtClean="0">
                <a:solidFill>
                  <a:srgbClr val="FF0000"/>
                </a:solidFill>
              </a:rPr>
              <a:t/>
            </a:r>
            <a:br>
              <a:rPr lang="cs-CZ" sz="1800" dirty="0" smtClean="0">
                <a:solidFill>
                  <a:srgbClr val="FF0000"/>
                </a:solidFill>
              </a:rPr>
            </a:br>
            <a:r>
              <a:rPr lang="cs-CZ" sz="1800" dirty="0" smtClean="0">
                <a:solidFill>
                  <a:srgbClr val="FF0000"/>
                </a:solidFill>
              </a:rPr>
              <a:t/>
            </a:r>
            <a:br>
              <a:rPr lang="cs-CZ" sz="1800" dirty="0" smtClean="0">
                <a:solidFill>
                  <a:srgbClr val="FF0000"/>
                </a:solidFill>
              </a:rPr>
            </a:br>
            <a:r>
              <a:rPr lang="cs-CZ" sz="1800" dirty="0" smtClean="0">
                <a:solidFill>
                  <a:srgbClr val="FF0000"/>
                </a:solidFill>
              </a:rPr>
              <a:t/>
            </a:r>
            <a:br>
              <a:rPr lang="cs-CZ" sz="1800" dirty="0" smtClean="0">
                <a:solidFill>
                  <a:srgbClr val="FF0000"/>
                </a:solidFill>
              </a:rPr>
            </a:br>
            <a:r>
              <a:rPr lang="cs-CZ" sz="4000" dirty="0" smtClean="0">
                <a:solidFill>
                  <a:srgbClr val="FF0000"/>
                </a:solidFill>
              </a:rPr>
              <a:t/>
            </a:r>
            <a:br>
              <a:rPr lang="cs-CZ" sz="4000" dirty="0" smtClean="0">
                <a:solidFill>
                  <a:srgbClr val="FF0000"/>
                </a:solidFill>
              </a:rPr>
            </a:br>
            <a:r>
              <a:rPr lang="cs-CZ" sz="4000" dirty="0" smtClean="0">
                <a:solidFill>
                  <a:srgbClr val="FF0000"/>
                </a:solidFill>
              </a:rPr>
              <a:t/>
            </a:r>
            <a:br>
              <a:rPr lang="cs-CZ" sz="4000" dirty="0" smtClean="0">
                <a:solidFill>
                  <a:srgbClr val="FF0000"/>
                </a:solidFill>
              </a:rPr>
            </a:br>
            <a:r>
              <a:rPr lang="cs-CZ" sz="4000" dirty="0" smtClean="0">
                <a:solidFill>
                  <a:srgbClr val="FF0000"/>
                </a:solidFill>
              </a:rPr>
              <a:t/>
            </a:r>
            <a:br>
              <a:rPr lang="cs-CZ" sz="4000" dirty="0" smtClean="0">
                <a:solidFill>
                  <a:srgbClr val="FF0000"/>
                </a:solidFill>
              </a:rPr>
            </a:br>
            <a:endParaRPr lang="cs-CZ" sz="4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812915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5" grpId="0" build="p" animBg="1"/>
      <p:bldP spid="21" grpId="0"/>
      <p:bldP spid="22" grpId="0"/>
      <p:bldP spid="23" grpId="0"/>
      <p:bldP spid="24" grpId="0"/>
      <p:bldP spid="25" grpId="0"/>
      <p:bldP spid="26" grpId="0"/>
      <p:bldP spid="27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-288540" y="339502"/>
            <a:ext cx="9649072" cy="720080"/>
          </a:xfrm>
        </p:spPr>
        <p:txBody>
          <a:bodyPr>
            <a:normAutofit fontScale="25000" lnSpcReduction="20000"/>
          </a:bodyPr>
          <a:lstStyle/>
          <a:p>
            <a:pPr algn="ctr"/>
            <a:endParaRPr lang="cs-CZ" dirty="0" smtClean="0">
              <a:solidFill>
                <a:srgbClr val="FF0000"/>
              </a:solidFill>
            </a:endParaRPr>
          </a:p>
          <a:p>
            <a:pPr algn="ctr"/>
            <a:r>
              <a:rPr lang="cs-CZ" sz="11200" b="1" dirty="0" smtClean="0">
                <a:solidFill>
                  <a:srgbClr val="FF0000"/>
                </a:solidFill>
              </a:rPr>
              <a:t>RUKOPIS KRÁLOVÉDVORSKÝ A RUKOPIS ZELENOHORSKÝ</a:t>
            </a:r>
          </a:p>
          <a:p>
            <a:pPr algn="ctr"/>
            <a:r>
              <a:rPr lang="cs-CZ" sz="11200" b="1" dirty="0" smtClean="0">
                <a:solidFill>
                  <a:srgbClr val="002060"/>
                </a:solidFill>
              </a:rPr>
              <a:t>ZÁVĚR</a:t>
            </a:r>
          </a:p>
          <a:p>
            <a:pPr algn="ctr"/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" name="Podnadpis 2"/>
          <p:cNvSpPr txBox="1">
            <a:spLocks/>
          </p:cNvSpPr>
          <p:nvPr/>
        </p:nvSpPr>
        <p:spPr>
          <a:xfrm>
            <a:off x="395536" y="843558"/>
            <a:ext cx="8352928" cy="2736304"/>
          </a:xfrm>
          <a:prstGeom prst="rect">
            <a:avLst/>
          </a:prstGeom>
        </p:spPr>
        <p:txBody>
          <a:bodyPr vert="horz" anchor="b">
            <a:normAutofit/>
          </a:bodyPr>
          <a:lstStyle>
            <a:lvl1pPr marL="0" indent="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None/>
              <a:defRPr kumimoji="0" sz="2400" kern="1200">
                <a:solidFill>
                  <a:schemeClr val="tx2">
                    <a:shade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None/>
              <a:defRPr kumimoji="0" sz="2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None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None/>
              <a:defRPr kumimoji="0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2860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7432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2004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6576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buClr>
                <a:srgbClr val="002060"/>
              </a:buClr>
              <a:buFont typeface="Wingdings" panose="05000000000000000000" pitchFamily="2" charset="2"/>
              <a:buChar char="Ø"/>
            </a:pPr>
            <a:endParaRPr lang="cs-CZ" sz="2000" dirty="0">
              <a:solidFill>
                <a:srgbClr val="002060"/>
              </a:solidFill>
            </a:endParaRPr>
          </a:p>
        </p:txBody>
      </p:sp>
      <p:sp>
        <p:nvSpPr>
          <p:cNvPr id="7" name="Podnadpis 2"/>
          <p:cNvSpPr txBox="1">
            <a:spLocks/>
          </p:cNvSpPr>
          <p:nvPr/>
        </p:nvSpPr>
        <p:spPr>
          <a:xfrm>
            <a:off x="107504" y="987574"/>
            <a:ext cx="8856984" cy="3960440"/>
          </a:xfrm>
          <a:prstGeom prst="rect">
            <a:avLst/>
          </a:prstGeom>
        </p:spPr>
        <p:txBody>
          <a:bodyPr vert="horz" anchor="t" anchorCtr="0">
            <a:noAutofit/>
          </a:bodyPr>
          <a:lstStyle>
            <a:lvl1pPr marL="0" indent="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None/>
              <a:defRPr kumimoji="0" sz="2400" kern="1200">
                <a:solidFill>
                  <a:schemeClr val="tx2">
                    <a:shade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None/>
              <a:defRPr kumimoji="0" sz="2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None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None/>
              <a:defRPr kumimoji="0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2860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7432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2004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6576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>
              <a:buClr>
                <a:srgbClr val="002060"/>
              </a:buClr>
              <a:buFont typeface="Wingdings" panose="05000000000000000000" pitchFamily="2" charset="2"/>
              <a:buChar char="Ø"/>
            </a:pPr>
            <a:r>
              <a:rPr lang="cs-CZ" sz="1800" dirty="0" smtClean="0">
                <a:solidFill>
                  <a:srgbClr val="002060"/>
                </a:solidFill>
                <a:cs typeface="Times New Roman"/>
              </a:rPr>
              <a:t>třebaže je </a:t>
            </a:r>
            <a:r>
              <a:rPr lang="cs-CZ" sz="1800" dirty="0" smtClean="0">
                <a:solidFill>
                  <a:srgbClr val="FF0000"/>
                </a:solidFill>
                <a:cs typeface="Times New Roman"/>
              </a:rPr>
              <a:t>téměř nepochybné, že se </a:t>
            </a:r>
            <a:r>
              <a:rPr lang="cs-CZ" sz="1800" u="sng" dirty="0" smtClean="0">
                <a:solidFill>
                  <a:srgbClr val="FF0000"/>
                </a:solidFill>
                <a:cs typeface="Times New Roman"/>
              </a:rPr>
              <a:t>jedná</a:t>
            </a:r>
            <a:r>
              <a:rPr lang="cs-CZ" sz="1800" dirty="0" smtClean="0">
                <a:solidFill>
                  <a:srgbClr val="FF0000"/>
                </a:solidFill>
                <a:cs typeface="Times New Roman"/>
              </a:rPr>
              <a:t> o padělky</a:t>
            </a:r>
            <a:r>
              <a:rPr lang="cs-CZ" sz="1800" dirty="0" smtClean="0">
                <a:solidFill>
                  <a:srgbClr val="002060"/>
                </a:solidFill>
                <a:cs typeface="Times New Roman"/>
              </a:rPr>
              <a:t>, je nutné rukopisům věnovat v dějinách české literatury patřičnou pozornost, neboť:</a:t>
            </a:r>
          </a:p>
          <a:p>
            <a:pPr marL="914400" lvl="1" indent="-457200" algn="l">
              <a:buClr>
                <a:srgbClr val="002060"/>
              </a:buClr>
              <a:buFont typeface="Wingdings" panose="05000000000000000000" pitchFamily="2" charset="2"/>
              <a:buChar char="ü"/>
            </a:pPr>
            <a:r>
              <a:rPr lang="cs-CZ" sz="1800" dirty="0" smtClean="0">
                <a:solidFill>
                  <a:srgbClr val="FF0000"/>
                </a:solidFill>
                <a:cs typeface="Times New Roman"/>
              </a:rPr>
              <a:t>ukazují na atmosféru doby kdy vznikly a kdy o ne probíhaly spory</a:t>
            </a:r>
            <a:r>
              <a:rPr lang="cs-CZ" sz="1800" dirty="0" smtClean="0">
                <a:solidFill>
                  <a:srgbClr val="002060"/>
                </a:solidFill>
                <a:cs typeface="Times New Roman"/>
              </a:rPr>
              <a:t> (celoevropská snaha utlačovaných národů o emancipaci, období preromantismu a romantismu, vyhrocující se vztahy české a německé společnosti na našem území a v rakouské monarchii)</a:t>
            </a:r>
          </a:p>
          <a:p>
            <a:pPr marL="914400" lvl="1" indent="-457200" algn="l">
              <a:buClr>
                <a:srgbClr val="002060"/>
              </a:buClr>
              <a:buFont typeface="Wingdings" panose="05000000000000000000" pitchFamily="2" charset="2"/>
              <a:buChar char="ü"/>
            </a:pPr>
            <a:r>
              <a:rPr lang="cs-CZ" sz="1800" dirty="0" smtClean="0">
                <a:solidFill>
                  <a:srgbClr val="FF0000"/>
                </a:solidFill>
                <a:cs typeface="Times New Roman"/>
              </a:rPr>
              <a:t>vzbudily v české společnosti zájem o historii a posílili české národní </a:t>
            </a:r>
            <a:r>
              <a:rPr lang="cs-CZ" sz="1800" dirty="0" err="1" smtClean="0">
                <a:solidFill>
                  <a:srgbClr val="FF0000"/>
                </a:solidFill>
                <a:cs typeface="Times New Roman"/>
              </a:rPr>
              <a:t>seběvědomí</a:t>
            </a:r>
            <a:r>
              <a:rPr lang="cs-CZ" sz="1800" dirty="0" smtClean="0">
                <a:solidFill>
                  <a:srgbClr val="FF0000"/>
                </a:solidFill>
                <a:cs typeface="Times New Roman"/>
              </a:rPr>
              <a:t> </a:t>
            </a:r>
            <a:r>
              <a:rPr lang="cs-CZ" sz="1800" dirty="0" smtClean="0">
                <a:solidFill>
                  <a:srgbClr val="002060"/>
                </a:solidFill>
                <a:cs typeface="Times New Roman"/>
              </a:rPr>
              <a:t>(„účel světí prostředky“???)</a:t>
            </a:r>
          </a:p>
          <a:p>
            <a:pPr marL="914400" lvl="1" indent="-457200" algn="l">
              <a:buClr>
                <a:srgbClr val="002060"/>
              </a:buClr>
              <a:buFont typeface="Wingdings" panose="05000000000000000000" pitchFamily="2" charset="2"/>
              <a:buChar char="ü"/>
            </a:pPr>
            <a:r>
              <a:rPr lang="cs-CZ" sz="1800" dirty="0" smtClean="0">
                <a:solidFill>
                  <a:srgbClr val="FF0000"/>
                </a:solidFill>
                <a:cs typeface="Times New Roman"/>
              </a:rPr>
              <a:t>mají svou literární hodnotu </a:t>
            </a:r>
            <a:r>
              <a:rPr lang="cs-CZ" sz="1800" dirty="0" smtClean="0">
                <a:solidFill>
                  <a:srgbClr val="002060"/>
                </a:solidFill>
                <a:cs typeface="Times New Roman"/>
              </a:rPr>
              <a:t>(jsou součástí naší literatury, jejich autorství je připisováno známým postavám doby národního obrození)</a:t>
            </a:r>
          </a:p>
          <a:p>
            <a:pPr marL="914400" lvl="1" indent="-457200" algn="l">
              <a:buClr>
                <a:srgbClr val="002060"/>
              </a:buClr>
              <a:buFont typeface="Wingdings" panose="05000000000000000000" pitchFamily="2" charset="2"/>
              <a:buChar char="ü"/>
            </a:pPr>
            <a:r>
              <a:rPr lang="cs-CZ" sz="1800" dirty="0">
                <a:solidFill>
                  <a:srgbClr val="FF0000"/>
                </a:solidFill>
                <a:cs typeface="Times New Roman"/>
              </a:rPr>
              <a:t>u</a:t>
            </a:r>
            <a:r>
              <a:rPr lang="cs-CZ" sz="1800" dirty="0" smtClean="0">
                <a:solidFill>
                  <a:srgbClr val="FF0000"/>
                </a:solidFill>
                <a:cs typeface="Times New Roman"/>
              </a:rPr>
              <a:t>čivo o nich podněcuje svou „detektivní“ atmosférou zájem žáků SSŠP Boskovice o hodiny literatury </a:t>
            </a:r>
            <a:r>
              <a:rPr lang="cs-CZ" sz="1800" dirty="0" smtClean="0">
                <a:solidFill>
                  <a:srgbClr val="002060"/>
                </a:solidFill>
                <a:cs typeface="Times New Roman"/>
              </a:rPr>
              <a:t>(naivní představa učitele – autora prezentace)</a:t>
            </a:r>
            <a:r>
              <a:rPr lang="cs-CZ" sz="1800" dirty="0" smtClean="0">
                <a:solidFill>
                  <a:srgbClr val="FF0000"/>
                </a:solidFill>
                <a:cs typeface="Times New Roman"/>
              </a:rPr>
              <a:t>    </a:t>
            </a:r>
            <a:r>
              <a:rPr lang="cs-CZ" sz="1800" dirty="0" smtClean="0">
                <a:solidFill>
                  <a:srgbClr val="002060"/>
                </a:solidFill>
                <a:cs typeface="Times New Roman"/>
              </a:rPr>
              <a:t> </a:t>
            </a:r>
            <a:r>
              <a:rPr lang="cs-CZ" sz="2200" dirty="0" smtClean="0">
                <a:solidFill>
                  <a:srgbClr val="002060"/>
                </a:solidFill>
                <a:cs typeface="Times New Roman"/>
              </a:rPr>
              <a:t> </a:t>
            </a:r>
            <a:r>
              <a:rPr lang="cs-CZ" sz="2200" dirty="0" smtClean="0">
                <a:solidFill>
                  <a:srgbClr val="FF0000"/>
                </a:solidFill>
                <a:cs typeface="Times New Roman"/>
              </a:rPr>
              <a:t> </a:t>
            </a:r>
            <a:endParaRPr lang="cs-CZ" sz="2600" dirty="0" smtClean="0">
              <a:solidFill>
                <a:srgbClr val="FF0000"/>
              </a:solidFill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3280144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7" grpId="0" build="p" bldLvl="2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67544" y="771550"/>
            <a:ext cx="8458200" cy="4248472"/>
          </a:xfrm>
        </p:spPr>
        <p:txBody>
          <a:bodyPr>
            <a:normAutofit/>
          </a:bodyPr>
          <a:lstStyle/>
          <a:p>
            <a:r>
              <a:rPr lang="cs-CZ" sz="1000" cap="none" dirty="0">
                <a:solidFill>
                  <a:srgbClr val="002060"/>
                </a:solidFill>
              </a:rPr>
              <a:t>Literatura pro 2. Ročník středních škol – Učebnice. 1. Vyd. Brno, </a:t>
            </a:r>
            <a:r>
              <a:rPr lang="cs-CZ" sz="1000" cap="none" dirty="0" err="1">
                <a:solidFill>
                  <a:srgbClr val="002060"/>
                </a:solidFill>
              </a:rPr>
              <a:t>Didaktis</a:t>
            </a:r>
            <a:r>
              <a:rPr lang="cs-CZ" sz="1000" cap="none" dirty="0">
                <a:solidFill>
                  <a:srgbClr val="002060"/>
                </a:solidFill>
              </a:rPr>
              <a:t> 2009. 151 s. ISBN 978-80.7358-129-9</a:t>
            </a:r>
            <a:r>
              <a:rPr lang="cs-CZ" sz="1000" dirty="0">
                <a:solidFill>
                  <a:schemeClr val="bg1"/>
                </a:solidFill>
              </a:rPr>
              <a:t/>
            </a:r>
            <a:br>
              <a:rPr lang="cs-CZ" sz="1000" dirty="0">
                <a:solidFill>
                  <a:schemeClr val="bg1"/>
                </a:solidFill>
              </a:rPr>
            </a:br>
            <a:r>
              <a:rPr lang="en-US" sz="1000" cap="none" dirty="0">
                <a:solidFill>
                  <a:srgbClr val="002060"/>
                </a:solidFill>
                <a:effectLst/>
              </a:rPr>
              <a:t>UNKNOWN. </a:t>
            </a:r>
            <a:r>
              <a:rPr lang="en-US" sz="1000" i="1" cap="none" dirty="0">
                <a:solidFill>
                  <a:srgbClr val="002060"/>
                </a:solidFill>
                <a:effectLst/>
              </a:rPr>
              <a:t>Wikimedia Commons</a:t>
            </a:r>
            <a:r>
              <a:rPr lang="en-US" sz="1000" cap="none" dirty="0">
                <a:solidFill>
                  <a:srgbClr val="002060"/>
                </a:solidFill>
                <a:effectLst/>
              </a:rPr>
              <a:t> [online]. [cit. </a:t>
            </a:r>
            <a:r>
              <a:rPr lang="en-US" sz="1000" cap="none" dirty="0" smtClean="0">
                <a:solidFill>
                  <a:srgbClr val="002060"/>
                </a:solidFill>
                <a:effectLst/>
              </a:rPr>
              <a:t>6.</a:t>
            </a:r>
            <a:r>
              <a:rPr lang="cs-CZ" sz="1000" cap="none" dirty="0" smtClean="0">
                <a:solidFill>
                  <a:srgbClr val="002060"/>
                </a:solidFill>
                <a:effectLst/>
              </a:rPr>
              <a:t>8</a:t>
            </a:r>
            <a:r>
              <a:rPr lang="en-US" sz="1000" cap="none" dirty="0" smtClean="0">
                <a:solidFill>
                  <a:srgbClr val="002060"/>
                </a:solidFill>
                <a:effectLst/>
              </a:rPr>
              <a:t>.201</a:t>
            </a:r>
            <a:r>
              <a:rPr lang="cs-CZ" sz="1000" cap="none" dirty="0" smtClean="0">
                <a:solidFill>
                  <a:srgbClr val="002060"/>
                </a:solidFill>
                <a:effectLst/>
              </a:rPr>
              <a:t>3</a:t>
            </a:r>
            <a:r>
              <a:rPr lang="en-US" sz="1000" cap="none" dirty="0" smtClean="0">
                <a:solidFill>
                  <a:srgbClr val="002060"/>
                </a:solidFill>
                <a:effectLst/>
              </a:rPr>
              <a:t>]. </a:t>
            </a:r>
            <a:r>
              <a:rPr lang="en-US" sz="1000" cap="none" dirty="0" err="1">
                <a:solidFill>
                  <a:srgbClr val="002060"/>
                </a:solidFill>
                <a:effectLst/>
              </a:rPr>
              <a:t>Dostupný</a:t>
            </a:r>
            <a:r>
              <a:rPr lang="en-US" sz="1000" cap="none" dirty="0">
                <a:solidFill>
                  <a:srgbClr val="002060"/>
                </a:solidFill>
                <a:effectLst/>
              </a:rPr>
              <a:t> </a:t>
            </a:r>
            <a:r>
              <a:rPr lang="en-US" sz="1000" cap="none" dirty="0" err="1">
                <a:solidFill>
                  <a:srgbClr val="002060"/>
                </a:solidFill>
                <a:effectLst/>
              </a:rPr>
              <a:t>na</a:t>
            </a:r>
            <a:r>
              <a:rPr lang="en-US" sz="1000" cap="none" dirty="0">
                <a:solidFill>
                  <a:srgbClr val="002060"/>
                </a:solidFill>
                <a:effectLst/>
              </a:rPr>
              <a:t> WWW: http://</a:t>
            </a:r>
            <a:r>
              <a:rPr lang="en-US" sz="1000" cap="none" dirty="0" smtClean="0">
                <a:solidFill>
                  <a:srgbClr val="002060"/>
                </a:solidFill>
                <a:effectLst/>
              </a:rPr>
              <a:t>commons.wikimedia.org/wiki/File:Nibelungenlied_manuscript-c_f1r.jpg</a:t>
            </a:r>
            <a:r>
              <a:rPr lang="cs-CZ" sz="1000" cap="none" dirty="0" smtClean="0">
                <a:solidFill>
                  <a:srgbClr val="002060"/>
                </a:solidFill>
                <a:effectLst/>
              </a:rPr>
              <a:t/>
            </a:r>
            <a:br>
              <a:rPr lang="cs-CZ" sz="1000" cap="none" dirty="0" smtClean="0">
                <a:solidFill>
                  <a:srgbClr val="002060"/>
                </a:solidFill>
                <a:effectLst/>
              </a:rPr>
            </a:br>
            <a:r>
              <a:rPr lang="en-US" sz="1000" cap="none" dirty="0">
                <a:solidFill>
                  <a:srgbClr val="002060"/>
                </a:solidFill>
                <a:effectLst/>
              </a:rPr>
              <a:t>UNKNOWN. </a:t>
            </a:r>
            <a:r>
              <a:rPr lang="en-US" sz="1000" i="1" cap="none" dirty="0">
                <a:solidFill>
                  <a:srgbClr val="002060"/>
                </a:solidFill>
                <a:effectLst/>
              </a:rPr>
              <a:t>Wikimedia Commons</a:t>
            </a:r>
            <a:r>
              <a:rPr lang="en-US" sz="1000" cap="none" dirty="0">
                <a:solidFill>
                  <a:srgbClr val="002060"/>
                </a:solidFill>
                <a:effectLst/>
              </a:rPr>
              <a:t> [online]. [cit. </a:t>
            </a:r>
            <a:r>
              <a:rPr lang="en-US" sz="1000" cap="none" dirty="0" smtClean="0">
                <a:solidFill>
                  <a:srgbClr val="002060"/>
                </a:solidFill>
                <a:effectLst/>
              </a:rPr>
              <a:t>6.</a:t>
            </a:r>
            <a:r>
              <a:rPr lang="cs-CZ" sz="1000" cap="none" dirty="0" smtClean="0">
                <a:solidFill>
                  <a:srgbClr val="002060"/>
                </a:solidFill>
                <a:effectLst/>
              </a:rPr>
              <a:t>8</a:t>
            </a:r>
            <a:r>
              <a:rPr lang="en-US" sz="1000" cap="none" dirty="0" smtClean="0">
                <a:solidFill>
                  <a:srgbClr val="002060"/>
                </a:solidFill>
                <a:effectLst/>
              </a:rPr>
              <a:t>.201</a:t>
            </a:r>
            <a:r>
              <a:rPr lang="cs-CZ" sz="1000" cap="none" dirty="0" smtClean="0">
                <a:solidFill>
                  <a:srgbClr val="002060"/>
                </a:solidFill>
                <a:effectLst/>
              </a:rPr>
              <a:t>3</a:t>
            </a:r>
            <a:r>
              <a:rPr lang="en-US" sz="1000" cap="none" dirty="0" smtClean="0">
                <a:solidFill>
                  <a:srgbClr val="002060"/>
                </a:solidFill>
                <a:effectLst/>
              </a:rPr>
              <a:t>]. </a:t>
            </a:r>
            <a:r>
              <a:rPr lang="en-US" sz="1000" cap="none" dirty="0" err="1">
                <a:solidFill>
                  <a:srgbClr val="002060"/>
                </a:solidFill>
                <a:effectLst/>
              </a:rPr>
              <a:t>Dostupný</a:t>
            </a:r>
            <a:r>
              <a:rPr lang="en-US" sz="1000" cap="none" dirty="0">
                <a:solidFill>
                  <a:srgbClr val="002060"/>
                </a:solidFill>
                <a:effectLst/>
              </a:rPr>
              <a:t> </a:t>
            </a:r>
            <a:r>
              <a:rPr lang="en-US" sz="1000" cap="none" dirty="0" err="1">
                <a:solidFill>
                  <a:srgbClr val="002060"/>
                </a:solidFill>
                <a:effectLst/>
              </a:rPr>
              <a:t>na</a:t>
            </a:r>
            <a:r>
              <a:rPr lang="en-US" sz="1000" cap="none" dirty="0">
                <a:solidFill>
                  <a:srgbClr val="002060"/>
                </a:solidFill>
                <a:effectLst/>
              </a:rPr>
              <a:t> WWW: http://</a:t>
            </a:r>
            <a:r>
              <a:rPr lang="en-US" sz="1000" cap="none" dirty="0" smtClean="0">
                <a:solidFill>
                  <a:srgbClr val="002060"/>
                </a:solidFill>
                <a:effectLst/>
              </a:rPr>
              <a:t>commons.wikimedia.org/wiki/File:Nibelungenlied_manuscript-k.jpg</a:t>
            </a:r>
            <a:r>
              <a:rPr lang="cs-CZ" sz="1000" cap="none" dirty="0" smtClean="0">
                <a:solidFill>
                  <a:srgbClr val="002060"/>
                </a:solidFill>
                <a:effectLst/>
              </a:rPr>
              <a:t/>
            </a:r>
            <a:br>
              <a:rPr lang="cs-CZ" sz="1000" cap="none" dirty="0" smtClean="0">
                <a:solidFill>
                  <a:srgbClr val="002060"/>
                </a:solidFill>
                <a:effectLst/>
              </a:rPr>
            </a:br>
            <a:r>
              <a:rPr lang="cs-CZ" sz="1000" cap="none" dirty="0">
                <a:solidFill>
                  <a:srgbClr val="002060"/>
                </a:solidFill>
                <a:effectLst/>
              </a:rPr>
              <a:t>AUTOR NEUVEDEN. </a:t>
            </a:r>
            <a:r>
              <a:rPr lang="cs-CZ" sz="1000" i="1" cap="none" dirty="0" err="1">
                <a:solidFill>
                  <a:srgbClr val="002060"/>
                </a:solidFill>
                <a:effectLst/>
              </a:rPr>
              <a:t>Wikimedia</a:t>
            </a:r>
            <a:r>
              <a:rPr lang="cs-CZ" sz="1000" i="1" cap="none" dirty="0">
                <a:solidFill>
                  <a:srgbClr val="002060"/>
                </a:solidFill>
                <a:effectLst/>
              </a:rPr>
              <a:t> </a:t>
            </a:r>
            <a:r>
              <a:rPr lang="cs-CZ" sz="1000" i="1" cap="none" dirty="0" err="1">
                <a:solidFill>
                  <a:srgbClr val="002060"/>
                </a:solidFill>
                <a:effectLst/>
              </a:rPr>
              <a:t>Commons</a:t>
            </a:r>
            <a:r>
              <a:rPr lang="cs-CZ" sz="1000" cap="none" dirty="0">
                <a:solidFill>
                  <a:srgbClr val="002060"/>
                </a:solidFill>
                <a:effectLst/>
              </a:rPr>
              <a:t> [online]. [cit. </a:t>
            </a:r>
            <a:r>
              <a:rPr lang="cs-CZ" sz="1000" cap="none" dirty="0" smtClean="0">
                <a:solidFill>
                  <a:srgbClr val="002060"/>
                </a:solidFill>
                <a:effectLst/>
              </a:rPr>
              <a:t>6.8.2013]. </a:t>
            </a:r>
            <a:r>
              <a:rPr lang="cs-CZ" sz="1000" cap="none" dirty="0">
                <a:solidFill>
                  <a:srgbClr val="002060"/>
                </a:solidFill>
                <a:effectLst/>
              </a:rPr>
              <a:t>Dostupný na WWW: http://</a:t>
            </a:r>
            <a:r>
              <a:rPr lang="cs-CZ" sz="1000" cap="none" dirty="0" smtClean="0">
                <a:solidFill>
                  <a:srgbClr val="002060"/>
                </a:solidFill>
                <a:effectLst/>
              </a:rPr>
              <a:t>cs.wikipedia.org/wiki/V%C3%A1clav_Hanka</a:t>
            </a:r>
            <a:br>
              <a:rPr lang="cs-CZ" sz="1000" cap="none" dirty="0" smtClean="0">
                <a:solidFill>
                  <a:srgbClr val="002060"/>
                </a:solidFill>
                <a:effectLst/>
              </a:rPr>
            </a:br>
            <a:r>
              <a:rPr lang="cs-CZ" sz="1000" cap="none" dirty="0">
                <a:solidFill>
                  <a:srgbClr val="002060"/>
                </a:solidFill>
                <a:effectLst/>
              </a:rPr>
              <a:t>AUTOR NEUVEDEN. </a:t>
            </a:r>
            <a:r>
              <a:rPr lang="cs-CZ" sz="1000" i="1" cap="none" dirty="0">
                <a:solidFill>
                  <a:srgbClr val="002060"/>
                </a:solidFill>
                <a:effectLst/>
              </a:rPr>
              <a:t>CBDB</a:t>
            </a:r>
            <a:r>
              <a:rPr lang="cs-CZ" sz="1000" cap="none" dirty="0">
                <a:solidFill>
                  <a:srgbClr val="002060"/>
                </a:solidFill>
                <a:effectLst/>
              </a:rPr>
              <a:t> [online]. [cit. 6.8.2013]. Dostupný na WWW: </a:t>
            </a:r>
            <a:r>
              <a:rPr lang="cs-CZ" sz="1000" cap="none" dirty="0">
                <a:solidFill>
                  <a:srgbClr val="002060"/>
                </a:solidFill>
                <a:effectLst/>
                <a:hlinkClick r:id="rId2"/>
              </a:rPr>
              <a:t>http://</a:t>
            </a:r>
            <a:r>
              <a:rPr lang="cs-CZ" sz="1000" cap="none" dirty="0" smtClean="0">
                <a:solidFill>
                  <a:srgbClr val="002060"/>
                </a:solidFill>
                <a:effectLst/>
                <a:hlinkClick r:id="rId2"/>
              </a:rPr>
              <a:t>www.cbdb.cz/autor-13132-josef-linda</a:t>
            </a:r>
            <a:r>
              <a:rPr lang="cs-CZ" sz="1000" cap="none" dirty="0" smtClean="0">
                <a:solidFill>
                  <a:srgbClr val="002060"/>
                </a:solidFill>
                <a:effectLst/>
              </a:rPr>
              <a:t/>
            </a:r>
            <a:br>
              <a:rPr lang="cs-CZ" sz="1000" cap="none" dirty="0" smtClean="0">
                <a:solidFill>
                  <a:srgbClr val="002060"/>
                </a:solidFill>
                <a:effectLst/>
              </a:rPr>
            </a:br>
            <a:r>
              <a:rPr lang="cs-CZ" sz="1000" cap="none" dirty="0">
                <a:solidFill>
                  <a:srgbClr val="002060"/>
                </a:solidFill>
                <a:effectLst/>
              </a:rPr>
              <a:t>AUTOR NEUVEDEN. </a:t>
            </a:r>
            <a:r>
              <a:rPr lang="cs-CZ" sz="1000" i="1" cap="none" dirty="0" smtClean="0">
                <a:solidFill>
                  <a:srgbClr val="002060"/>
                </a:solidFill>
                <a:effectLst/>
              </a:rPr>
              <a:t>Václav </a:t>
            </a:r>
            <a:r>
              <a:rPr lang="cs-CZ" sz="1000" i="1" cap="none" dirty="0">
                <a:solidFill>
                  <a:srgbClr val="002060"/>
                </a:solidFill>
                <a:effectLst/>
              </a:rPr>
              <a:t>Hanka</a:t>
            </a:r>
            <a:r>
              <a:rPr lang="cs-CZ" sz="1000" cap="none" dirty="0">
                <a:solidFill>
                  <a:srgbClr val="002060"/>
                </a:solidFill>
                <a:effectLst/>
              </a:rPr>
              <a:t> [online]. [cit. </a:t>
            </a:r>
            <a:r>
              <a:rPr lang="cs-CZ" sz="1000" cap="none" dirty="0" smtClean="0">
                <a:solidFill>
                  <a:srgbClr val="002060"/>
                </a:solidFill>
                <a:effectLst/>
              </a:rPr>
              <a:t>6.8.2013]. </a:t>
            </a:r>
            <a:r>
              <a:rPr lang="cs-CZ" sz="1000" cap="none" dirty="0">
                <a:solidFill>
                  <a:srgbClr val="002060"/>
                </a:solidFill>
                <a:effectLst/>
              </a:rPr>
              <a:t>Dostupný na WWW: http://cs.wikipedia.org/wiki/V%C3%A1clav_Hanka</a:t>
            </a:r>
            <a:r>
              <a:rPr lang="cs-CZ" sz="1000" cap="none" dirty="0" smtClean="0">
                <a:solidFill>
                  <a:srgbClr val="002060"/>
                </a:solidFill>
                <a:effectLst/>
              </a:rPr>
              <a:t> </a:t>
            </a:r>
            <a:br>
              <a:rPr lang="cs-CZ" sz="1000" cap="none" dirty="0" smtClean="0">
                <a:solidFill>
                  <a:srgbClr val="002060"/>
                </a:solidFill>
                <a:effectLst/>
              </a:rPr>
            </a:br>
            <a:r>
              <a:rPr lang="cs-CZ" sz="1000" cap="none" dirty="0">
                <a:solidFill>
                  <a:srgbClr val="002060"/>
                </a:solidFill>
                <a:effectLst/>
              </a:rPr>
              <a:t>AUTOR NEUVEDEN. </a:t>
            </a:r>
            <a:r>
              <a:rPr lang="cs-CZ" sz="1000" i="1" cap="none" dirty="0">
                <a:solidFill>
                  <a:srgbClr val="002060"/>
                </a:solidFill>
                <a:effectLst/>
              </a:rPr>
              <a:t>Josef Linda</a:t>
            </a:r>
            <a:r>
              <a:rPr lang="cs-CZ" sz="1000" cap="none" dirty="0">
                <a:solidFill>
                  <a:srgbClr val="002060"/>
                </a:solidFill>
                <a:effectLst/>
              </a:rPr>
              <a:t> [online]. [cit. </a:t>
            </a:r>
            <a:r>
              <a:rPr lang="cs-CZ" sz="1000" cap="none" dirty="0" smtClean="0">
                <a:solidFill>
                  <a:srgbClr val="002060"/>
                </a:solidFill>
                <a:effectLst/>
              </a:rPr>
              <a:t>6.8.2013]. </a:t>
            </a:r>
            <a:r>
              <a:rPr lang="cs-CZ" sz="1000" cap="none" dirty="0">
                <a:solidFill>
                  <a:srgbClr val="002060"/>
                </a:solidFill>
                <a:effectLst/>
              </a:rPr>
              <a:t>Dostupný na WWW: </a:t>
            </a:r>
            <a:r>
              <a:rPr lang="cs-CZ" sz="1000" cap="none" dirty="0">
                <a:solidFill>
                  <a:srgbClr val="002060"/>
                </a:solidFill>
                <a:effectLst/>
                <a:hlinkClick r:id="rId3"/>
              </a:rPr>
              <a:t>http://</a:t>
            </a:r>
            <a:r>
              <a:rPr lang="cs-CZ" sz="1000" cap="none" dirty="0" smtClean="0">
                <a:solidFill>
                  <a:srgbClr val="002060"/>
                </a:solidFill>
                <a:effectLst/>
                <a:hlinkClick r:id="rId3"/>
              </a:rPr>
              <a:t>cs.wikipedia.org/wiki/Josef_Linda</a:t>
            </a:r>
            <a:r>
              <a:rPr lang="cs-CZ" sz="1000" cap="none" dirty="0" smtClean="0">
                <a:solidFill>
                  <a:srgbClr val="002060"/>
                </a:solidFill>
                <a:effectLst/>
              </a:rPr>
              <a:t/>
            </a:r>
            <a:br>
              <a:rPr lang="cs-CZ" sz="1000" cap="none" dirty="0" smtClean="0">
                <a:solidFill>
                  <a:srgbClr val="002060"/>
                </a:solidFill>
                <a:effectLst/>
              </a:rPr>
            </a:br>
            <a:r>
              <a:rPr lang="cs-CZ" sz="1000" cap="none" dirty="0">
                <a:solidFill>
                  <a:srgbClr val="002060"/>
                </a:solidFill>
                <a:effectLst/>
              </a:rPr>
              <a:t>VILÍMEK, Jan. </a:t>
            </a:r>
            <a:r>
              <a:rPr lang="cs-CZ" sz="1000" i="1" cap="none" dirty="0" err="1">
                <a:solidFill>
                  <a:srgbClr val="002060"/>
                </a:solidFill>
                <a:effectLst/>
              </a:rPr>
              <a:t>Wikimedia</a:t>
            </a:r>
            <a:r>
              <a:rPr lang="cs-CZ" sz="1000" i="1" cap="none" dirty="0">
                <a:solidFill>
                  <a:srgbClr val="002060"/>
                </a:solidFill>
                <a:effectLst/>
              </a:rPr>
              <a:t> </a:t>
            </a:r>
            <a:r>
              <a:rPr lang="cs-CZ" sz="1000" i="1" cap="none" dirty="0" err="1">
                <a:solidFill>
                  <a:srgbClr val="002060"/>
                </a:solidFill>
                <a:effectLst/>
              </a:rPr>
              <a:t>Commons</a:t>
            </a:r>
            <a:r>
              <a:rPr lang="cs-CZ" sz="1000" cap="none" dirty="0">
                <a:solidFill>
                  <a:srgbClr val="002060"/>
                </a:solidFill>
                <a:effectLst/>
              </a:rPr>
              <a:t> [online]. [cit. </a:t>
            </a:r>
            <a:r>
              <a:rPr lang="cs-CZ" sz="1000" cap="none" dirty="0" smtClean="0">
                <a:solidFill>
                  <a:srgbClr val="002060"/>
                </a:solidFill>
                <a:effectLst/>
              </a:rPr>
              <a:t>6.8.2013]. </a:t>
            </a:r>
            <a:r>
              <a:rPr lang="cs-CZ" sz="1000" cap="none" dirty="0">
                <a:solidFill>
                  <a:srgbClr val="002060"/>
                </a:solidFill>
                <a:effectLst/>
              </a:rPr>
              <a:t>Dostupný na WWW: http://</a:t>
            </a:r>
            <a:r>
              <a:rPr lang="cs-CZ" sz="1000" cap="none" dirty="0" smtClean="0">
                <a:solidFill>
                  <a:srgbClr val="002060"/>
                </a:solidFill>
                <a:effectLst/>
              </a:rPr>
              <a:t>commons.wikimedia.org/wiki/File:Vaclav_Alois_Svoboda_Navarovsky.jpg</a:t>
            </a:r>
            <a:br>
              <a:rPr lang="cs-CZ" sz="1000" cap="none" dirty="0" smtClean="0">
                <a:solidFill>
                  <a:srgbClr val="002060"/>
                </a:solidFill>
                <a:effectLst/>
              </a:rPr>
            </a:br>
            <a:r>
              <a:rPr lang="cs-CZ" sz="1000" cap="none" dirty="0">
                <a:solidFill>
                  <a:srgbClr val="002060"/>
                </a:solidFill>
                <a:effectLst/>
              </a:rPr>
              <a:t>AUTOR NEUVEDEN. </a:t>
            </a:r>
            <a:r>
              <a:rPr lang="cs-CZ" sz="1000" i="1" cap="none" dirty="0" err="1">
                <a:solidFill>
                  <a:srgbClr val="002060"/>
                </a:solidFill>
                <a:effectLst/>
              </a:rPr>
              <a:t>Wikimedia</a:t>
            </a:r>
            <a:r>
              <a:rPr lang="cs-CZ" sz="1000" i="1" cap="none" dirty="0">
                <a:solidFill>
                  <a:srgbClr val="002060"/>
                </a:solidFill>
                <a:effectLst/>
              </a:rPr>
              <a:t> </a:t>
            </a:r>
            <a:r>
              <a:rPr lang="cs-CZ" sz="1000" i="1" cap="none" dirty="0" err="1">
                <a:solidFill>
                  <a:srgbClr val="002060"/>
                </a:solidFill>
                <a:effectLst/>
              </a:rPr>
              <a:t>Commons</a:t>
            </a:r>
            <a:r>
              <a:rPr lang="cs-CZ" sz="1000" cap="none" dirty="0">
                <a:solidFill>
                  <a:srgbClr val="002060"/>
                </a:solidFill>
                <a:effectLst/>
              </a:rPr>
              <a:t> [online]. [cit. </a:t>
            </a:r>
            <a:r>
              <a:rPr lang="cs-CZ" sz="1000" cap="none" dirty="0" smtClean="0">
                <a:solidFill>
                  <a:srgbClr val="002060"/>
                </a:solidFill>
                <a:effectLst/>
              </a:rPr>
              <a:t>6.8.2013]. </a:t>
            </a:r>
            <a:r>
              <a:rPr lang="cs-CZ" sz="1000" cap="none" dirty="0">
                <a:solidFill>
                  <a:srgbClr val="002060"/>
                </a:solidFill>
                <a:effectLst/>
              </a:rPr>
              <a:t>Dostupný na WWW: http://</a:t>
            </a:r>
            <a:r>
              <a:rPr lang="cs-CZ" sz="1000" cap="none" dirty="0" smtClean="0">
                <a:solidFill>
                  <a:srgbClr val="002060"/>
                </a:solidFill>
                <a:effectLst/>
              </a:rPr>
              <a:t>commons.wikimedia.org/wiki/File:Josef_Jungmann_CT.jpg</a:t>
            </a:r>
            <a:br>
              <a:rPr lang="cs-CZ" sz="1000" cap="none" dirty="0" smtClean="0">
                <a:solidFill>
                  <a:srgbClr val="002060"/>
                </a:solidFill>
                <a:effectLst/>
              </a:rPr>
            </a:br>
            <a:r>
              <a:rPr lang="cs-CZ" sz="1000" cap="none" dirty="0">
                <a:solidFill>
                  <a:srgbClr val="002060"/>
                </a:solidFill>
                <a:effectLst/>
              </a:rPr>
              <a:t>AUTOR NEUVEDEN. </a:t>
            </a:r>
            <a:r>
              <a:rPr lang="cs-CZ" sz="1000" i="1" cap="none" dirty="0">
                <a:solidFill>
                  <a:srgbClr val="002060"/>
                </a:solidFill>
                <a:effectLst/>
              </a:rPr>
              <a:t>Leccos</a:t>
            </a:r>
            <a:r>
              <a:rPr lang="cs-CZ" sz="1000" cap="none" dirty="0">
                <a:solidFill>
                  <a:srgbClr val="002060"/>
                </a:solidFill>
                <a:effectLst/>
              </a:rPr>
              <a:t> [online]. [cit. </a:t>
            </a:r>
            <a:r>
              <a:rPr lang="cs-CZ" sz="1000" cap="none" dirty="0" smtClean="0">
                <a:solidFill>
                  <a:srgbClr val="002060"/>
                </a:solidFill>
                <a:effectLst/>
              </a:rPr>
              <a:t>6.8.2013]. </a:t>
            </a:r>
            <a:r>
              <a:rPr lang="cs-CZ" sz="1000" cap="none" dirty="0">
                <a:solidFill>
                  <a:srgbClr val="002060"/>
                </a:solidFill>
                <a:effectLst/>
              </a:rPr>
              <a:t>Dostupný na WWW: http://leccos.com/index.php/clanky/horcicka-frantisek</a:t>
            </a:r>
            <a:br>
              <a:rPr lang="cs-CZ" sz="1000" cap="none" dirty="0">
                <a:solidFill>
                  <a:srgbClr val="002060"/>
                </a:solidFill>
                <a:effectLst/>
              </a:rPr>
            </a:br>
            <a:r>
              <a:rPr lang="cs-CZ" sz="1000" cap="none" dirty="0">
                <a:solidFill>
                  <a:srgbClr val="002060"/>
                </a:solidFill>
                <a:effectLst/>
              </a:rPr>
              <a:t>PETŘÍK, Tomáš. </a:t>
            </a:r>
            <a:r>
              <a:rPr lang="cs-CZ" sz="1000" i="1" cap="none" dirty="0" err="1">
                <a:solidFill>
                  <a:srgbClr val="002060"/>
                </a:solidFill>
                <a:effectLst/>
              </a:rPr>
              <a:t>Wikimedia</a:t>
            </a:r>
            <a:r>
              <a:rPr lang="cs-CZ" sz="1000" i="1" cap="none" dirty="0">
                <a:solidFill>
                  <a:srgbClr val="002060"/>
                </a:solidFill>
                <a:effectLst/>
              </a:rPr>
              <a:t> </a:t>
            </a:r>
            <a:r>
              <a:rPr lang="cs-CZ" sz="1000" i="1" cap="none" dirty="0" err="1">
                <a:solidFill>
                  <a:srgbClr val="002060"/>
                </a:solidFill>
                <a:effectLst/>
              </a:rPr>
              <a:t>Commons</a:t>
            </a:r>
            <a:r>
              <a:rPr lang="cs-CZ" sz="1000" cap="none" dirty="0">
                <a:solidFill>
                  <a:srgbClr val="002060"/>
                </a:solidFill>
                <a:effectLst/>
              </a:rPr>
              <a:t> [online]. [cit. 6.8.2013]. Dostupný na WWW: http://</a:t>
            </a:r>
            <a:r>
              <a:rPr lang="cs-CZ" sz="1000" cap="none" dirty="0" smtClean="0">
                <a:solidFill>
                  <a:srgbClr val="002060"/>
                </a:solidFill>
                <a:effectLst/>
              </a:rPr>
              <a:t>commons.wikimedia.org/wiki/File:Kostel,radnice,dvur_kralove_nad_labem.JPG</a:t>
            </a:r>
            <a:br>
              <a:rPr lang="cs-CZ" sz="1000" cap="none" dirty="0" smtClean="0">
                <a:solidFill>
                  <a:srgbClr val="002060"/>
                </a:solidFill>
                <a:effectLst/>
              </a:rPr>
            </a:br>
            <a:r>
              <a:rPr lang="cs-CZ" sz="1000" cap="none" dirty="0" smtClean="0">
                <a:solidFill>
                  <a:srgbClr val="002060"/>
                </a:solidFill>
                <a:effectLst/>
              </a:rPr>
              <a:t>KOLEKTIV </a:t>
            </a:r>
            <a:r>
              <a:rPr lang="cs-CZ" sz="1000" cap="none" dirty="0">
                <a:solidFill>
                  <a:srgbClr val="002060"/>
                </a:solidFill>
                <a:effectLst/>
              </a:rPr>
              <a:t>AUTORŮ. </a:t>
            </a:r>
            <a:r>
              <a:rPr lang="cs-CZ" sz="1000" i="1" cap="none" dirty="0">
                <a:solidFill>
                  <a:srgbClr val="002060"/>
                </a:solidFill>
                <a:effectLst/>
              </a:rPr>
              <a:t>Školní atlas České republiky</a:t>
            </a:r>
            <a:r>
              <a:rPr lang="cs-CZ" sz="1000" cap="none" dirty="0">
                <a:solidFill>
                  <a:srgbClr val="002060"/>
                </a:solidFill>
                <a:effectLst/>
              </a:rPr>
              <a:t>. Praha: kartografie Praha, 2004, ISBN 80-7011-657-9</a:t>
            </a:r>
            <a:r>
              <a:rPr lang="cs-CZ" sz="1000" cap="none" dirty="0" smtClean="0">
                <a:solidFill>
                  <a:srgbClr val="002060"/>
                </a:solidFill>
                <a:effectLst/>
              </a:rPr>
              <a:t>.</a:t>
            </a:r>
            <a:br>
              <a:rPr lang="cs-CZ" sz="1000" cap="none" dirty="0" smtClean="0">
                <a:solidFill>
                  <a:srgbClr val="002060"/>
                </a:solidFill>
                <a:effectLst/>
              </a:rPr>
            </a:br>
            <a:r>
              <a:rPr lang="cs-CZ" sz="1000" cap="none" dirty="0">
                <a:solidFill>
                  <a:srgbClr val="002060"/>
                </a:solidFill>
                <a:effectLst/>
              </a:rPr>
              <a:t>AUTOR NEUVEDEN. </a:t>
            </a:r>
            <a:r>
              <a:rPr lang="cs-CZ" sz="1000" i="1" cap="none" dirty="0">
                <a:solidFill>
                  <a:srgbClr val="002060"/>
                </a:solidFill>
                <a:effectLst/>
              </a:rPr>
              <a:t>Dvůr Králové nad </a:t>
            </a:r>
            <a:r>
              <a:rPr lang="cs-CZ" sz="1000" i="1" cap="none" dirty="0" err="1">
                <a:solidFill>
                  <a:srgbClr val="002060"/>
                </a:solidFill>
                <a:effectLst/>
              </a:rPr>
              <a:t>labem</a:t>
            </a:r>
            <a:r>
              <a:rPr lang="cs-CZ" sz="1000" i="1" cap="none" dirty="0">
                <a:solidFill>
                  <a:srgbClr val="002060"/>
                </a:solidFill>
                <a:effectLst/>
              </a:rPr>
              <a:t> - propagační materiál IC</a:t>
            </a:r>
            <a:r>
              <a:rPr lang="cs-CZ" sz="1000" cap="none" dirty="0">
                <a:solidFill>
                  <a:srgbClr val="002060"/>
                </a:solidFill>
                <a:effectLst/>
              </a:rPr>
              <a:t>. Dvůr Králové nad Labem: IC, 2009, ISBN NEUVEDENO</a:t>
            </a:r>
            <a:r>
              <a:rPr lang="en-US" sz="1000" cap="none" dirty="0" smtClean="0">
                <a:solidFill>
                  <a:srgbClr val="002060"/>
                </a:solidFill>
                <a:effectLst/>
              </a:rPr>
              <a:t> </a:t>
            </a:r>
            <a:r>
              <a:rPr lang="cs-CZ" sz="1000" cap="none" dirty="0" smtClean="0">
                <a:solidFill>
                  <a:srgbClr val="002060"/>
                </a:solidFill>
                <a:effectLst/>
              </a:rPr>
              <a:t/>
            </a:r>
            <a:br>
              <a:rPr lang="cs-CZ" sz="1000" cap="none" dirty="0" smtClean="0">
                <a:solidFill>
                  <a:srgbClr val="002060"/>
                </a:solidFill>
                <a:effectLst/>
              </a:rPr>
            </a:br>
            <a:r>
              <a:rPr lang="cs-CZ" sz="1000" cap="none" dirty="0">
                <a:solidFill>
                  <a:srgbClr val="002060"/>
                </a:solidFill>
                <a:effectLst/>
              </a:rPr>
              <a:t>PRUSÍK, F. X.. </a:t>
            </a:r>
            <a:r>
              <a:rPr lang="cs-CZ" sz="1000" i="1" cap="none" dirty="0">
                <a:solidFill>
                  <a:srgbClr val="002060"/>
                </a:solidFill>
                <a:effectLst/>
              </a:rPr>
              <a:t>Rukopis královedvorský a kostel sv. Jana Křtitele - propagační materiál IC</a:t>
            </a:r>
            <a:r>
              <a:rPr lang="cs-CZ" sz="1000" cap="none" dirty="0">
                <a:solidFill>
                  <a:srgbClr val="002060"/>
                </a:solidFill>
                <a:effectLst/>
              </a:rPr>
              <a:t>. Dvůr Králové nad Labem: IC, 2009, ISBN NEUVEDENO</a:t>
            </a:r>
            <a:r>
              <a:rPr lang="cs-CZ" sz="1000" cap="none" dirty="0" smtClean="0">
                <a:solidFill>
                  <a:srgbClr val="002060"/>
                </a:solidFill>
                <a:effectLst/>
              </a:rPr>
              <a:t>.</a:t>
            </a:r>
            <a:br>
              <a:rPr lang="cs-CZ" sz="1000" cap="none" dirty="0" smtClean="0">
                <a:solidFill>
                  <a:srgbClr val="002060"/>
                </a:solidFill>
                <a:effectLst/>
              </a:rPr>
            </a:br>
            <a:r>
              <a:rPr lang="cs-CZ" sz="1000" cap="none" dirty="0">
                <a:solidFill>
                  <a:srgbClr val="002060"/>
                </a:solidFill>
                <a:effectLst/>
              </a:rPr>
              <a:t>AUTOR NEUVEDEN. </a:t>
            </a:r>
            <a:r>
              <a:rPr lang="cs-CZ" sz="1000" i="1" cap="none" dirty="0">
                <a:solidFill>
                  <a:srgbClr val="002060"/>
                </a:solidFill>
                <a:effectLst/>
              </a:rPr>
              <a:t>Rukopis královedvorský</a:t>
            </a:r>
            <a:r>
              <a:rPr lang="cs-CZ" sz="1000" cap="none" dirty="0">
                <a:solidFill>
                  <a:srgbClr val="002060"/>
                </a:solidFill>
                <a:effectLst/>
              </a:rPr>
              <a:t> [online]. [cit. </a:t>
            </a:r>
            <a:r>
              <a:rPr lang="cs-CZ" sz="1000" cap="none" dirty="0" smtClean="0">
                <a:solidFill>
                  <a:srgbClr val="002060"/>
                </a:solidFill>
                <a:effectLst/>
              </a:rPr>
              <a:t>6.8.2013]. </a:t>
            </a:r>
            <a:r>
              <a:rPr lang="cs-CZ" sz="1000" cap="none" dirty="0">
                <a:solidFill>
                  <a:srgbClr val="002060"/>
                </a:solidFill>
                <a:effectLst/>
              </a:rPr>
              <a:t>Dostupný na WWW: http://</a:t>
            </a:r>
            <a:r>
              <a:rPr lang="cs-CZ" sz="1000" cap="none" dirty="0" smtClean="0">
                <a:solidFill>
                  <a:srgbClr val="002060"/>
                </a:solidFill>
                <a:effectLst/>
              </a:rPr>
              <a:t>cs.wikipedia.org/wiki/Rukopis_kr%C3%A1lov%C3%A9dvorsk%C3%BD</a:t>
            </a:r>
            <a:br>
              <a:rPr lang="cs-CZ" sz="1000" cap="none" dirty="0" smtClean="0">
                <a:solidFill>
                  <a:srgbClr val="002060"/>
                </a:solidFill>
                <a:effectLst/>
              </a:rPr>
            </a:br>
            <a:r>
              <a:rPr lang="cs-CZ" sz="1000" cap="none" dirty="0">
                <a:solidFill>
                  <a:srgbClr val="002060"/>
                </a:solidFill>
                <a:effectLst/>
              </a:rPr>
              <a:t>AUTOR NEUVEDEN. </a:t>
            </a:r>
            <a:r>
              <a:rPr lang="cs-CZ" sz="1000" i="1" cap="none" dirty="0" err="1">
                <a:solidFill>
                  <a:srgbClr val="002060"/>
                </a:solidFill>
                <a:effectLst/>
              </a:rPr>
              <a:t>Wikimedia</a:t>
            </a:r>
            <a:r>
              <a:rPr lang="cs-CZ" sz="1000" i="1" cap="none" dirty="0">
                <a:solidFill>
                  <a:srgbClr val="002060"/>
                </a:solidFill>
                <a:effectLst/>
              </a:rPr>
              <a:t> </a:t>
            </a:r>
            <a:r>
              <a:rPr lang="cs-CZ" sz="1000" i="1" cap="none" dirty="0" err="1">
                <a:solidFill>
                  <a:srgbClr val="002060"/>
                </a:solidFill>
                <a:effectLst/>
              </a:rPr>
              <a:t>Commons</a:t>
            </a:r>
            <a:r>
              <a:rPr lang="cs-CZ" sz="1000" cap="none" dirty="0">
                <a:solidFill>
                  <a:srgbClr val="002060"/>
                </a:solidFill>
                <a:effectLst/>
              </a:rPr>
              <a:t> [online]. [cit. </a:t>
            </a:r>
            <a:r>
              <a:rPr lang="cs-CZ" sz="1000" cap="none" dirty="0" smtClean="0">
                <a:solidFill>
                  <a:srgbClr val="002060"/>
                </a:solidFill>
                <a:effectLst/>
              </a:rPr>
              <a:t>6.8.2013]. </a:t>
            </a:r>
            <a:r>
              <a:rPr lang="cs-CZ" sz="1000" cap="none" dirty="0">
                <a:solidFill>
                  <a:srgbClr val="002060"/>
                </a:solidFill>
                <a:effectLst/>
              </a:rPr>
              <a:t>Dostupný na WWW: http://commons.wikimedia.org/wiki/File:Rk14p.jpg </a:t>
            </a:r>
            <a:r>
              <a:rPr lang="cs-CZ" sz="1000" cap="none" dirty="0" smtClean="0">
                <a:solidFill>
                  <a:srgbClr val="002060"/>
                </a:solidFill>
                <a:effectLst/>
              </a:rPr>
              <a:t/>
            </a:r>
            <a:br>
              <a:rPr lang="cs-CZ" sz="1000" cap="none" dirty="0" smtClean="0">
                <a:solidFill>
                  <a:srgbClr val="002060"/>
                </a:solidFill>
                <a:effectLst/>
              </a:rPr>
            </a:br>
            <a:r>
              <a:rPr lang="pt-BR" sz="1000" cap="none" dirty="0">
                <a:solidFill>
                  <a:srgbClr val="002060"/>
                </a:solidFill>
                <a:effectLst/>
              </a:rPr>
              <a:t>AUTOR NEUVEDEN. </a:t>
            </a:r>
            <a:r>
              <a:rPr lang="pt-BR" sz="1000" i="1" cap="none" dirty="0">
                <a:solidFill>
                  <a:srgbClr val="002060"/>
                </a:solidFill>
                <a:effectLst/>
              </a:rPr>
              <a:t>Opuščená</a:t>
            </a:r>
            <a:r>
              <a:rPr lang="pt-BR" sz="1000" cap="none" dirty="0">
                <a:solidFill>
                  <a:srgbClr val="002060"/>
                </a:solidFill>
                <a:effectLst/>
              </a:rPr>
              <a:t> [online]. [cit. </a:t>
            </a:r>
            <a:r>
              <a:rPr lang="cs-CZ" sz="1000" cap="none" dirty="0" smtClean="0">
                <a:solidFill>
                  <a:srgbClr val="002060"/>
                </a:solidFill>
                <a:effectLst/>
              </a:rPr>
              <a:t>6</a:t>
            </a:r>
            <a:r>
              <a:rPr lang="pt-BR" sz="1000" cap="none" dirty="0" smtClean="0">
                <a:solidFill>
                  <a:srgbClr val="002060"/>
                </a:solidFill>
                <a:effectLst/>
              </a:rPr>
              <a:t>.</a:t>
            </a:r>
            <a:r>
              <a:rPr lang="cs-CZ" sz="1000" cap="none" dirty="0" smtClean="0">
                <a:solidFill>
                  <a:srgbClr val="002060"/>
                </a:solidFill>
                <a:effectLst/>
              </a:rPr>
              <a:t>8</a:t>
            </a:r>
            <a:r>
              <a:rPr lang="pt-BR" sz="1000" cap="none" dirty="0" smtClean="0">
                <a:solidFill>
                  <a:srgbClr val="002060"/>
                </a:solidFill>
                <a:effectLst/>
              </a:rPr>
              <a:t>.201</a:t>
            </a:r>
            <a:r>
              <a:rPr lang="cs-CZ" sz="1000" cap="none" dirty="0" smtClean="0">
                <a:solidFill>
                  <a:srgbClr val="002060"/>
                </a:solidFill>
                <a:effectLst/>
              </a:rPr>
              <a:t>3</a:t>
            </a:r>
            <a:r>
              <a:rPr lang="pt-BR" sz="1000" cap="none" dirty="0" smtClean="0">
                <a:solidFill>
                  <a:srgbClr val="002060"/>
                </a:solidFill>
                <a:effectLst/>
              </a:rPr>
              <a:t>]. </a:t>
            </a:r>
            <a:r>
              <a:rPr lang="pt-BR" sz="1000" cap="none" dirty="0">
                <a:solidFill>
                  <a:srgbClr val="002060"/>
                </a:solidFill>
                <a:effectLst/>
              </a:rPr>
              <a:t>Dostupný na WWW: http://</a:t>
            </a:r>
            <a:r>
              <a:rPr lang="pt-BR" sz="1000" cap="none" dirty="0" smtClean="0">
                <a:solidFill>
                  <a:srgbClr val="002060"/>
                </a:solidFill>
                <a:effectLst/>
              </a:rPr>
              <a:t>cs.wikisource.org/wiki/Rukopis_kr%C3%A1lov%C3%A9dvorsk%C3%BD/Opu%C5%A1%C4%8Den%C3%A1</a:t>
            </a:r>
            <a:r>
              <a:rPr lang="cs-CZ" sz="1000" cap="none" dirty="0" smtClean="0">
                <a:solidFill>
                  <a:srgbClr val="002060"/>
                </a:solidFill>
                <a:effectLst/>
              </a:rPr>
              <a:t/>
            </a:r>
            <a:br>
              <a:rPr lang="cs-CZ" sz="1000" cap="none" dirty="0" smtClean="0">
                <a:solidFill>
                  <a:srgbClr val="002060"/>
                </a:solidFill>
                <a:effectLst/>
              </a:rPr>
            </a:br>
            <a:r>
              <a:rPr lang="pt-BR" sz="1000" cap="none" dirty="0">
                <a:solidFill>
                  <a:srgbClr val="002060"/>
                </a:solidFill>
                <a:effectLst/>
              </a:rPr>
              <a:t>AUTOR NEUVEDEN. </a:t>
            </a:r>
            <a:r>
              <a:rPr lang="pt-BR" sz="1000" i="1" cap="none" dirty="0">
                <a:solidFill>
                  <a:srgbClr val="002060"/>
                </a:solidFill>
                <a:effectLst/>
              </a:rPr>
              <a:t>Opuščená</a:t>
            </a:r>
            <a:r>
              <a:rPr lang="pt-BR" sz="1000" cap="none" dirty="0">
                <a:solidFill>
                  <a:srgbClr val="002060"/>
                </a:solidFill>
                <a:effectLst/>
              </a:rPr>
              <a:t> [online]. [cit. </a:t>
            </a:r>
            <a:r>
              <a:rPr lang="cs-CZ" sz="1000" cap="none" dirty="0" smtClean="0">
                <a:solidFill>
                  <a:srgbClr val="002060"/>
                </a:solidFill>
                <a:effectLst/>
              </a:rPr>
              <a:t>6</a:t>
            </a:r>
            <a:r>
              <a:rPr lang="pt-BR" sz="1000" cap="none" dirty="0" smtClean="0">
                <a:solidFill>
                  <a:srgbClr val="002060"/>
                </a:solidFill>
                <a:effectLst/>
              </a:rPr>
              <a:t>.</a:t>
            </a:r>
            <a:r>
              <a:rPr lang="cs-CZ" sz="1000" cap="none" dirty="0" smtClean="0">
                <a:solidFill>
                  <a:srgbClr val="002060"/>
                </a:solidFill>
                <a:effectLst/>
              </a:rPr>
              <a:t>8</a:t>
            </a:r>
            <a:r>
              <a:rPr lang="pt-BR" sz="1000" cap="none" dirty="0" smtClean="0">
                <a:solidFill>
                  <a:srgbClr val="002060"/>
                </a:solidFill>
                <a:effectLst/>
              </a:rPr>
              <a:t>.201</a:t>
            </a:r>
            <a:r>
              <a:rPr lang="cs-CZ" sz="1000" cap="none" dirty="0" smtClean="0">
                <a:solidFill>
                  <a:srgbClr val="002060"/>
                </a:solidFill>
                <a:effectLst/>
              </a:rPr>
              <a:t>3</a:t>
            </a:r>
            <a:r>
              <a:rPr lang="pt-BR" sz="1000" cap="none" dirty="0" smtClean="0">
                <a:solidFill>
                  <a:srgbClr val="002060"/>
                </a:solidFill>
                <a:effectLst/>
              </a:rPr>
              <a:t>]. </a:t>
            </a:r>
            <a:r>
              <a:rPr lang="pt-BR" sz="1000" cap="none" dirty="0">
                <a:solidFill>
                  <a:srgbClr val="002060"/>
                </a:solidFill>
                <a:effectLst/>
              </a:rPr>
              <a:t>Dostupný na WWW: http://</a:t>
            </a:r>
            <a:r>
              <a:rPr lang="pt-BR" sz="1000" cap="none" dirty="0" smtClean="0">
                <a:solidFill>
                  <a:srgbClr val="002060"/>
                </a:solidFill>
                <a:effectLst/>
              </a:rPr>
              <a:t>cs.wikisource.org/wiki/Rukopis_kr%C3%A1lov%C3%A9dvorsk%C3%BD/Bene%C5%A1_Herman%C3%B3v</a:t>
            </a:r>
            <a:r>
              <a:rPr lang="cs-CZ" sz="1000" cap="none" dirty="0" smtClean="0">
                <a:solidFill>
                  <a:srgbClr val="002060"/>
                </a:solidFill>
                <a:effectLst/>
              </a:rPr>
              <a:t/>
            </a:r>
            <a:br>
              <a:rPr lang="cs-CZ" sz="1000" cap="none" dirty="0" smtClean="0">
                <a:solidFill>
                  <a:srgbClr val="002060"/>
                </a:solidFill>
                <a:effectLst/>
              </a:rPr>
            </a:br>
            <a:r>
              <a:rPr lang="cs-CZ" sz="1000" cap="none" dirty="0">
                <a:solidFill>
                  <a:srgbClr val="002060"/>
                </a:solidFill>
                <a:effectLst/>
              </a:rPr>
              <a:t>SKÁLA, Ben. </a:t>
            </a:r>
            <a:r>
              <a:rPr lang="cs-CZ" sz="1000" i="1" cap="none" dirty="0" err="1">
                <a:solidFill>
                  <a:srgbClr val="002060"/>
                </a:solidFill>
                <a:effectLst/>
              </a:rPr>
              <a:t>wikimedia</a:t>
            </a:r>
            <a:r>
              <a:rPr lang="cs-CZ" sz="1000" i="1" cap="none" dirty="0">
                <a:solidFill>
                  <a:srgbClr val="002060"/>
                </a:solidFill>
                <a:effectLst/>
              </a:rPr>
              <a:t> </a:t>
            </a:r>
            <a:r>
              <a:rPr lang="cs-CZ" sz="1000" i="1" cap="none" dirty="0" err="1">
                <a:solidFill>
                  <a:srgbClr val="002060"/>
                </a:solidFill>
                <a:effectLst/>
              </a:rPr>
              <a:t>Commons</a:t>
            </a:r>
            <a:r>
              <a:rPr lang="cs-CZ" sz="1000" cap="none" dirty="0">
                <a:solidFill>
                  <a:srgbClr val="002060"/>
                </a:solidFill>
                <a:effectLst/>
              </a:rPr>
              <a:t> [online]. [cit. </a:t>
            </a:r>
            <a:r>
              <a:rPr lang="cs-CZ" sz="1000" cap="none" dirty="0" smtClean="0">
                <a:solidFill>
                  <a:srgbClr val="002060"/>
                </a:solidFill>
                <a:effectLst/>
              </a:rPr>
              <a:t>6.8.2013]. </a:t>
            </a:r>
            <a:r>
              <a:rPr lang="cs-CZ" sz="1000" cap="none" dirty="0">
                <a:solidFill>
                  <a:srgbClr val="002060"/>
                </a:solidFill>
                <a:effectLst/>
              </a:rPr>
              <a:t>Dostupný na WWW: http://commons.wikimedia.org/wiki/File:Landovsk%C3%BD2013-deska.jpg </a:t>
            </a:r>
            <a:r>
              <a:rPr lang="pt-BR" sz="1000" cap="none" dirty="0" smtClean="0">
                <a:solidFill>
                  <a:srgbClr val="002060"/>
                </a:solidFill>
                <a:effectLst/>
              </a:rPr>
              <a:t>  </a:t>
            </a:r>
            <a:r>
              <a:rPr lang="cs-CZ" sz="1000" cap="none" dirty="0" smtClean="0">
                <a:solidFill>
                  <a:srgbClr val="002060"/>
                </a:solidFill>
                <a:effectLst/>
              </a:rPr>
              <a:t>  </a:t>
            </a:r>
            <a:r>
              <a:rPr lang="en-US" sz="1000" cap="none" dirty="0" smtClean="0">
                <a:solidFill>
                  <a:srgbClr val="002060"/>
                </a:solidFill>
                <a:effectLst/>
              </a:rPr>
              <a:t> </a:t>
            </a:r>
            <a:endParaRPr lang="cs-CZ" sz="1000" cap="none" dirty="0">
              <a:solidFill>
                <a:srgbClr val="00206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-252536" y="123478"/>
            <a:ext cx="9649072" cy="720080"/>
          </a:xfrm>
        </p:spPr>
        <p:txBody>
          <a:bodyPr>
            <a:normAutofit fontScale="25000" lnSpcReduction="20000"/>
          </a:bodyPr>
          <a:lstStyle/>
          <a:p>
            <a:pPr algn="ctr"/>
            <a:endParaRPr lang="cs-CZ" dirty="0" smtClean="0">
              <a:solidFill>
                <a:srgbClr val="FF0000"/>
              </a:solidFill>
            </a:endParaRPr>
          </a:p>
          <a:p>
            <a:pPr algn="ctr"/>
            <a:r>
              <a:rPr lang="cs-CZ" sz="8600" b="1" dirty="0" smtClean="0">
                <a:solidFill>
                  <a:srgbClr val="FF0000"/>
                </a:solidFill>
              </a:rPr>
              <a:t>RUKOPIS KRÁLOVÉDVORSKÝ A RUKOPIS ZELENOHORSKÝ</a:t>
            </a:r>
          </a:p>
          <a:p>
            <a:pPr algn="ctr"/>
            <a:r>
              <a:rPr lang="cs-CZ" sz="8600" b="1" dirty="0" smtClean="0">
                <a:solidFill>
                  <a:srgbClr val="002060"/>
                </a:solidFill>
              </a:rPr>
              <a:t>ZDROJE</a:t>
            </a:r>
          </a:p>
          <a:p>
            <a:pPr algn="ctr"/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11914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67544" y="771550"/>
            <a:ext cx="8458200" cy="4248472"/>
          </a:xfrm>
        </p:spPr>
        <p:txBody>
          <a:bodyPr>
            <a:normAutofit/>
          </a:bodyPr>
          <a:lstStyle/>
          <a:p>
            <a:r>
              <a:rPr lang="cs-CZ" sz="1000" cap="none" dirty="0" smtClean="0">
                <a:solidFill>
                  <a:srgbClr val="002060"/>
                </a:solidFill>
                <a:effectLst/>
              </a:rPr>
              <a:t>CIMFLOVÁ</a:t>
            </a:r>
            <a:r>
              <a:rPr lang="cs-CZ" sz="1000" cap="none" dirty="0">
                <a:solidFill>
                  <a:srgbClr val="002060"/>
                </a:solidFill>
                <a:effectLst/>
              </a:rPr>
              <a:t>, Martina. </a:t>
            </a:r>
            <a:r>
              <a:rPr lang="cs-CZ" sz="1000" i="1" cap="none" dirty="0" err="1">
                <a:solidFill>
                  <a:srgbClr val="002060"/>
                </a:solidFill>
                <a:effectLst/>
              </a:rPr>
              <a:t>wikimedia</a:t>
            </a:r>
            <a:r>
              <a:rPr lang="cs-CZ" sz="1000" i="1" cap="none" dirty="0">
                <a:solidFill>
                  <a:srgbClr val="002060"/>
                </a:solidFill>
                <a:effectLst/>
              </a:rPr>
              <a:t> </a:t>
            </a:r>
            <a:r>
              <a:rPr lang="cs-CZ" sz="1000" i="1" cap="none" dirty="0" err="1">
                <a:solidFill>
                  <a:srgbClr val="002060"/>
                </a:solidFill>
                <a:effectLst/>
              </a:rPr>
              <a:t>Commons</a:t>
            </a:r>
            <a:r>
              <a:rPr lang="cs-CZ" sz="1000" cap="none" dirty="0">
                <a:solidFill>
                  <a:srgbClr val="002060"/>
                </a:solidFill>
                <a:effectLst/>
              </a:rPr>
              <a:t> [online]. [cit. </a:t>
            </a:r>
            <a:r>
              <a:rPr lang="cs-CZ" sz="1000" cap="none" dirty="0" smtClean="0">
                <a:solidFill>
                  <a:srgbClr val="002060"/>
                </a:solidFill>
                <a:effectLst/>
              </a:rPr>
              <a:t>6.8.2013]. </a:t>
            </a:r>
            <a:r>
              <a:rPr lang="cs-CZ" sz="1000" cap="none" dirty="0">
                <a:solidFill>
                  <a:srgbClr val="002060"/>
                </a:solidFill>
                <a:effectLst/>
              </a:rPr>
              <a:t>Dostupný na WWW: http://commons.wikimedia.org/wiki/File:Zelen%C3%A1_hora_na_Nepomucku.jpg </a:t>
            </a:r>
            <a:r>
              <a:rPr lang="cs-CZ" sz="1000" cap="none" dirty="0" smtClean="0">
                <a:solidFill>
                  <a:srgbClr val="002060"/>
                </a:solidFill>
                <a:effectLst/>
              </a:rPr>
              <a:t/>
            </a:r>
            <a:br>
              <a:rPr lang="cs-CZ" sz="1000" cap="none" dirty="0" smtClean="0">
                <a:solidFill>
                  <a:srgbClr val="002060"/>
                </a:solidFill>
                <a:effectLst/>
              </a:rPr>
            </a:br>
            <a:r>
              <a:rPr lang="cs-CZ" sz="1000" cap="none" dirty="0">
                <a:solidFill>
                  <a:srgbClr val="002060"/>
                </a:solidFill>
                <a:effectLst/>
              </a:rPr>
              <a:t>EGG. </a:t>
            </a:r>
            <a:r>
              <a:rPr lang="cs-CZ" sz="1000" i="1" cap="none" dirty="0" err="1">
                <a:solidFill>
                  <a:srgbClr val="002060"/>
                </a:solidFill>
                <a:effectLst/>
              </a:rPr>
              <a:t>Wikimedia</a:t>
            </a:r>
            <a:r>
              <a:rPr lang="cs-CZ" sz="1000" i="1" cap="none" dirty="0">
                <a:solidFill>
                  <a:srgbClr val="002060"/>
                </a:solidFill>
                <a:effectLst/>
              </a:rPr>
              <a:t> </a:t>
            </a:r>
            <a:r>
              <a:rPr lang="cs-CZ" sz="1000" i="1" cap="none" dirty="0" err="1">
                <a:solidFill>
                  <a:srgbClr val="002060"/>
                </a:solidFill>
                <a:effectLst/>
              </a:rPr>
              <a:t>Commons</a:t>
            </a:r>
            <a:r>
              <a:rPr lang="cs-CZ" sz="1000" cap="none" dirty="0">
                <a:solidFill>
                  <a:srgbClr val="002060"/>
                </a:solidFill>
                <a:effectLst/>
              </a:rPr>
              <a:t> [online]. [cit. </a:t>
            </a:r>
            <a:r>
              <a:rPr lang="cs-CZ" sz="1000" cap="none" dirty="0" smtClean="0">
                <a:solidFill>
                  <a:srgbClr val="002060"/>
                </a:solidFill>
                <a:effectLst/>
              </a:rPr>
              <a:t>6.8.2013]. </a:t>
            </a:r>
            <a:r>
              <a:rPr lang="cs-CZ" sz="1000" cap="none" dirty="0">
                <a:solidFill>
                  <a:srgbClr val="002060"/>
                </a:solidFill>
                <a:effectLst/>
              </a:rPr>
              <a:t>Dostupný na WWW: http://commons.wikimedia.org/wiki/File:Rukopis_Zelenohorsk%C3%BD.jpg </a:t>
            </a:r>
            <a:r>
              <a:rPr lang="cs-CZ" sz="1000" cap="none" dirty="0" smtClean="0">
                <a:solidFill>
                  <a:srgbClr val="002060"/>
                </a:solidFill>
                <a:effectLst/>
              </a:rPr>
              <a:t/>
            </a:r>
            <a:br>
              <a:rPr lang="cs-CZ" sz="1000" cap="none" dirty="0" smtClean="0">
                <a:solidFill>
                  <a:srgbClr val="002060"/>
                </a:solidFill>
                <a:effectLst/>
              </a:rPr>
            </a:br>
            <a:r>
              <a:rPr lang="cs-CZ" sz="1000" cap="none" dirty="0">
                <a:solidFill>
                  <a:srgbClr val="002060"/>
                </a:solidFill>
                <a:effectLst/>
              </a:rPr>
              <a:t>AUTOR NEUVEDEN. </a:t>
            </a:r>
            <a:r>
              <a:rPr lang="cs-CZ" sz="1000" i="1" cap="none" dirty="0">
                <a:solidFill>
                  <a:srgbClr val="002060"/>
                </a:solidFill>
                <a:effectLst/>
              </a:rPr>
              <a:t>Rukopis zelenohorský</a:t>
            </a:r>
            <a:r>
              <a:rPr lang="cs-CZ" sz="1000" cap="none" dirty="0">
                <a:solidFill>
                  <a:srgbClr val="002060"/>
                </a:solidFill>
                <a:effectLst/>
              </a:rPr>
              <a:t> [online]. [cit. </a:t>
            </a:r>
            <a:r>
              <a:rPr lang="cs-CZ" sz="1000" cap="none" dirty="0" smtClean="0">
                <a:solidFill>
                  <a:srgbClr val="002060"/>
                </a:solidFill>
                <a:effectLst/>
              </a:rPr>
              <a:t>6.8.2013]. </a:t>
            </a:r>
            <a:r>
              <a:rPr lang="cs-CZ" sz="1000" cap="none" dirty="0">
                <a:solidFill>
                  <a:srgbClr val="002060"/>
                </a:solidFill>
                <a:effectLst/>
              </a:rPr>
              <a:t>Dostupný na WWW: http://cs.wikipedia.org/wiki/Rukopis_zelenohorsk%C3%BD </a:t>
            </a:r>
            <a:r>
              <a:rPr lang="cs-CZ" sz="1000" cap="none" dirty="0" smtClean="0">
                <a:solidFill>
                  <a:srgbClr val="002060"/>
                </a:solidFill>
                <a:effectLst/>
              </a:rPr>
              <a:t/>
            </a:r>
            <a:br>
              <a:rPr lang="cs-CZ" sz="1000" cap="none" dirty="0" smtClean="0">
                <a:solidFill>
                  <a:srgbClr val="002060"/>
                </a:solidFill>
                <a:effectLst/>
              </a:rPr>
            </a:br>
            <a:r>
              <a:rPr lang="cs-CZ" sz="1000" cap="none" dirty="0">
                <a:solidFill>
                  <a:srgbClr val="002060"/>
                </a:solidFill>
                <a:effectLst/>
              </a:rPr>
              <a:t>AUTOR NEUVEDEN. </a:t>
            </a:r>
            <a:r>
              <a:rPr lang="cs-CZ" sz="1000" i="1" cap="none" dirty="0">
                <a:solidFill>
                  <a:srgbClr val="002060"/>
                </a:solidFill>
                <a:effectLst/>
              </a:rPr>
              <a:t>Libušin soud</a:t>
            </a:r>
            <a:r>
              <a:rPr lang="cs-CZ" sz="1000" cap="none" dirty="0">
                <a:solidFill>
                  <a:srgbClr val="002060"/>
                </a:solidFill>
                <a:effectLst/>
              </a:rPr>
              <a:t> [online]. [cit. </a:t>
            </a:r>
            <a:r>
              <a:rPr lang="cs-CZ" sz="1000" cap="none" dirty="0" smtClean="0">
                <a:solidFill>
                  <a:srgbClr val="002060"/>
                </a:solidFill>
                <a:effectLst/>
              </a:rPr>
              <a:t>6.8.2013]. </a:t>
            </a:r>
            <a:r>
              <a:rPr lang="cs-CZ" sz="1000" cap="none" dirty="0">
                <a:solidFill>
                  <a:srgbClr val="002060"/>
                </a:solidFill>
                <a:effectLst/>
              </a:rPr>
              <a:t>Dostupný na WWW: http://</a:t>
            </a:r>
            <a:r>
              <a:rPr lang="cs-CZ" sz="1000" cap="none" dirty="0" smtClean="0">
                <a:solidFill>
                  <a:srgbClr val="002060"/>
                </a:solidFill>
                <a:effectLst/>
              </a:rPr>
              <a:t>cs.wikisource.org/wiki/Rukopis_zelenohorsk%C3%BD/Libu%C5%A1in_soud</a:t>
            </a:r>
            <a:br>
              <a:rPr lang="cs-CZ" sz="1000" cap="none" dirty="0" smtClean="0">
                <a:solidFill>
                  <a:srgbClr val="002060"/>
                </a:solidFill>
                <a:effectLst/>
              </a:rPr>
            </a:br>
            <a:r>
              <a:rPr lang="cs-CZ" sz="1000" cap="none" dirty="0">
                <a:solidFill>
                  <a:srgbClr val="002060"/>
                </a:solidFill>
                <a:effectLst/>
              </a:rPr>
              <a:t>VILÍMEK, Jan. </a:t>
            </a:r>
            <a:r>
              <a:rPr lang="cs-CZ" sz="1000" i="1" cap="none" dirty="0" err="1">
                <a:solidFill>
                  <a:srgbClr val="002060"/>
                </a:solidFill>
                <a:effectLst/>
              </a:rPr>
              <a:t>Wikimedia</a:t>
            </a:r>
            <a:r>
              <a:rPr lang="cs-CZ" sz="1000" i="1" cap="none" dirty="0">
                <a:solidFill>
                  <a:srgbClr val="002060"/>
                </a:solidFill>
                <a:effectLst/>
              </a:rPr>
              <a:t> </a:t>
            </a:r>
            <a:r>
              <a:rPr lang="cs-CZ" sz="1000" i="1" cap="none" dirty="0" err="1">
                <a:solidFill>
                  <a:srgbClr val="002060"/>
                </a:solidFill>
                <a:effectLst/>
              </a:rPr>
              <a:t>Commons</a:t>
            </a:r>
            <a:r>
              <a:rPr lang="cs-CZ" sz="1000" cap="none" dirty="0">
                <a:solidFill>
                  <a:srgbClr val="002060"/>
                </a:solidFill>
                <a:effectLst/>
              </a:rPr>
              <a:t> [online]. [cit. </a:t>
            </a:r>
            <a:r>
              <a:rPr lang="cs-CZ" sz="1000" cap="none" dirty="0" smtClean="0">
                <a:solidFill>
                  <a:srgbClr val="002060"/>
                </a:solidFill>
                <a:effectLst/>
              </a:rPr>
              <a:t>6.8.2013]. </a:t>
            </a:r>
            <a:r>
              <a:rPr lang="cs-CZ" sz="1000" cap="none" dirty="0">
                <a:solidFill>
                  <a:srgbClr val="002060"/>
                </a:solidFill>
                <a:effectLst/>
              </a:rPr>
              <a:t>Dostupný na WWW: http://commons.wikimedia.org/wiki/File:Jan_Vil%C3%ADmek_-_Franti%C5%A1ek_Palack%C3%BD.jpg </a:t>
            </a:r>
            <a:r>
              <a:rPr lang="cs-CZ" sz="1000" cap="none" dirty="0" smtClean="0">
                <a:solidFill>
                  <a:srgbClr val="002060"/>
                </a:solidFill>
                <a:effectLst/>
              </a:rPr>
              <a:t/>
            </a:r>
            <a:br>
              <a:rPr lang="cs-CZ" sz="1000" cap="none" dirty="0" smtClean="0">
                <a:solidFill>
                  <a:srgbClr val="002060"/>
                </a:solidFill>
                <a:effectLst/>
              </a:rPr>
            </a:br>
            <a:r>
              <a:rPr lang="cs-CZ" sz="1000" cap="none" dirty="0">
                <a:solidFill>
                  <a:srgbClr val="002060"/>
                </a:solidFill>
                <a:effectLst/>
              </a:rPr>
              <a:t>AUTOR NEUVEDEN. </a:t>
            </a:r>
            <a:r>
              <a:rPr lang="cs-CZ" sz="1000" i="1" cap="none" dirty="0" err="1">
                <a:solidFill>
                  <a:srgbClr val="002060"/>
                </a:solidFill>
                <a:effectLst/>
              </a:rPr>
              <a:t>Wikimedia</a:t>
            </a:r>
            <a:r>
              <a:rPr lang="cs-CZ" sz="1000" i="1" cap="none" dirty="0">
                <a:solidFill>
                  <a:srgbClr val="002060"/>
                </a:solidFill>
                <a:effectLst/>
              </a:rPr>
              <a:t> </a:t>
            </a:r>
            <a:r>
              <a:rPr lang="cs-CZ" sz="1000" i="1" cap="none" dirty="0" err="1">
                <a:solidFill>
                  <a:srgbClr val="002060"/>
                </a:solidFill>
                <a:effectLst/>
              </a:rPr>
              <a:t>Commons</a:t>
            </a:r>
            <a:r>
              <a:rPr lang="cs-CZ" sz="1000" cap="none" dirty="0">
                <a:solidFill>
                  <a:srgbClr val="002060"/>
                </a:solidFill>
                <a:effectLst/>
              </a:rPr>
              <a:t> [online]. [cit. </a:t>
            </a:r>
            <a:r>
              <a:rPr lang="cs-CZ" sz="1000" cap="none" dirty="0" smtClean="0">
                <a:solidFill>
                  <a:srgbClr val="002060"/>
                </a:solidFill>
                <a:effectLst/>
              </a:rPr>
              <a:t>6.8.2013</a:t>
            </a:r>
            <a:r>
              <a:rPr lang="cs-CZ" sz="1000" cap="none" dirty="0">
                <a:solidFill>
                  <a:srgbClr val="002060"/>
                </a:solidFill>
                <a:effectLst/>
              </a:rPr>
              <a:t>]. Dostupný na WWW: http://commons.wikimedia.org/wiki/File:Pavel_Jozef_Safarik.jpg</a:t>
            </a:r>
            <a:br>
              <a:rPr lang="cs-CZ" sz="1000" cap="none" dirty="0">
                <a:solidFill>
                  <a:srgbClr val="002060"/>
                </a:solidFill>
                <a:effectLst/>
              </a:rPr>
            </a:br>
            <a:r>
              <a:rPr lang="cs-CZ" sz="1000" cap="none" dirty="0">
                <a:solidFill>
                  <a:srgbClr val="002060"/>
                </a:solidFill>
                <a:effectLst/>
              </a:rPr>
              <a:t>VILÍMEK, Jan. </a:t>
            </a:r>
            <a:r>
              <a:rPr lang="cs-CZ" sz="1000" i="1" cap="none" dirty="0" err="1">
                <a:solidFill>
                  <a:srgbClr val="002060"/>
                </a:solidFill>
                <a:effectLst/>
              </a:rPr>
              <a:t>Wikimedia</a:t>
            </a:r>
            <a:r>
              <a:rPr lang="cs-CZ" sz="1000" i="1" cap="none" dirty="0">
                <a:solidFill>
                  <a:srgbClr val="002060"/>
                </a:solidFill>
                <a:effectLst/>
              </a:rPr>
              <a:t> </a:t>
            </a:r>
            <a:r>
              <a:rPr lang="cs-CZ" sz="1000" i="1" cap="none" dirty="0" err="1">
                <a:solidFill>
                  <a:srgbClr val="002060"/>
                </a:solidFill>
                <a:effectLst/>
              </a:rPr>
              <a:t>Commons</a:t>
            </a:r>
            <a:r>
              <a:rPr lang="cs-CZ" sz="1000" cap="none" dirty="0">
                <a:solidFill>
                  <a:srgbClr val="002060"/>
                </a:solidFill>
                <a:effectLst/>
              </a:rPr>
              <a:t> [online]. [cit. </a:t>
            </a:r>
            <a:r>
              <a:rPr lang="cs-CZ" sz="1000" cap="none" dirty="0" smtClean="0">
                <a:solidFill>
                  <a:srgbClr val="002060"/>
                </a:solidFill>
                <a:effectLst/>
              </a:rPr>
              <a:t>6.8.2013]. </a:t>
            </a:r>
            <a:r>
              <a:rPr lang="cs-CZ" sz="1000" cap="none" dirty="0">
                <a:solidFill>
                  <a:srgbClr val="002060"/>
                </a:solidFill>
                <a:effectLst/>
              </a:rPr>
              <a:t>Dostupný na WWW: http://commons.wikimedia.org/wiki/File:Jan_Vil%C3%ADmek_-_Julius_Gr%C3%A9gr.jpg </a:t>
            </a:r>
            <a:r>
              <a:rPr lang="cs-CZ" sz="1000" cap="none" dirty="0" smtClean="0">
                <a:solidFill>
                  <a:srgbClr val="002060"/>
                </a:solidFill>
                <a:effectLst/>
              </a:rPr>
              <a:t/>
            </a:r>
            <a:br>
              <a:rPr lang="cs-CZ" sz="1000" cap="none" dirty="0" smtClean="0">
                <a:solidFill>
                  <a:srgbClr val="002060"/>
                </a:solidFill>
                <a:effectLst/>
              </a:rPr>
            </a:br>
            <a:r>
              <a:rPr lang="cs-CZ" sz="1000" cap="none" dirty="0">
                <a:solidFill>
                  <a:srgbClr val="002060"/>
                </a:solidFill>
                <a:effectLst/>
              </a:rPr>
              <a:t>AUTOR NEUVEDEN. </a:t>
            </a:r>
            <a:r>
              <a:rPr lang="cs-CZ" sz="1000" i="1" cap="none" dirty="0">
                <a:solidFill>
                  <a:srgbClr val="002060"/>
                </a:solidFill>
                <a:effectLst/>
              </a:rPr>
              <a:t>Česká společnost rukopisná</a:t>
            </a:r>
            <a:r>
              <a:rPr lang="cs-CZ" sz="1000" cap="none" dirty="0">
                <a:solidFill>
                  <a:srgbClr val="002060"/>
                </a:solidFill>
                <a:effectLst/>
              </a:rPr>
              <a:t> [online]. [cit. </a:t>
            </a:r>
            <a:r>
              <a:rPr lang="cs-CZ" sz="1000" cap="none" dirty="0" smtClean="0">
                <a:solidFill>
                  <a:srgbClr val="002060"/>
                </a:solidFill>
                <a:effectLst/>
              </a:rPr>
              <a:t>6.8.2013]. </a:t>
            </a:r>
            <a:r>
              <a:rPr lang="cs-CZ" sz="1000" cap="none" dirty="0">
                <a:solidFill>
                  <a:srgbClr val="002060"/>
                </a:solidFill>
                <a:effectLst/>
              </a:rPr>
              <a:t>Dostupný na WWW: http://www.rukopisy-rkz.cz/rkz/csr/ </a:t>
            </a:r>
            <a:r>
              <a:rPr lang="cs-CZ" sz="1000" cap="none" dirty="0" smtClean="0">
                <a:solidFill>
                  <a:srgbClr val="002060"/>
                </a:solidFill>
                <a:effectLst/>
              </a:rPr>
              <a:t/>
            </a:r>
            <a:br>
              <a:rPr lang="cs-CZ" sz="1000" cap="none" dirty="0" smtClean="0">
                <a:solidFill>
                  <a:srgbClr val="002060"/>
                </a:solidFill>
                <a:effectLst/>
              </a:rPr>
            </a:br>
            <a:r>
              <a:rPr lang="en-US" sz="1000" cap="none" dirty="0">
                <a:solidFill>
                  <a:srgbClr val="002060"/>
                </a:solidFill>
                <a:effectLst/>
              </a:rPr>
              <a:t>UNKNOWN. </a:t>
            </a:r>
            <a:r>
              <a:rPr lang="en-US" sz="1000" i="1" cap="none" dirty="0">
                <a:solidFill>
                  <a:srgbClr val="002060"/>
                </a:solidFill>
                <a:effectLst/>
              </a:rPr>
              <a:t>Wikimedia Commons</a:t>
            </a:r>
            <a:r>
              <a:rPr lang="en-US" sz="1000" cap="none" dirty="0">
                <a:solidFill>
                  <a:srgbClr val="002060"/>
                </a:solidFill>
                <a:effectLst/>
              </a:rPr>
              <a:t> [online]. [cit. </a:t>
            </a:r>
            <a:r>
              <a:rPr lang="cs-CZ" sz="1000" cap="none" dirty="0" smtClean="0">
                <a:solidFill>
                  <a:srgbClr val="002060"/>
                </a:solidFill>
                <a:effectLst/>
              </a:rPr>
              <a:t>6</a:t>
            </a:r>
            <a:r>
              <a:rPr lang="en-US" sz="1000" cap="none" dirty="0" smtClean="0">
                <a:solidFill>
                  <a:srgbClr val="002060"/>
                </a:solidFill>
                <a:effectLst/>
              </a:rPr>
              <a:t>.</a:t>
            </a:r>
            <a:r>
              <a:rPr lang="cs-CZ" sz="1000" cap="none" dirty="0" smtClean="0">
                <a:solidFill>
                  <a:srgbClr val="002060"/>
                </a:solidFill>
                <a:effectLst/>
              </a:rPr>
              <a:t>8</a:t>
            </a:r>
            <a:r>
              <a:rPr lang="en-US" sz="1000" cap="none" dirty="0" smtClean="0">
                <a:solidFill>
                  <a:srgbClr val="002060"/>
                </a:solidFill>
                <a:effectLst/>
              </a:rPr>
              <a:t>.201</a:t>
            </a:r>
            <a:r>
              <a:rPr lang="cs-CZ" sz="1000" cap="none" dirty="0" smtClean="0">
                <a:solidFill>
                  <a:srgbClr val="002060"/>
                </a:solidFill>
                <a:effectLst/>
              </a:rPr>
              <a:t>3</a:t>
            </a:r>
            <a:r>
              <a:rPr lang="en-US" sz="1000" cap="none" dirty="0" smtClean="0">
                <a:solidFill>
                  <a:srgbClr val="002060"/>
                </a:solidFill>
                <a:effectLst/>
              </a:rPr>
              <a:t>]. </a:t>
            </a:r>
            <a:r>
              <a:rPr lang="en-US" sz="1000" cap="none" dirty="0" err="1">
                <a:solidFill>
                  <a:srgbClr val="002060"/>
                </a:solidFill>
                <a:effectLst/>
              </a:rPr>
              <a:t>Dostupný</a:t>
            </a:r>
            <a:r>
              <a:rPr lang="en-US" sz="1000" cap="none" dirty="0">
                <a:solidFill>
                  <a:srgbClr val="002060"/>
                </a:solidFill>
                <a:effectLst/>
              </a:rPr>
              <a:t> </a:t>
            </a:r>
            <a:r>
              <a:rPr lang="en-US" sz="1000" cap="none" dirty="0" err="1">
                <a:solidFill>
                  <a:srgbClr val="002060"/>
                </a:solidFill>
                <a:effectLst/>
              </a:rPr>
              <a:t>na</a:t>
            </a:r>
            <a:r>
              <a:rPr lang="en-US" sz="1000" cap="none" dirty="0">
                <a:solidFill>
                  <a:srgbClr val="002060"/>
                </a:solidFill>
                <a:effectLst/>
              </a:rPr>
              <a:t> WWW: http://commons.wikimedia.org/wiki/File:Tom%C3%A1%C5%A1_Garrigue_Masaryk_1925.PNG </a:t>
            </a:r>
            <a:r>
              <a:rPr lang="cs-CZ" sz="1000" cap="none" dirty="0" smtClean="0">
                <a:solidFill>
                  <a:srgbClr val="002060"/>
                </a:solidFill>
                <a:effectLst/>
              </a:rPr>
              <a:t/>
            </a:r>
            <a:br>
              <a:rPr lang="cs-CZ" sz="1000" cap="none" dirty="0" smtClean="0">
                <a:solidFill>
                  <a:srgbClr val="002060"/>
                </a:solidFill>
                <a:effectLst/>
              </a:rPr>
            </a:br>
            <a:r>
              <a:rPr lang="cs-CZ" sz="1000" cap="none" dirty="0">
                <a:solidFill>
                  <a:srgbClr val="002060"/>
                </a:solidFill>
                <a:effectLst/>
              </a:rPr>
              <a:t>VILÍMEK, Jan. </a:t>
            </a:r>
            <a:r>
              <a:rPr lang="cs-CZ" sz="1000" i="1" cap="none" dirty="0" err="1">
                <a:solidFill>
                  <a:srgbClr val="002060"/>
                </a:solidFill>
                <a:effectLst/>
              </a:rPr>
              <a:t>Wikimedia</a:t>
            </a:r>
            <a:r>
              <a:rPr lang="cs-CZ" sz="1000" i="1" cap="none" dirty="0">
                <a:solidFill>
                  <a:srgbClr val="002060"/>
                </a:solidFill>
                <a:effectLst/>
              </a:rPr>
              <a:t> </a:t>
            </a:r>
            <a:r>
              <a:rPr lang="cs-CZ" sz="1000" i="1" cap="none" dirty="0" err="1">
                <a:solidFill>
                  <a:srgbClr val="002060"/>
                </a:solidFill>
                <a:effectLst/>
              </a:rPr>
              <a:t>Commons</a:t>
            </a:r>
            <a:r>
              <a:rPr lang="cs-CZ" sz="1000" cap="none" dirty="0">
                <a:solidFill>
                  <a:srgbClr val="002060"/>
                </a:solidFill>
                <a:effectLst/>
              </a:rPr>
              <a:t> [online]. [cit. </a:t>
            </a:r>
            <a:r>
              <a:rPr lang="cs-CZ" sz="1000" cap="none" dirty="0" smtClean="0">
                <a:solidFill>
                  <a:srgbClr val="002060"/>
                </a:solidFill>
                <a:effectLst/>
              </a:rPr>
              <a:t>6.8.2013]. </a:t>
            </a:r>
            <a:r>
              <a:rPr lang="cs-CZ" sz="1000" cap="none" dirty="0">
                <a:solidFill>
                  <a:srgbClr val="002060"/>
                </a:solidFill>
                <a:effectLst/>
              </a:rPr>
              <a:t>Dostupný na WWW: http://commons.wikimedia.org/wiki/File:Josef_Dobrovsky_Vilimek.jpg </a:t>
            </a:r>
            <a:r>
              <a:rPr lang="cs-CZ" sz="1000" cap="none" dirty="0" smtClean="0">
                <a:solidFill>
                  <a:srgbClr val="002060"/>
                </a:solidFill>
                <a:effectLst/>
              </a:rPr>
              <a:t/>
            </a:r>
            <a:br>
              <a:rPr lang="cs-CZ" sz="1000" cap="none" dirty="0" smtClean="0">
                <a:solidFill>
                  <a:srgbClr val="002060"/>
                </a:solidFill>
                <a:effectLst/>
              </a:rPr>
            </a:br>
            <a:r>
              <a:rPr lang="cs-CZ" sz="1000" cap="none" dirty="0">
                <a:solidFill>
                  <a:srgbClr val="002060"/>
                </a:solidFill>
                <a:effectLst/>
              </a:rPr>
              <a:t>ZP. </a:t>
            </a:r>
            <a:r>
              <a:rPr lang="cs-CZ" sz="1000" i="1" cap="none" dirty="0" err="1">
                <a:solidFill>
                  <a:srgbClr val="002060"/>
                </a:solidFill>
                <a:effectLst/>
              </a:rPr>
              <a:t>Wikimedia</a:t>
            </a:r>
            <a:r>
              <a:rPr lang="cs-CZ" sz="1000" i="1" cap="none" dirty="0">
                <a:solidFill>
                  <a:srgbClr val="002060"/>
                </a:solidFill>
                <a:effectLst/>
              </a:rPr>
              <a:t> </a:t>
            </a:r>
            <a:r>
              <a:rPr lang="cs-CZ" sz="1000" i="1" cap="none" dirty="0" err="1">
                <a:solidFill>
                  <a:srgbClr val="002060"/>
                </a:solidFill>
                <a:effectLst/>
              </a:rPr>
              <a:t>Commons</a:t>
            </a:r>
            <a:r>
              <a:rPr lang="cs-CZ" sz="1000" cap="none" dirty="0">
                <a:solidFill>
                  <a:srgbClr val="002060"/>
                </a:solidFill>
                <a:effectLst/>
              </a:rPr>
              <a:t> [online]. [cit. </a:t>
            </a:r>
            <a:r>
              <a:rPr lang="cs-CZ" sz="1000" cap="none" dirty="0" smtClean="0">
                <a:solidFill>
                  <a:srgbClr val="002060"/>
                </a:solidFill>
                <a:effectLst/>
              </a:rPr>
              <a:t>6.8.2013]. </a:t>
            </a:r>
            <a:r>
              <a:rPr lang="cs-CZ" sz="1000" cap="none" dirty="0">
                <a:solidFill>
                  <a:srgbClr val="002060"/>
                </a:solidFill>
                <a:effectLst/>
              </a:rPr>
              <a:t>Dostupný na WWW: http://commons.wikimedia.org/wiki/File:Jan_Gebauer.jpg </a:t>
            </a:r>
            <a:r>
              <a:rPr lang="cs-CZ" sz="1000" cap="none" dirty="0" smtClean="0">
                <a:solidFill>
                  <a:srgbClr val="002060"/>
                </a:solidFill>
                <a:effectLst/>
              </a:rPr>
              <a:t/>
            </a:r>
            <a:br>
              <a:rPr lang="cs-CZ" sz="1000" cap="none" dirty="0" smtClean="0">
                <a:solidFill>
                  <a:srgbClr val="002060"/>
                </a:solidFill>
                <a:effectLst/>
              </a:rPr>
            </a:br>
            <a:r>
              <a:rPr lang="cs-CZ" sz="1000" cap="none" dirty="0">
                <a:solidFill>
                  <a:srgbClr val="002060"/>
                </a:solidFill>
                <a:effectLst/>
              </a:rPr>
              <a:t>AUTOR NEUVEDEN. </a:t>
            </a:r>
            <a:r>
              <a:rPr lang="cs-CZ" sz="1000" i="1" cap="none" dirty="0">
                <a:solidFill>
                  <a:srgbClr val="002060"/>
                </a:solidFill>
                <a:effectLst/>
              </a:rPr>
              <a:t>Zámek Slavkov</a:t>
            </a:r>
            <a:r>
              <a:rPr lang="cs-CZ" sz="1000" cap="none" dirty="0">
                <a:solidFill>
                  <a:srgbClr val="002060"/>
                </a:solidFill>
                <a:effectLst/>
              </a:rPr>
              <a:t> [online]. [cit. </a:t>
            </a:r>
            <a:r>
              <a:rPr lang="cs-CZ" sz="1000" cap="none" dirty="0" smtClean="0">
                <a:solidFill>
                  <a:srgbClr val="002060"/>
                </a:solidFill>
                <a:effectLst/>
              </a:rPr>
              <a:t>6.8.2013]. </a:t>
            </a:r>
            <a:r>
              <a:rPr lang="cs-CZ" sz="1000" cap="none" dirty="0">
                <a:solidFill>
                  <a:srgbClr val="002060"/>
                </a:solidFill>
                <a:effectLst/>
              </a:rPr>
              <a:t>Dostupný na WWW: http://www.zamek-slavkov.cz/cz/odkazy/literatura-faktu</a:t>
            </a:r>
            <a:r>
              <a:rPr lang="cs-CZ" sz="1000" dirty="0">
                <a:effectLst/>
              </a:rPr>
              <a:t>/ </a:t>
            </a:r>
            <a:r>
              <a:rPr lang="cs-CZ" sz="1000" cap="none" dirty="0" smtClean="0">
                <a:solidFill>
                  <a:srgbClr val="002060"/>
                </a:solidFill>
                <a:effectLst/>
              </a:rPr>
              <a:t/>
            </a:r>
            <a:br>
              <a:rPr lang="cs-CZ" sz="1000" cap="none" dirty="0" smtClean="0">
                <a:solidFill>
                  <a:srgbClr val="002060"/>
                </a:solidFill>
                <a:effectLst/>
              </a:rPr>
            </a:br>
            <a:r>
              <a:rPr lang="cs-CZ" sz="1000" cap="none" dirty="0" smtClean="0">
                <a:solidFill>
                  <a:srgbClr val="002060"/>
                </a:solidFill>
                <a:effectLst/>
              </a:rPr>
              <a:t> </a:t>
            </a:r>
            <a:r>
              <a:rPr lang="cs-CZ" sz="1000" cap="none" dirty="0">
                <a:solidFill>
                  <a:srgbClr val="002060"/>
                </a:solidFill>
              </a:rPr>
              <a:t/>
            </a:r>
            <a:br>
              <a:rPr lang="cs-CZ" sz="1000" cap="none" dirty="0">
                <a:solidFill>
                  <a:srgbClr val="002060"/>
                </a:solidFill>
              </a:rPr>
            </a:br>
            <a:endParaRPr lang="cs-CZ" sz="1000" cap="none" dirty="0">
              <a:solidFill>
                <a:srgbClr val="00206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-252536" y="123478"/>
            <a:ext cx="9649072" cy="720080"/>
          </a:xfrm>
        </p:spPr>
        <p:txBody>
          <a:bodyPr>
            <a:normAutofit fontScale="25000" lnSpcReduction="20000"/>
          </a:bodyPr>
          <a:lstStyle/>
          <a:p>
            <a:pPr algn="ctr"/>
            <a:endParaRPr lang="cs-CZ" dirty="0" smtClean="0">
              <a:solidFill>
                <a:srgbClr val="FF0000"/>
              </a:solidFill>
            </a:endParaRPr>
          </a:p>
          <a:p>
            <a:pPr algn="ctr"/>
            <a:r>
              <a:rPr lang="cs-CZ" sz="8600" b="1" dirty="0" smtClean="0">
                <a:solidFill>
                  <a:srgbClr val="FF0000"/>
                </a:solidFill>
              </a:rPr>
              <a:t>RUKOPIS KRÁLOVÉDVORSKÝ A RUKOPIS ZELENOHORSKÝ</a:t>
            </a:r>
          </a:p>
          <a:p>
            <a:pPr algn="ctr"/>
            <a:r>
              <a:rPr lang="cs-CZ" sz="8600" b="1" dirty="0" smtClean="0">
                <a:solidFill>
                  <a:srgbClr val="002060"/>
                </a:solidFill>
              </a:rPr>
              <a:t>ZDROJE</a:t>
            </a:r>
          </a:p>
          <a:p>
            <a:pPr algn="ctr"/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74937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-288540" y="339502"/>
            <a:ext cx="9649072" cy="720080"/>
          </a:xfrm>
        </p:spPr>
        <p:txBody>
          <a:bodyPr>
            <a:normAutofit fontScale="25000" lnSpcReduction="20000"/>
          </a:bodyPr>
          <a:lstStyle/>
          <a:p>
            <a:pPr algn="ctr"/>
            <a:endParaRPr lang="cs-CZ" dirty="0" smtClean="0">
              <a:solidFill>
                <a:srgbClr val="FF0000"/>
              </a:solidFill>
            </a:endParaRPr>
          </a:p>
          <a:p>
            <a:pPr algn="ctr"/>
            <a:r>
              <a:rPr lang="cs-CZ" sz="11200" b="1" dirty="0" smtClean="0">
                <a:solidFill>
                  <a:srgbClr val="FF0000"/>
                </a:solidFill>
              </a:rPr>
              <a:t>RUKOPIS KRÁLOVÉDVORSKÝ A RUKOPIS ZELENOHORSKÝ</a:t>
            </a:r>
          </a:p>
          <a:p>
            <a:pPr algn="ctr"/>
            <a:r>
              <a:rPr lang="cs-CZ" sz="11200" b="1" dirty="0" smtClean="0">
                <a:solidFill>
                  <a:srgbClr val="002060"/>
                </a:solidFill>
              </a:rPr>
              <a:t>ZÁVĚR</a:t>
            </a:r>
          </a:p>
          <a:p>
            <a:pPr algn="ctr"/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" name="Podnadpis 2"/>
          <p:cNvSpPr txBox="1">
            <a:spLocks/>
          </p:cNvSpPr>
          <p:nvPr/>
        </p:nvSpPr>
        <p:spPr>
          <a:xfrm>
            <a:off x="395536" y="843558"/>
            <a:ext cx="8352928" cy="2736304"/>
          </a:xfrm>
          <a:prstGeom prst="rect">
            <a:avLst/>
          </a:prstGeom>
        </p:spPr>
        <p:txBody>
          <a:bodyPr vert="horz" anchor="b">
            <a:normAutofit/>
          </a:bodyPr>
          <a:lstStyle>
            <a:lvl1pPr marL="0" indent="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None/>
              <a:defRPr kumimoji="0" sz="2400" kern="1200">
                <a:solidFill>
                  <a:schemeClr val="tx2">
                    <a:shade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None/>
              <a:defRPr kumimoji="0" sz="2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None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None/>
              <a:defRPr kumimoji="0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2860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7432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2004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6576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buClr>
                <a:srgbClr val="002060"/>
              </a:buClr>
              <a:buFont typeface="Wingdings" panose="05000000000000000000" pitchFamily="2" charset="2"/>
              <a:buChar char="Ø"/>
            </a:pPr>
            <a:endParaRPr lang="cs-CZ" sz="2000" dirty="0">
              <a:solidFill>
                <a:srgbClr val="002060"/>
              </a:solidFill>
            </a:endParaRPr>
          </a:p>
        </p:txBody>
      </p:sp>
      <p:sp>
        <p:nvSpPr>
          <p:cNvPr id="7" name="Podnadpis 2"/>
          <p:cNvSpPr txBox="1">
            <a:spLocks/>
          </p:cNvSpPr>
          <p:nvPr/>
        </p:nvSpPr>
        <p:spPr>
          <a:xfrm>
            <a:off x="1403648" y="2355726"/>
            <a:ext cx="6480720" cy="864096"/>
          </a:xfrm>
          <a:prstGeom prst="rect">
            <a:avLst/>
          </a:prstGeom>
        </p:spPr>
        <p:txBody>
          <a:bodyPr vert="horz" anchor="t" anchorCtr="0">
            <a:noAutofit/>
          </a:bodyPr>
          <a:lstStyle>
            <a:lvl1pPr marL="0" indent="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None/>
              <a:defRPr kumimoji="0" sz="2400" kern="1200">
                <a:solidFill>
                  <a:schemeClr val="tx2">
                    <a:shade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None/>
              <a:defRPr kumimoji="0" sz="2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None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None/>
              <a:defRPr kumimoji="0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2860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7432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2004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6576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Clr>
                <a:srgbClr val="002060"/>
              </a:buClr>
            </a:pPr>
            <a:r>
              <a:rPr lang="cs-CZ" sz="4800" dirty="0" smtClean="0">
                <a:solidFill>
                  <a:srgbClr val="FF0000"/>
                </a:solidFill>
                <a:cs typeface="Times New Roman"/>
              </a:rPr>
              <a:t>DĚKUJI ZA POZORNOST.    </a:t>
            </a:r>
            <a:r>
              <a:rPr lang="cs-CZ" sz="4800" dirty="0" smtClean="0">
                <a:solidFill>
                  <a:srgbClr val="002060"/>
                </a:solidFill>
                <a:cs typeface="Times New Roman"/>
              </a:rPr>
              <a:t>  </a:t>
            </a:r>
            <a:r>
              <a:rPr lang="cs-CZ" sz="4800" dirty="0" smtClean="0">
                <a:solidFill>
                  <a:srgbClr val="FF0000"/>
                </a:solidFill>
                <a:cs typeface="Times New Roman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2439793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7" grpId="0"/>
    </p:bld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Horizon</Template>
  <TotalTime>816</TotalTime>
  <Words>1452</Words>
  <Application>Microsoft Office PowerPoint</Application>
  <PresentationFormat>Předvádění na obrazovce (16:9)</PresentationFormat>
  <Paragraphs>166</Paragraphs>
  <Slides>20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Cesta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Literatura pro 2. Ročník středních škol – Učebnice. 1. Vyd. Brno, Didaktis 2009. 151 s. ISBN 978-80.7358-129-9 UNKNOWN. Wikimedia Commons [online]. [cit. 6.8.2013]. Dostupný na WWW: http://commons.wikimedia.org/wiki/File:Nibelungenlied_manuscript-c_f1r.jpg UNKNOWN. Wikimedia Commons [online]. [cit. 6.8.2013]. Dostupný na WWW: http://commons.wikimedia.org/wiki/File:Nibelungenlied_manuscript-k.jpg AUTOR NEUVEDEN. Wikimedia Commons [online]. [cit. 6.8.2013]. Dostupný na WWW: http://cs.wikipedia.org/wiki/V%C3%A1clav_Hanka AUTOR NEUVEDEN. CBDB [online]. [cit. 6.8.2013]. Dostupný na WWW: http://www.cbdb.cz/autor-13132-josef-linda AUTOR NEUVEDEN. Václav Hanka [online]. [cit. 6.8.2013]. Dostupný na WWW: http://cs.wikipedia.org/wiki/V%C3%A1clav_Hanka  AUTOR NEUVEDEN. Josef Linda [online]. [cit. 6.8.2013]. Dostupný na WWW: http://cs.wikipedia.org/wiki/Josef_Linda VILÍMEK, Jan. Wikimedia Commons [online]. [cit. 6.8.2013]. Dostupný na WWW: http://commons.wikimedia.org/wiki/File:Vaclav_Alois_Svoboda_Navarovsky.jpg AUTOR NEUVEDEN. Wikimedia Commons [online]. [cit. 6.8.2013]. Dostupný na WWW: http://commons.wikimedia.org/wiki/File:Josef_Jungmann_CT.jpg AUTOR NEUVEDEN. Leccos [online]. [cit. 6.8.2013]. Dostupný na WWW: http://leccos.com/index.php/clanky/horcicka-frantisek PETŘÍK, Tomáš. Wikimedia Commons [online]. [cit. 6.8.2013]. Dostupný na WWW: http://commons.wikimedia.org/wiki/File:Kostel,radnice,dvur_kralove_nad_labem.JPG KOLEKTIV AUTORŮ. Školní atlas České republiky. Praha: kartografie Praha, 2004, ISBN 80-7011-657-9. AUTOR NEUVEDEN. Dvůr Králové nad labem - propagační materiál IC. Dvůr Králové nad Labem: IC, 2009, ISBN NEUVEDENO  PRUSÍK, F. X.. Rukopis královedvorský a kostel sv. Jana Křtitele - propagační materiál IC. Dvůr Králové nad Labem: IC, 2009, ISBN NEUVEDENO. AUTOR NEUVEDEN. Rukopis královedvorský [online]. [cit. 6.8.2013]. Dostupný na WWW: http://cs.wikipedia.org/wiki/Rukopis_kr%C3%A1lov%C3%A9dvorsk%C3%BD AUTOR NEUVEDEN. Wikimedia Commons [online]. [cit. 6.8.2013]. Dostupný na WWW: http://commons.wikimedia.org/wiki/File:Rk14p.jpg  AUTOR NEUVEDEN. Opuščená [online]. [cit. 6.8.2013]. Dostupný na WWW: http://cs.wikisource.org/wiki/Rukopis_kr%C3%A1lov%C3%A9dvorsk%C3%BD/Opu%C5%A1%C4%8Den%C3%A1 AUTOR NEUVEDEN. Opuščená [online]. [cit. 6.8.2013]. Dostupný na WWW: http://cs.wikisource.org/wiki/Rukopis_kr%C3%A1lov%C3%A9dvorsk%C3%BD/Bene%C5%A1_Herman%C3%B3v SKÁLA, Ben. wikimedia Commons [online]. [cit. 6.8.2013]. Dostupný na WWW: http://commons.wikimedia.org/wiki/File:Landovsk%C3%BD2013-deska.jpg      </vt:lpstr>
      <vt:lpstr>CIMFLOVÁ, Martina. wikimedia Commons [online]. [cit. 6.8.2013]. Dostupný na WWW: http://commons.wikimedia.org/wiki/File:Zelen%C3%A1_hora_na_Nepomucku.jpg  EGG. Wikimedia Commons [online]. [cit. 6.8.2013]. Dostupný na WWW: http://commons.wikimedia.org/wiki/File:Rukopis_Zelenohorsk%C3%BD.jpg  AUTOR NEUVEDEN. Rukopis zelenohorský [online]. [cit. 6.8.2013]. Dostupný na WWW: http://cs.wikipedia.org/wiki/Rukopis_zelenohorsk%C3%BD  AUTOR NEUVEDEN. Libušin soud [online]. [cit. 6.8.2013]. Dostupný na WWW: http://cs.wikisource.org/wiki/Rukopis_zelenohorsk%C3%BD/Libu%C5%A1in_soud VILÍMEK, Jan. Wikimedia Commons [online]. [cit. 6.8.2013]. Dostupný na WWW: http://commons.wikimedia.org/wiki/File:Jan_Vil%C3%ADmek_-_Franti%C5%A1ek_Palack%C3%BD.jpg  AUTOR NEUVEDEN. Wikimedia Commons [online]. [cit. 6.8.2013]. Dostupný na WWW: http://commons.wikimedia.org/wiki/File:Pavel_Jozef_Safarik.jpg VILÍMEK, Jan. Wikimedia Commons [online]. [cit. 6.8.2013]. Dostupný na WWW: http://commons.wikimedia.org/wiki/File:Jan_Vil%C3%ADmek_-_Julius_Gr%C3%A9gr.jpg  AUTOR NEUVEDEN. Česká společnost rukopisná [online]. [cit. 6.8.2013]. Dostupný na WWW: http://www.rukopisy-rkz.cz/rkz/csr/  UNKNOWN. Wikimedia Commons [online]. [cit. 6.8.2013]. Dostupný na WWW: http://commons.wikimedia.org/wiki/File:Tom%C3%A1%C5%A1_Garrigue_Masaryk_1925.PNG  VILÍMEK, Jan. Wikimedia Commons [online]. [cit. 6.8.2013]. Dostupný na WWW: http://commons.wikimedia.org/wiki/File:Josef_Dobrovsky_Vilimek.jpg  ZP. Wikimedia Commons [online]. [cit. 6.8.2013]. Dostupný na WWW: http://commons.wikimedia.org/wiki/File:Jan_Gebauer.jpg  AUTOR NEUVEDEN. Zámek Slavkov [online]. [cit. 6.8.2013]. Dostupný na WWW: http://www.zamek-slavkov.cz/cz/odkazy/literatura-faktu/    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Dušan</dc:creator>
  <cp:lastModifiedBy>Dušan</cp:lastModifiedBy>
  <cp:revision>104</cp:revision>
  <dcterms:created xsi:type="dcterms:W3CDTF">2014-03-05T18:18:03Z</dcterms:created>
  <dcterms:modified xsi:type="dcterms:W3CDTF">2014-03-31T16:56:34Z</dcterms:modified>
</cp:coreProperties>
</file>