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71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70" r:id="rId13"/>
    <p:sldId id="266" r:id="rId14"/>
    <p:sldId id="265" r:id="rId15"/>
    <p:sldId id="272" r:id="rId16"/>
    <p:sldId id="275" r:id="rId17"/>
    <p:sldId id="273" r:id="rId18"/>
    <p:sldId id="274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711" autoAdjust="0"/>
  </p:normalViewPr>
  <p:slideViewPr>
    <p:cSldViewPr>
      <p:cViewPr varScale="1">
        <p:scale>
          <a:sx n="75" d="100"/>
          <a:sy n="75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D93F1E-8E95-4B4F-9041-1B9801282CA8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1397F52F-DC48-4845-BAC0-25DC8599A8F1}">
      <dgm:prSet phldrT="[Text]"/>
      <dgm:spPr/>
      <dgm:t>
        <a:bodyPr/>
        <a:lstStyle/>
        <a:p>
          <a:endParaRPr lang="cs-CZ" sz="2500" dirty="0"/>
        </a:p>
      </dgm:t>
    </dgm:pt>
    <dgm:pt modelId="{7DC0E003-4C59-41F5-BA45-3BC72FD039EE}" type="parTrans" cxnId="{0374811E-66F1-485B-B497-EEADEB84FB9E}">
      <dgm:prSet/>
      <dgm:spPr/>
      <dgm:t>
        <a:bodyPr/>
        <a:lstStyle/>
        <a:p>
          <a:endParaRPr lang="cs-CZ"/>
        </a:p>
      </dgm:t>
    </dgm:pt>
    <dgm:pt modelId="{02982FA7-9819-4E04-84D0-296E71B1C0CF}" type="sibTrans" cxnId="{0374811E-66F1-485B-B497-EEADEB84FB9E}">
      <dgm:prSet/>
      <dgm:spPr/>
      <dgm:t>
        <a:bodyPr/>
        <a:lstStyle/>
        <a:p>
          <a:endParaRPr lang="cs-CZ"/>
        </a:p>
      </dgm:t>
    </dgm:pt>
    <dgm:pt modelId="{2D970E92-D0F4-4666-A425-A605003F37A8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Člověk rozumný</a:t>
          </a:r>
        </a:p>
        <a:p>
          <a:r>
            <a:rPr lang="cs-CZ" b="1" dirty="0" smtClean="0"/>
            <a:t> </a:t>
          </a:r>
          <a:r>
            <a:rPr lang="cs-CZ" b="0" dirty="0" smtClean="0"/>
            <a:t>300 000 př.n.l.-</a:t>
          </a:r>
        </a:p>
        <a:p>
          <a:r>
            <a:rPr lang="cs-CZ" b="0" dirty="0" smtClean="0"/>
            <a:t>40 000 př.nl.</a:t>
          </a:r>
          <a:endParaRPr lang="cs-CZ" b="0" dirty="0"/>
        </a:p>
      </dgm:t>
    </dgm:pt>
    <dgm:pt modelId="{44A187EF-0D14-4A78-8B7F-7EE4A4FA754B}" type="parTrans" cxnId="{E0369BD6-9B0E-4DE9-86C7-4CC4343BD726}">
      <dgm:prSet/>
      <dgm:spPr/>
      <dgm:t>
        <a:bodyPr/>
        <a:lstStyle/>
        <a:p>
          <a:endParaRPr lang="cs-CZ"/>
        </a:p>
      </dgm:t>
    </dgm:pt>
    <dgm:pt modelId="{DEB94095-4380-4A1D-86E5-C4F3BA82D479}" type="sibTrans" cxnId="{E0369BD6-9B0E-4DE9-86C7-4CC4343BD726}">
      <dgm:prSet/>
      <dgm:spPr/>
      <dgm:t>
        <a:bodyPr/>
        <a:lstStyle/>
        <a:p>
          <a:endParaRPr lang="cs-CZ"/>
        </a:p>
      </dgm:t>
    </dgm:pt>
    <dgm:pt modelId="{F7C00DEE-89DD-4474-BA26-D09068A40FB4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Člověk dnešního typu</a:t>
          </a:r>
        </a:p>
        <a:p>
          <a:r>
            <a:rPr lang="cs-CZ" dirty="0" smtClean="0"/>
            <a:t>40 000 př.n.l.- 10 000 př.n.l.</a:t>
          </a:r>
          <a:endParaRPr lang="cs-CZ" dirty="0"/>
        </a:p>
      </dgm:t>
    </dgm:pt>
    <dgm:pt modelId="{D0EE0E18-9B4A-4C62-81DB-8C61E1573D81}" type="parTrans" cxnId="{78D006BF-AB7A-4E75-90A8-D857A69930CF}">
      <dgm:prSet/>
      <dgm:spPr/>
      <dgm:t>
        <a:bodyPr/>
        <a:lstStyle/>
        <a:p>
          <a:endParaRPr lang="cs-CZ"/>
        </a:p>
      </dgm:t>
    </dgm:pt>
    <dgm:pt modelId="{FE5ABB0A-08CD-40AA-9F7E-528CD35DB59C}" type="sibTrans" cxnId="{78D006BF-AB7A-4E75-90A8-D857A69930CF}">
      <dgm:prSet/>
      <dgm:spPr/>
      <dgm:t>
        <a:bodyPr/>
        <a:lstStyle/>
        <a:p>
          <a:endParaRPr lang="cs-CZ"/>
        </a:p>
      </dgm:t>
    </dgm:pt>
    <dgm:pt modelId="{A9C3498D-5E62-452E-A191-5D8C1AADFAF5}" type="pres">
      <dgm:prSet presAssocID="{3DD93F1E-8E95-4B4F-9041-1B9801282CA8}" presName="Name0" presStyleCnt="0">
        <dgm:presLayoutVars>
          <dgm:dir/>
          <dgm:resizeHandles val="exact"/>
        </dgm:presLayoutVars>
      </dgm:prSet>
      <dgm:spPr/>
    </dgm:pt>
    <dgm:pt modelId="{260DDC9F-0F09-403A-88EE-3F492F774230}" type="pres">
      <dgm:prSet presAssocID="{3DD93F1E-8E95-4B4F-9041-1B9801282CA8}" presName="arrow" presStyleLbl="bgShp" presStyleIdx="0" presStyleCnt="1" custLinFactNeighborX="-883" custLinFactNeighborY="-3099"/>
      <dgm:spPr/>
    </dgm:pt>
    <dgm:pt modelId="{27B0F17A-022C-43D0-8C95-DB5E5D044AC5}" type="pres">
      <dgm:prSet presAssocID="{3DD93F1E-8E95-4B4F-9041-1B9801282CA8}" presName="points" presStyleCnt="0"/>
      <dgm:spPr/>
    </dgm:pt>
    <dgm:pt modelId="{9ABBA14A-87BF-48D8-8425-09C9A6C74704}" type="pres">
      <dgm:prSet presAssocID="{1397F52F-DC48-4845-BAC0-25DC8599A8F1}" presName="compositeA" presStyleCnt="0"/>
      <dgm:spPr/>
    </dgm:pt>
    <dgm:pt modelId="{056DC5A9-1A60-4966-90A7-22E74F4354B6}" type="pres">
      <dgm:prSet presAssocID="{1397F52F-DC48-4845-BAC0-25DC8599A8F1}" presName="textA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200B5A-E431-47CE-875E-09FB7317C88A}" type="pres">
      <dgm:prSet presAssocID="{1397F52F-DC48-4845-BAC0-25DC8599A8F1}" presName="circleA" presStyleLbl="node1" presStyleIdx="0" presStyleCnt="3"/>
      <dgm:spPr/>
    </dgm:pt>
    <dgm:pt modelId="{0E660F47-ABA5-44E8-B546-A0DB4A54DFB8}" type="pres">
      <dgm:prSet presAssocID="{1397F52F-DC48-4845-BAC0-25DC8599A8F1}" presName="spaceA" presStyleCnt="0"/>
      <dgm:spPr/>
    </dgm:pt>
    <dgm:pt modelId="{93CC3723-71B4-4D80-A6AF-796D1FC7E044}" type="pres">
      <dgm:prSet presAssocID="{02982FA7-9819-4E04-84D0-296E71B1C0CF}" presName="space" presStyleCnt="0"/>
      <dgm:spPr/>
    </dgm:pt>
    <dgm:pt modelId="{A7F7B654-E4DD-4A36-826F-7FA2E38F70B3}" type="pres">
      <dgm:prSet presAssocID="{2D970E92-D0F4-4666-A425-A605003F37A8}" presName="compositeB" presStyleCnt="0"/>
      <dgm:spPr/>
    </dgm:pt>
    <dgm:pt modelId="{BEA98870-FFE3-4D7C-9F18-8DFD1D408157}" type="pres">
      <dgm:prSet presAssocID="{2D970E92-D0F4-4666-A425-A605003F37A8}" presName="textB" presStyleLbl="revTx" presStyleIdx="1" presStyleCnt="3" custFlipHor="1" custScaleX="122189" custScaleY="886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86127D-501B-459F-AC21-DA1EBF577361}" type="pres">
      <dgm:prSet presAssocID="{2D970E92-D0F4-4666-A425-A605003F37A8}" presName="circleB" presStyleLbl="node1" presStyleIdx="1" presStyleCnt="3"/>
      <dgm:spPr/>
    </dgm:pt>
    <dgm:pt modelId="{7E437536-83C3-4F07-B281-5EC5821CDCA4}" type="pres">
      <dgm:prSet presAssocID="{2D970E92-D0F4-4666-A425-A605003F37A8}" presName="spaceB" presStyleCnt="0"/>
      <dgm:spPr/>
    </dgm:pt>
    <dgm:pt modelId="{8941EEF6-BDBA-47C8-A54F-49F8FCC5DED1}" type="pres">
      <dgm:prSet presAssocID="{DEB94095-4380-4A1D-86E5-C4F3BA82D479}" presName="space" presStyleCnt="0"/>
      <dgm:spPr/>
    </dgm:pt>
    <dgm:pt modelId="{621BBCAE-B81D-4149-B4B0-729B6FF6A2FF}" type="pres">
      <dgm:prSet presAssocID="{F7C00DEE-89DD-4474-BA26-D09068A40FB4}" presName="compositeA" presStyleCnt="0"/>
      <dgm:spPr/>
    </dgm:pt>
    <dgm:pt modelId="{FC875A3F-EA75-4808-AF5C-CCBC6F8E000C}" type="pres">
      <dgm:prSet presAssocID="{F7C00DEE-89DD-4474-BA26-D09068A40FB4}" presName="textA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31DA4C-2D68-452B-A144-631FE27C5792}" type="pres">
      <dgm:prSet presAssocID="{F7C00DEE-89DD-4474-BA26-D09068A40FB4}" presName="circleA" presStyleLbl="node1" presStyleIdx="2" presStyleCnt="3"/>
      <dgm:spPr/>
    </dgm:pt>
    <dgm:pt modelId="{AF674E34-A691-4383-B338-E11BAEAE3255}" type="pres">
      <dgm:prSet presAssocID="{F7C00DEE-89DD-4474-BA26-D09068A40FB4}" presName="spaceA" presStyleCnt="0"/>
      <dgm:spPr/>
    </dgm:pt>
  </dgm:ptLst>
  <dgm:cxnLst>
    <dgm:cxn modelId="{E0369BD6-9B0E-4DE9-86C7-4CC4343BD726}" srcId="{3DD93F1E-8E95-4B4F-9041-1B9801282CA8}" destId="{2D970E92-D0F4-4666-A425-A605003F37A8}" srcOrd="1" destOrd="0" parTransId="{44A187EF-0D14-4A78-8B7F-7EE4A4FA754B}" sibTransId="{DEB94095-4380-4A1D-86E5-C4F3BA82D479}"/>
    <dgm:cxn modelId="{78D006BF-AB7A-4E75-90A8-D857A69930CF}" srcId="{3DD93F1E-8E95-4B4F-9041-1B9801282CA8}" destId="{F7C00DEE-89DD-4474-BA26-D09068A40FB4}" srcOrd="2" destOrd="0" parTransId="{D0EE0E18-9B4A-4C62-81DB-8C61E1573D81}" sibTransId="{FE5ABB0A-08CD-40AA-9F7E-528CD35DB59C}"/>
    <dgm:cxn modelId="{C81AC7BF-7B97-4341-9B1B-EDB862999B92}" type="presOf" srcId="{2D970E92-D0F4-4666-A425-A605003F37A8}" destId="{BEA98870-FFE3-4D7C-9F18-8DFD1D408157}" srcOrd="0" destOrd="0" presId="urn:microsoft.com/office/officeart/2005/8/layout/hProcess11"/>
    <dgm:cxn modelId="{7FB779A4-C724-4A5E-85D2-66C878A14468}" type="presOf" srcId="{F7C00DEE-89DD-4474-BA26-D09068A40FB4}" destId="{FC875A3F-EA75-4808-AF5C-CCBC6F8E000C}" srcOrd="0" destOrd="0" presId="urn:microsoft.com/office/officeart/2005/8/layout/hProcess11"/>
    <dgm:cxn modelId="{50F4C8E4-B2D6-44BD-8688-04F61F28FBF9}" type="presOf" srcId="{1397F52F-DC48-4845-BAC0-25DC8599A8F1}" destId="{056DC5A9-1A60-4966-90A7-22E74F4354B6}" srcOrd="0" destOrd="0" presId="urn:microsoft.com/office/officeart/2005/8/layout/hProcess11"/>
    <dgm:cxn modelId="{68F3DD26-5E3C-4F82-ACE4-DAB38EBA28C6}" type="presOf" srcId="{3DD93F1E-8E95-4B4F-9041-1B9801282CA8}" destId="{A9C3498D-5E62-452E-A191-5D8C1AADFAF5}" srcOrd="0" destOrd="0" presId="urn:microsoft.com/office/officeart/2005/8/layout/hProcess11"/>
    <dgm:cxn modelId="{0374811E-66F1-485B-B497-EEADEB84FB9E}" srcId="{3DD93F1E-8E95-4B4F-9041-1B9801282CA8}" destId="{1397F52F-DC48-4845-BAC0-25DC8599A8F1}" srcOrd="0" destOrd="0" parTransId="{7DC0E003-4C59-41F5-BA45-3BC72FD039EE}" sibTransId="{02982FA7-9819-4E04-84D0-296E71B1C0CF}"/>
    <dgm:cxn modelId="{03CABF22-3DA3-4F17-9C45-3F3B447BB704}" type="presParOf" srcId="{A9C3498D-5E62-452E-A191-5D8C1AADFAF5}" destId="{260DDC9F-0F09-403A-88EE-3F492F774230}" srcOrd="0" destOrd="0" presId="urn:microsoft.com/office/officeart/2005/8/layout/hProcess11"/>
    <dgm:cxn modelId="{6A9E772D-9AA4-4CF6-9266-6AD8ACE6083D}" type="presParOf" srcId="{A9C3498D-5E62-452E-A191-5D8C1AADFAF5}" destId="{27B0F17A-022C-43D0-8C95-DB5E5D044AC5}" srcOrd="1" destOrd="0" presId="urn:microsoft.com/office/officeart/2005/8/layout/hProcess11"/>
    <dgm:cxn modelId="{A25EFF5A-6BB2-4A77-916A-53BAB87998A2}" type="presParOf" srcId="{27B0F17A-022C-43D0-8C95-DB5E5D044AC5}" destId="{9ABBA14A-87BF-48D8-8425-09C9A6C74704}" srcOrd="0" destOrd="0" presId="urn:microsoft.com/office/officeart/2005/8/layout/hProcess11"/>
    <dgm:cxn modelId="{C39D7782-DB28-400C-ABAC-CF8E45540D31}" type="presParOf" srcId="{9ABBA14A-87BF-48D8-8425-09C9A6C74704}" destId="{056DC5A9-1A60-4966-90A7-22E74F4354B6}" srcOrd="0" destOrd="0" presId="urn:microsoft.com/office/officeart/2005/8/layout/hProcess11"/>
    <dgm:cxn modelId="{B1B12882-5D2A-4D01-9902-1A075207F5B8}" type="presParOf" srcId="{9ABBA14A-87BF-48D8-8425-09C9A6C74704}" destId="{E1200B5A-E431-47CE-875E-09FB7317C88A}" srcOrd="1" destOrd="0" presId="urn:microsoft.com/office/officeart/2005/8/layout/hProcess11"/>
    <dgm:cxn modelId="{96298E41-9A47-40C1-8311-BEBBF652A47A}" type="presParOf" srcId="{9ABBA14A-87BF-48D8-8425-09C9A6C74704}" destId="{0E660F47-ABA5-44E8-B546-A0DB4A54DFB8}" srcOrd="2" destOrd="0" presId="urn:microsoft.com/office/officeart/2005/8/layout/hProcess11"/>
    <dgm:cxn modelId="{95FB3E4D-2DEB-4A93-91A9-4ED239413947}" type="presParOf" srcId="{27B0F17A-022C-43D0-8C95-DB5E5D044AC5}" destId="{93CC3723-71B4-4D80-A6AF-796D1FC7E044}" srcOrd="1" destOrd="0" presId="urn:microsoft.com/office/officeart/2005/8/layout/hProcess11"/>
    <dgm:cxn modelId="{A2C085D5-ADC2-4A56-8E0D-8AA4299CA7B2}" type="presParOf" srcId="{27B0F17A-022C-43D0-8C95-DB5E5D044AC5}" destId="{A7F7B654-E4DD-4A36-826F-7FA2E38F70B3}" srcOrd="2" destOrd="0" presId="urn:microsoft.com/office/officeart/2005/8/layout/hProcess11"/>
    <dgm:cxn modelId="{84EBB26D-E38B-45A7-B38F-F06588C9A060}" type="presParOf" srcId="{A7F7B654-E4DD-4A36-826F-7FA2E38F70B3}" destId="{BEA98870-FFE3-4D7C-9F18-8DFD1D408157}" srcOrd="0" destOrd="0" presId="urn:microsoft.com/office/officeart/2005/8/layout/hProcess11"/>
    <dgm:cxn modelId="{7822FEDE-9AF4-4870-A4D5-42F9AFC11C12}" type="presParOf" srcId="{A7F7B654-E4DD-4A36-826F-7FA2E38F70B3}" destId="{8386127D-501B-459F-AC21-DA1EBF577361}" srcOrd="1" destOrd="0" presId="urn:microsoft.com/office/officeart/2005/8/layout/hProcess11"/>
    <dgm:cxn modelId="{C7F02E13-E20B-43E1-990F-96D5B22A42BD}" type="presParOf" srcId="{A7F7B654-E4DD-4A36-826F-7FA2E38F70B3}" destId="{7E437536-83C3-4F07-B281-5EC5821CDCA4}" srcOrd="2" destOrd="0" presId="urn:microsoft.com/office/officeart/2005/8/layout/hProcess11"/>
    <dgm:cxn modelId="{B3F4925A-3491-4B27-8D68-63606D3B4771}" type="presParOf" srcId="{27B0F17A-022C-43D0-8C95-DB5E5D044AC5}" destId="{8941EEF6-BDBA-47C8-A54F-49F8FCC5DED1}" srcOrd="3" destOrd="0" presId="urn:microsoft.com/office/officeart/2005/8/layout/hProcess11"/>
    <dgm:cxn modelId="{86573F74-FE75-4CA6-BA72-B37815C6E382}" type="presParOf" srcId="{27B0F17A-022C-43D0-8C95-DB5E5D044AC5}" destId="{621BBCAE-B81D-4149-B4B0-729B6FF6A2FF}" srcOrd="4" destOrd="0" presId="urn:microsoft.com/office/officeart/2005/8/layout/hProcess11"/>
    <dgm:cxn modelId="{0EA52708-FF88-45F6-8C66-553CE58A7C55}" type="presParOf" srcId="{621BBCAE-B81D-4149-B4B0-729B6FF6A2FF}" destId="{FC875A3F-EA75-4808-AF5C-CCBC6F8E000C}" srcOrd="0" destOrd="0" presId="urn:microsoft.com/office/officeart/2005/8/layout/hProcess11"/>
    <dgm:cxn modelId="{C97CC31F-01D9-431B-9B8E-CB8BC65A4375}" type="presParOf" srcId="{621BBCAE-B81D-4149-B4B0-729B6FF6A2FF}" destId="{4831DA4C-2D68-452B-A144-631FE27C5792}" srcOrd="1" destOrd="0" presId="urn:microsoft.com/office/officeart/2005/8/layout/hProcess11"/>
    <dgm:cxn modelId="{47EBDDF4-70E1-4825-B9BA-A85D1D917406}" type="presParOf" srcId="{621BBCAE-B81D-4149-B4B0-729B6FF6A2FF}" destId="{AF674E34-A691-4383-B338-E11BAEAE3255}" srcOrd="2" destOrd="0" presId="urn:microsoft.com/office/officeart/2005/8/layout/hProcess11"/>
  </dgm:cxnLst>
  <dgm:bg>
    <a:solidFill>
      <a:schemeClr val="bg1">
        <a:alpha val="35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DDC9F-0F09-403A-88EE-3F492F774230}">
      <dsp:nvSpPr>
        <dsp:cNvPr id="0" name=""/>
        <dsp:cNvSpPr/>
      </dsp:nvSpPr>
      <dsp:spPr>
        <a:xfrm>
          <a:off x="0" y="1559668"/>
          <a:ext cx="8424936" cy="2169189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6DC5A9-1A60-4966-90A7-22E74F4354B6}">
      <dsp:nvSpPr>
        <dsp:cNvPr id="0" name=""/>
        <dsp:cNvSpPr/>
      </dsp:nvSpPr>
      <dsp:spPr>
        <a:xfrm>
          <a:off x="3176" y="0"/>
          <a:ext cx="2280656" cy="2169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177800" numCol="1" spcCol="1270" anchor="b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3176" y="0"/>
        <a:ext cx="2280656" cy="2169189"/>
      </dsp:txXfrm>
    </dsp:sp>
    <dsp:sp modelId="{E1200B5A-E431-47CE-875E-09FB7317C88A}">
      <dsp:nvSpPr>
        <dsp:cNvPr id="0" name=""/>
        <dsp:cNvSpPr/>
      </dsp:nvSpPr>
      <dsp:spPr>
        <a:xfrm>
          <a:off x="872355" y="2440337"/>
          <a:ext cx="542297" cy="542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98870-FFE3-4D7C-9F18-8DFD1D408157}">
      <dsp:nvSpPr>
        <dsp:cNvPr id="0" name=""/>
        <dsp:cNvSpPr/>
      </dsp:nvSpPr>
      <dsp:spPr>
        <a:xfrm flipH="1">
          <a:off x="2397865" y="3437769"/>
          <a:ext cx="2786711" cy="19238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Člověk rozumný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 </a:t>
          </a:r>
          <a:r>
            <a:rPr lang="cs-CZ" sz="2400" b="0" kern="1200" dirty="0" smtClean="0"/>
            <a:t>300 000 př.n.l.-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40 000 př.nl.</a:t>
          </a:r>
          <a:endParaRPr lang="cs-CZ" sz="2400" b="0" kern="1200" dirty="0"/>
        </a:p>
      </dsp:txBody>
      <dsp:txXfrm>
        <a:off x="2397865" y="3437769"/>
        <a:ext cx="2786711" cy="1923875"/>
      </dsp:txXfrm>
    </dsp:sp>
    <dsp:sp modelId="{8386127D-501B-459F-AC21-DA1EBF577361}">
      <dsp:nvSpPr>
        <dsp:cNvPr id="0" name=""/>
        <dsp:cNvSpPr/>
      </dsp:nvSpPr>
      <dsp:spPr>
        <a:xfrm>
          <a:off x="3520072" y="2501666"/>
          <a:ext cx="542297" cy="542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75A3F-EA75-4808-AF5C-CCBC6F8E000C}">
      <dsp:nvSpPr>
        <dsp:cNvPr id="0" name=""/>
        <dsp:cNvSpPr/>
      </dsp:nvSpPr>
      <dsp:spPr>
        <a:xfrm>
          <a:off x="5298609" y="0"/>
          <a:ext cx="2280656" cy="21691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b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Člověk dnešního typu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40 000 př.n.l.- 10 000 př.n.l.</a:t>
          </a:r>
          <a:endParaRPr lang="cs-CZ" sz="2400" kern="1200" dirty="0"/>
        </a:p>
      </dsp:txBody>
      <dsp:txXfrm>
        <a:off x="5298609" y="0"/>
        <a:ext cx="2280656" cy="2169189"/>
      </dsp:txXfrm>
    </dsp:sp>
    <dsp:sp modelId="{4831DA4C-2D68-452B-A144-631FE27C5792}">
      <dsp:nvSpPr>
        <dsp:cNvPr id="0" name=""/>
        <dsp:cNvSpPr/>
      </dsp:nvSpPr>
      <dsp:spPr>
        <a:xfrm>
          <a:off x="6167789" y="2440337"/>
          <a:ext cx="542297" cy="5422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E8E085-CE1A-46CD-B983-E3972BEEB7BE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8FF9FE-8A19-424D-AB4B-0E7BC56C96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8025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414C2-66D8-49D6-AD58-20808412739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582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zskunratice.cz/ucitele/predmety/dejepis/dejepis-6-rocnik/vyvojove-faze-cloveka-819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sites.google.com/site/dejepisosmicka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://www.minisvetskolka.cz/rs/aktuality/velke-prazninove-dobrodruzstvi-pro-deti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oskole.sk/?id_cat=15&amp;clanok=9868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hyperlink" Target="http://www.hradeckymkrajem.cz/kraj/praveka-vesnice-ve-vsestarech/sightfolder_photogallery_detail?i=2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hyperlink" Target="http://www.hradeckymkrajem.cz/kraj/praveka-vesnice-ve-vsestarech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hyperlink" Target="http://www.hradeckymkrajem.cz/kraj/praveka-vesnice-ve-vsestarech/sightfolder_photogallery_detail?i=2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oskole.sk/userfiles/image/zaida/dejepis/november/V%C3%BDvoj%20%C4%8Dloveka_html_394ba333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all4all.blog.cz/0812/jeskyne-altamira" TargetMode="External"/><Relationship Id="rId13" Type="http://schemas.openxmlformats.org/officeDocument/2006/relationships/image" Target="../media/image19.jpg"/><Relationship Id="rId3" Type="http://schemas.openxmlformats.org/officeDocument/2006/relationships/image" Target="../media/image14.jpg"/><Relationship Id="rId7" Type="http://schemas.openxmlformats.org/officeDocument/2006/relationships/image" Target="../media/image16.jpeg"/><Relationship Id="rId12" Type="http://schemas.openxmlformats.org/officeDocument/2006/relationships/hyperlink" Target="http://sanquis.cz/index1.php?linkID=art2164" TargetMode="External"/><Relationship Id="rId2" Type="http://schemas.openxmlformats.org/officeDocument/2006/relationships/hyperlink" Target="http://82.114.195.35:90/ProjektModerniUmeni/Prav%C4%9Bk/Projekt%20-%20Prav%C4%9B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ovazeme.ning.com/forum/topics/co-bylo-driv-vlajka-nz-nebo?commentId=1315955:Comment:727665" TargetMode="External"/><Relationship Id="rId11" Type="http://schemas.openxmlformats.org/officeDocument/2006/relationships/image" Target="../media/image18.jpeg"/><Relationship Id="rId5" Type="http://schemas.openxmlformats.org/officeDocument/2006/relationships/image" Target="../media/image15.jpeg"/><Relationship Id="rId10" Type="http://schemas.openxmlformats.org/officeDocument/2006/relationships/hyperlink" Target="https://commons.wikimedia.org/wiki/File:Vestonicka_venuse_edit.jpg" TargetMode="External"/><Relationship Id="rId4" Type="http://schemas.openxmlformats.org/officeDocument/2006/relationships/hyperlink" Target="http://www.altamira.cz/objeveni.html" TargetMode="External"/><Relationship Id="rId9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commons.wikimedia.org/wiki/File:Neandertal_adam_ve_kad%C4%B1n_modeli,_Almanya.pn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Člověk rozumný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Dějepis 6. ročníku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91640" y="980728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50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Název: Dějepis 6.ročníku </a:t>
            </a:r>
            <a:r>
              <a:rPr lang="cs-CZ" dirty="0" smtClean="0"/>
              <a:t>– Člověk rozumný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Číslo</a:t>
            </a:r>
            <a:r>
              <a:rPr lang="cs-CZ" dirty="0"/>
              <a:t>: </a:t>
            </a:r>
            <a:r>
              <a:rPr lang="cs-CZ" dirty="0" smtClean="0"/>
              <a:t>66</a:t>
            </a:r>
            <a:endParaRPr lang="cs-CZ" dirty="0"/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</a:t>
            </a:r>
            <a:r>
              <a:rPr lang="cs-CZ" dirty="0" smtClean="0"/>
              <a:t>„Učíme </a:t>
            </a:r>
            <a:r>
              <a:rPr lang="cs-CZ" dirty="0"/>
              <a:t>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člověk rozumný, specializovaný lov, mamut, pazourek, jednoduchá řeč, pohřby, rody</a:t>
            </a:r>
            <a:endParaRPr lang="cs-CZ" dirty="0"/>
          </a:p>
          <a:p>
            <a:r>
              <a:rPr lang="cs-CZ" dirty="0"/>
              <a:t>Cíl: výklad a seznámení s tématem</a:t>
            </a:r>
          </a:p>
          <a:p>
            <a:endParaRPr lang="cs-CZ" dirty="0"/>
          </a:p>
          <a:p>
            <a:r>
              <a:rPr lang="cs-CZ" dirty="0"/>
              <a:t>Třída: dějepis 6                            Datum: </a:t>
            </a:r>
            <a:r>
              <a:rPr lang="cs-CZ" dirty="0" smtClean="0"/>
              <a:t>25.9. 2012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56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2051720" y="4437112"/>
            <a:ext cx="3384376" cy="22322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žil?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802363"/>
              </p:ext>
            </p:extLst>
          </p:nvPr>
        </p:nvGraphicFramePr>
        <p:xfrm>
          <a:off x="107504" y="1246387"/>
          <a:ext cx="8424936" cy="5422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11560" y="2173506"/>
            <a:ext cx="24268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Člověk vzpřímený</a:t>
            </a:r>
          </a:p>
          <a:p>
            <a:r>
              <a:rPr lang="cs-CZ" sz="2400" dirty="0" smtClean="0"/>
              <a:t>1,5 mil. př.n.l.</a:t>
            </a:r>
          </a:p>
          <a:p>
            <a:r>
              <a:rPr lang="cs-CZ" sz="2400" dirty="0" smtClean="0"/>
              <a:t>- 300 000 př.n.l.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562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Vývojové typy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40" y="1476228"/>
            <a:ext cx="8701320" cy="5351312"/>
          </a:xfrm>
          <a:prstGeom prst="rect">
            <a:avLst/>
          </a:prstGeom>
        </p:spPr>
      </p:pic>
      <p:sp>
        <p:nvSpPr>
          <p:cNvPr id="5" name="Šipka nahoru 4"/>
          <p:cNvSpPr/>
          <p:nvPr/>
        </p:nvSpPr>
        <p:spPr>
          <a:xfrm>
            <a:off x="4283968" y="4509120"/>
            <a:ext cx="432048" cy="18722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2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Evropa       Asie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924944"/>
            <a:ext cx="4197846" cy="3598154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539552" y="4724021"/>
            <a:ext cx="2736304" cy="5051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365104"/>
            <a:ext cx="1175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Afrika</a:t>
            </a:r>
            <a:endParaRPr lang="cs-CZ" sz="3200" dirty="0"/>
          </a:p>
        </p:txBody>
      </p:sp>
      <p:sp>
        <p:nvSpPr>
          <p:cNvPr id="11" name="Šipka dolů 10"/>
          <p:cNvSpPr/>
          <p:nvPr/>
        </p:nvSpPr>
        <p:spPr>
          <a:xfrm>
            <a:off x="2987824" y="2132856"/>
            <a:ext cx="576064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4216276" y="2132856"/>
            <a:ext cx="504056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68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žil u nás?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1968" y="2512600"/>
            <a:ext cx="6172520" cy="4337994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1628800"/>
            <a:ext cx="4889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Bečov, Šipka, Kůlna, Předmostí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8277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obživa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Specializovaný lov velké zvěře – mamut</a:t>
            </a:r>
          </a:p>
          <a:p>
            <a:r>
              <a:rPr lang="cs-CZ" dirty="0" smtClean="0"/>
              <a:t>Sběr plodů, semen, rostlin, kořínků</a:t>
            </a:r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996952"/>
            <a:ext cx="5112568" cy="3477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1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Pazourek</a:t>
            </a:r>
          </a:p>
          <a:p>
            <a:r>
              <a:rPr lang="cs-CZ" dirty="0" smtClean="0"/>
              <a:t>Kamenný nůž</a:t>
            </a:r>
          </a:p>
          <a:p>
            <a:r>
              <a:rPr lang="cs-CZ" dirty="0" smtClean="0"/>
              <a:t>Oštěp – kamenný a kostěný hrot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16632"/>
            <a:ext cx="4644008" cy="2611838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120" y="3212976"/>
            <a:ext cx="3264363" cy="2448272"/>
          </a:xfrm>
          <a:prstGeom prst="rect">
            <a:avLst/>
          </a:prstGeom>
        </p:spPr>
      </p:pic>
      <p:pic>
        <p:nvPicPr>
          <p:cNvPr id="6" name="Obrázek 5">
            <a:hlinkClick r:id="rId4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671292"/>
            <a:ext cx="4762500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891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obydlí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Jeskyně</a:t>
            </a:r>
          </a:p>
          <a:p>
            <a:r>
              <a:rPr lang="cs-CZ" dirty="0" smtClean="0"/>
              <a:t>Přístřešky z větví, kmenů, kůže</a:t>
            </a:r>
          </a:p>
          <a:p>
            <a:r>
              <a:rPr lang="cs-CZ" dirty="0" smtClean="0"/>
              <a:t>Oválné chatrče z kostí</a:t>
            </a:r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85542"/>
            <a:ext cx="3744416" cy="2808312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73016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59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686800" cy="4525963"/>
          </a:xfrm>
        </p:spPr>
        <p:txBody>
          <a:bodyPr/>
          <a:lstStyle/>
          <a:p>
            <a:pPr marL="457200" lvl="1" indent="0">
              <a:buNone/>
            </a:pPr>
            <a:r>
              <a:rPr lang="cs-CZ" sz="2400" dirty="0" smtClean="0"/>
              <a:t>Dorozumívá se jednoduchou řečí, rozdělává oheň</a:t>
            </a:r>
            <a:endParaRPr lang="cs-CZ" sz="2400" dirty="0"/>
          </a:p>
          <a:p>
            <a:pPr marL="457200" lvl="1" indent="0">
              <a:buNone/>
            </a:pPr>
            <a:r>
              <a:rPr lang="cs-CZ" sz="2400" dirty="0" smtClean="0"/>
              <a:t>Vznik rodů, začíná pohřbívat své mrtvé</a:t>
            </a:r>
          </a:p>
          <a:p>
            <a:pPr marL="0" indent="0">
              <a:buNone/>
            </a:pPr>
            <a:r>
              <a:rPr lang="cs-CZ" sz="2400" dirty="0" smtClean="0"/>
              <a:t>      Oděv z kožešin</a:t>
            </a:r>
            <a:endParaRPr lang="cs-CZ" sz="1600" dirty="0" smtClean="0"/>
          </a:p>
          <a:p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564904"/>
            <a:ext cx="2811410" cy="37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43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05064"/>
            <a:ext cx="2619375" cy="1752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prvního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Malby v jeskyních – Altamira – Francie</a:t>
            </a:r>
          </a:p>
          <a:p>
            <a:r>
              <a:rPr lang="cs-CZ" dirty="0" smtClean="0"/>
              <a:t>Drobné sošky, rytiny, šperky</a:t>
            </a:r>
          </a:p>
          <a:p>
            <a:r>
              <a:rPr lang="cs-CZ" dirty="0" smtClean="0"/>
              <a:t>Používá přírodní barviva, hliněnou hmotu</a:t>
            </a:r>
          </a:p>
          <a:p>
            <a:r>
              <a:rPr lang="cs-CZ" dirty="0" smtClean="0"/>
              <a:t>Věstonická Venuše</a:t>
            </a:r>
            <a:endParaRPr lang="cs-CZ" dirty="0"/>
          </a:p>
        </p:txBody>
      </p:sp>
      <p:pic>
        <p:nvPicPr>
          <p:cNvPr id="4" name="Obrázek 3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8640"/>
            <a:ext cx="1727650" cy="1296144"/>
          </a:xfrm>
          <a:prstGeom prst="rect">
            <a:avLst/>
          </a:prstGeom>
        </p:spPr>
      </p:pic>
      <p:pic>
        <p:nvPicPr>
          <p:cNvPr id="5" name="Obrázek 4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3746" y="404664"/>
            <a:ext cx="1852222" cy="1306846"/>
          </a:xfrm>
          <a:prstGeom prst="rect">
            <a:avLst/>
          </a:prstGeom>
        </p:spPr>
      </p:pic>
      <p:pic>
        <p:nvPicPr>
          <p:cNvPr id="6" name="Obrázek 5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7952" y="3212976"/>
            <a:ext cx="2994248" cy="2383421"/>
          </a:xfrm>
          <a:prstGeom prst="rect">
            <a:avLst/>
          </a:prstGeom>
        </p:spPr>
      </p:pic>
      <p:pic>
        <p:nvPicPr>
          <p:cNvPr id="7" name="Obrázek 6">
            <a:hlinkClick r:id="rId10"/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1489" y="3212976"/>
            <a:ext cx="1755814" cy="3429001"/>
          </a:xfrm>
          <a:prstGeom prst="rect">
            <a:avLst/>
          </a:prstGeom>
        </p:spPr>
      </p:pic>
      <p:pic>
        <p:nvPicPr>
          <p:cNvPr id="8" name="Obrázek 7">
            <a:hlinkClick r:id="rId12"/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5192228"/>
            <a:ext cx="2274218" cy="1459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450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292" y="1124744"/>
            <a:ext cx="6400126" cy="4873192"/>
          </a:xfrm>
        </p:spPr>
      </p:pic>
    </p:spTree>
    <p:extLst>
      <p:ext uri="{BB962C8B-B14F-4D97-AF65-F5344CB8AC3E}">
        <p14:creationId xmlns:p14="http://schemas.microsoft.com/office/powerpoint/2010/main" val="66805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7760202" cy="603242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sz="2400" b="1" u="sng" dirty="0" smtClean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ČLOVĚK   </a:t>
            </a:r>
            <a:r>
              <a:rPr lang="cs-CZ" sz="2400" b="1" u="sng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ROZUMNÝ     -   Homo  sapiens</a:t>
            </a:r>
            <a:endParaRPr lang="cs-CZ" sz="1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latin typeface="Arial"/>
                <a:ea typeface="Times New Roman"/>
                <a:cs typeface="Times New Roman"/>
              </a:rPr>
              <a:t>                                   </a:t>
            </a:r>
            <a:r>
              <a:rPr lang="cs-CZ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doba lovců mamutů</a:t>
            </a:r>
            <a:endParaRPr lang="cs-CZ" sz="1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400" dirty="0">
                <a:latin typeface="Arial Narrow"/>
                <a:ea typeface="Times New Roman"/>
                <a:cs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KDY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žil :   </a:t>
            </a:r>
            <a:r>
              <a:rPr lang="cs-CZ" sz="2400" dirty="0">
                <a:solidFill>
                  <a:srgbClr val="FF0000"/>
                </a:solidFill>
                <a:latin typeface="Arial"/>
                <a:ea typeface="Times New Roman"/>
                <a:cs typeface="Times New Roman"/>
              </a:rPr>
              <a:t>300 000 př.n.l. – 40 000 př.n.l.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KDE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žil  :  Afrika, Asie, Evropa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r>
              <a:rPr lang="cs-CZ" sz="2400" dirty="0" smtClean="0">
                <a:latin typeface="Arial Narrow"/>
                <a:ea typeface="Times New Roman"/>
                <a:cs typeface="Times New Roman"/>
              </a:rPr>
              <a:t>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      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u nás : jeskyně Šipka, Kůlna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,</a:t>
            </a:r>
          </a:p>
          <a:p>
            <a:r>
              <a:rPr lang="cs-CZ" sz="2400" dirty="0">
                <a:latin typeface="Arial"/>
                <a:ea typeface="Times New Roman"/>
                <a:cs typeface="Times New Roman"/>
              </a:rPr>
              <a:t>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                         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Předmostí u Přerova,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Bečov 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OBŽIVA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:  </a:t>
            </a:r>
            <a:r>
              <a:rPr lang="cs-CZ" sz="2400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specializovaný lov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velké zvěře – </a:t>
            </a:r>
            <a:r>
              <a:rPr lang="cs-CZ" sz="2400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mamuti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</a:t>
            </a:r>
            <a:r>
              <a:rPr lang="cs-CZ" sz="2400" u="sng" dirty="0">
                <a:latin typeface="Arial"/>
                <a:ea typeface="Times New Roman"/>
                <a:cs typeface="Times New Roman"/>
              </a:rPr>
              <a:t>sběr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plodů, semen, rostlin, kořínků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 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solidFill>
                  <a:srgbClr val="B80047"/>
                </a:solidFill>
                <a:latin typeface="Arial"/>
                <a:ea typeface="Times New Roman"/>
                <a:cs typeface="Times New Roman"/>
              </a:rPr>
              <a:t>NÁSTROJE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:  </a:t>
            </a:r>
            <a:r>
              <a:rPr lang="cs-CZ" sz="2400" u="sng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pazourek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, </a:t>
            </a:r>
            <a:r>
              <a:rPr lang="cs-CZ" sz="2400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kamenné nože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     </a:t>
            </a:r>
            <a:r>
              <a:rPr lang="cs-CZ" sz="2400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oštěpy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– kamenné a kostěné hroty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oděv z kožešin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                     </a:t>
            </a:r>
            <a:r>
              <a:rPr lang="cs-CZ" sz="2400" dirty="0" smtClean="0">
                <a:latin typeface="Arial"/>
                <a:ea typeface="Times New Roman"/>
                <a:cs typeface="Times New Roman"/>
              </a:rPr>
              <a:t> </a:t>
            </a:r>
            <a:r>
              <a:rPr lang="cs-CZ" sz="2400" u="sng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rozdělává oheň</a:t>
            </a:r>
            <a:r>
              <a:rPr lang="cs-CZ" sz="2400" dirty="0">
                <a:solidFill>
                  <a:srgbClr val="00AE00"/>
                </a:solidFill>
                <a:latin typeface="Arial"/>
                <a:ea typeface="Times New Roman"/>
                <a:cs typeface="Times New Roman"/>
              </a:rPr>
              <a:t> </a:t>
            </a:r>
            <a:r>
              <a:rPr lang="cs-CZ" sz="2400" dirty="0">
                <a:latin typeface="Arial"/>
                <a:ea typeface="Times New Roman"/>
                <a:cs typeface="Times New Roman"/>
              </a:rPr>
              <a:t>         </a:t>
            </a:r>
            <a:endParaRPr lang="cs-CZ" sz="2400" dirty="0">
              <a:latin typeface="Arial Narrow"/>
              <a:ea typeface="Times New Roman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  <a:cs typeface="Times New Roman"/>
              </a:rPr>
              <a:t> </a:t>
            </a:r>
            <a:endParaRPr lang="cs-CZ" sz="2400" dirty="0"/>
          </a:p>
          <a:p>
            <a:r>
              <a:rPr lang="cs-CZ" dirty="0"/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012160" y="188640"/>
            <a:ext cx="1141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 1/2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493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124744"/>
            <a:ext cx="7344816" cy="470898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OBYDLÍ</a:t>
            </a:r>
            <a:r>
              <a:rPr lang="cs-CZ" sz="2400" dirty="0"/>
              <a:t>  :  jeskyně, přístřešky z větví, kmenů, kůží, </a:t>
            </a:r>
          </a:p>
          <a:p>
            <a:r>
              <a:rPr lang="cs-CZ" sz="2400" dirty="0"/>
              <a:t>                  oválné chatrče z kostí</a:t>
            </a:r>
          </a:p>
          <a:p>
            <a:r>
              <a:rPr lang="cs-CZ" sz="2400" dirty="0"/>
              <a:t> </a:t>
            </a:r>
          </a:p>
          <a:p>
            <a:r>
              <a:rPr lang="cs-CZ" sz="2400" dirty="0"/>
              <a:t>Dorozumívá se </a:t>
            </a:r>
            <a:r>
              <a:rPr lang="cs-CZ" sz="2400" u="sng" dirty="0">
                <a:solidFill>
                  <a:srgbClr val="00B050"/>
                </a:solidFill>
              </a:rPr>
              <a:t>jednoduchou řečí</a:t>
            </a:r>
            <a:r>
              <a:rPr lang="cs-CZ" sz="2400" dirty="0"/>
              <a:t>.</a:t>
            </a:r>
          </a:p>
          <a:p>
            <a:r>
              <a:rPr lang="cs-CZ" sz="2400" dirty="0"/>
              <a:t>Začíná </a:t>
            </a:r>
            <a:r>
              <a:rPr lang="cs-CZ" sz="2400" u="sng" dirty="0">
                <a:solidFill>
                  <a:srgbClr val="00B050"/>
                </a:solidFill>
              </a:rPr>
              <a:t>pohřbívat</a:t>
            </a:r>
            <a:r>
              <a:rPr lang="cs-CZ" sz="2400" dirty="0"/>
              <a:t> své mrtvé.</a:t>
            </a:r>
          </a:p>
          <a:p>
            <a:r>
              <a:rPr lang="cs-CZ" sz="2400" dirty="0"/>
              <a:t>Postupně vznikají </a:t>
            </a:r>
            <a:r>
              <a:rPr lang="cs-CZ" sz="2400" u="sng" dirty="0">
                <a:solidFill>
                  <a:srgbClr val="00B050"/>
                </a:solidFill>
              </a:rPr>
              <a:t>rody</a:t>
            </a:r>
            <a:r>
              <a:rPr lang="cs-CZ" sz="2400" dirty="0"/>
              <a:t>. ( skupina pokrevně příbuzných )</a:t>
            </a:r>
          </a:p>
          <a:p>
            <a:r>
              <a:rPr lang="cs-CZ" sz="2400" dirty="0"/>
              <a:t> 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Vzniká  umění </a:t>
            </a:r>
            <a:r>
              <a:rPr lang="cs-CZ" sz="2400" dirty="0"/>
              <a:t>: malby v jeskyních (Altamira – Francie)</a:t>
            </a:r>
          </a:p>
          <a:p>
            <a:r>
              <a:rPr lang="cs-CZ" sz="2400" dirty="0"/>
              <a:t>                        </a:t>
            </a:r>
            <a:r>
              <a:rPr lang="cs-CZ" sz="2400" dirty="0" smtClean="0"/>
              <a:t>   </a:t>
            </a:r>
            <a:r>
              <a:rPr lang="cs-CZ" sz="2400" dirty="0"/>
              <a:t>Věstonická </a:t>
            </a:r>
            <a:r>
              <a:rPr lang="cs-CZ" sz="2400" dirty="0" smtClean="0"/>
              <a:t>Venuše</a:t>
            </a:r>
            <a:endParaRPr lang="cs-CZ" sz="2400" dirty="0"/>
          </a:p>
          <a:p>
            <a:r>
              <a:rPr lang="cs-CZ" sz="2400" dirty="0"/>
              <a:t>                        </a:t>
            </a:r>
            <a:r>
              <a:rPr lang="cs-CZ" sz="2400" dirty="0" smtClean="0"/>
              <a:t>   </a:t>
            </a:r>
            <a:r>
              <a:rPr lang="cs-CZ" sz="2400" dirty="0"/>
              <a:t>drobné sošky, rytiny, šperky</a:t>
            </a:r>
          </a:p>
          <a:p>
            <a:r>
              <a:rPr lang="cs-CZ" sz="2400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692696"/>
            <a:ext cx="1890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Zápis </a:t>
            </a:r>
            <a:r>
              <a:rPr lang="cs-CZ" smtClean="0"/>
              <a:t>- dokončení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413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Pojď se mnou rýmovat :</a:t>
            </a:r>
          </a:p>
          <a:p>
            <a:pPr marL="0" indent="0">
              <a:buNone/>
            </a:pPr>
            <a:r>
              <a:rPr lang="cs-CZ" dirty="0" smtClean="0"/>
              <a:t>    Každý malý pravěký kluk</a:t>
            </a:r>
          </a:p>
          <a:p>
            <a:pPr marL="0" indent="0">
              <a:buNone/>
            </a:pPr>
            <a:r>
              <a:rPr lang="cs-CZ" dirty="0" smtClean="0"/>
              <a:t>    učil se lovit a ovládat ………….. </a:t>
            </a:r>
          </a:p>
          <a:p>
            <a:pPr marL="0" indent="0">
              <a:buNone/>
            </a:pPr>
            <a:r>
              <a:rPr lang="cs-CZ" dirty="0" smtClean="0"/>
              <a:t>    Nezabíjel s ním jen pravěké potvory,</a:t>
            </a:r>
          </a:p>
          <a:p>
            <a:pPr marL="0" indent="0">
              <a:buNone/>
            </a:pPr>
            <a:r>
              <a:rPr lang="cs-CZ" dirty="0" smtClean="0"/>
              <a:t>    uměl s ním vyvrtávat   ….…..</a:t>
            </a:r>
          </a:p>
          <a:p>
            <a:pPr marL="0" indent="0">
              <a:buNone/>
            </a:pPr>
            <a:r>
              <a:rPr lang="cs-CZ" dirty="0" smtClean="0"/>
              <a:t>    Syrový mamut když moc mu nechutnal,</a:t>
            </a:r>
          </a:p>
          <a:p>
            <a:pPr marL="0" indent="0">
              <a:buNone/>
            </a:pPr>
            <a:r>
              <a:rPr lang="cs-CZ" dirty="0" smtClean="0"/>
              <a:t>     vzal luk a ……………… rozdělal,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uvařil a pak si pochutnal.                                                      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6093296"/>
            <a:ext cx="1977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výsledek 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754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pětiminutovka     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Pojď se mnou rýmovat :</a:t>
            </a:r>
          </a:p>
          <a:p>
            <a:pPr marL="0" indent="0">
              <a:buNone/>
            </a:pPr>
            <a:r>
              <a:rPr lang="cs-CZ" dirty="0" smtClean="0"/>
              <a:t>    Každý malý pravěký kluk</a:t>
            </a:r>
          </a:p>
          <a:p>
            <a:pPr marL="0" indent="0">
              <a:buNone/>
            </a:pPr>
            <a:r>
              <a:rPr lang="cs-CZ" dirty="0" smtClean="0"/>
              <a:t>    učil se lovit a ovládat ……</a:t>
            </a:r>
            <a:r>
              <a:rPr lang="cs-CZ" b="1" dirty="0" smtClean="0">
                <a:solidFill>
                  <a:srgbClr val="FF0000"/>
                </a:solidFill>
              </a:rPr>
              <a:t>LUK</a:t>
            </a:r>
            <a:r>
              <a:rPr lang="cs-CZ" dirty="0" smtClean="0"/>
              <a:t>…….. </a:t>
            </a:r>
          </a:p>
          <a:p>
            <a:pPr marL="0" indent="0">
              <a:buNone/>
            </a:pPr>
            <a:r>
              <a:rPr lang="cs-CZ" dirty="0" smtClean="0"/>
              <a:t>    Nezabíjel s ním jen pravěké potvory,</a:t>
            </a:r>
          </a:p>
          <a:p>
            <a:pPr marL="0" indent="0">
              <a:buNone/>
            </a:pPr>
            <a:r>
              <a:rPr lang="cs-CZ" dirty="0" smtClean="0"/>
              <a:t>    uměl s ním vyvrtávat   ….</a:t>
            </a:r>
            <a:r>
              <a:rPr lang="cs-CZ" b="1" dirty="0" smtClean="0">
                <a:solidFill>
                  <a:srgbClr val="FF0000"/>
                </a:solidFill>
              </a:rPr>
              <a:t>OTVORY</a:t>
            </a:r>
            <a:r>
              <a:rPr lang="cs-CZ" dirty="0" smtClean="0"/>
              <a:t>…..</a:t>
            </a:r>
          </a:p>
          <a:p>
            <a:pPr marL="0" indent="0">
              <a:buNone/>
            </a:pPr>
            <a:r>
              <a:rPr lang="cs-CZ" dirty="0" smtClean="0"/>
              <a:t>    Syrový mamut když moc mu nechutnal,</a:t>
            </a:r>
          </a:p>
          <a:p>
            <a:pPr marL="0" indent="0">
              <a:buNone/>
            </a:pPr>
            <a:r>
              <a:rPr lang="cs-CZ" dirty="0" smtClean="0"/>
              <a:t>     vzal luk a </a:t>
            </a:r>
            <a:r>
              <a:rPr lang="cs-CZ" dirty="0"/>
              <a:t>……</a:t>
            </a:r>
            <a:r>
              <a:rPr lang="cs-CZ" b="1" dirty="0">
                <a:solidFill>
                  <a:srgbClr val="FF0000"/>
                </a:solidFill>
              </a:rPr>
              <a:t>OHEŇ</a:t>
            </a:r>
            <a:r>
              <a:rPr lang="cs-CZ" dirty="0"/>
              <a:t>………… </a:t>
            </a:r>
            <a:r>
              <a:rPr lang="cs-CZ" dirty="0" smtClean="0"/>
              <a:t>rozdělal,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uvařil a pak si pochutnal.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95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Závěrečná pětiminutovka    B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Jsou tvrzení pravdivá  ANO   x     NE</a:t>
            </a:r>
          </a:p>
          <a:p>
            <a:pPr marL="514350" indent="-514350">
              <a:buAutoNum type="arabicParenR"/>
            </a:pPr>
            <a:r>
              <a:rPr lang="cs-CZ" dirty="0" smtClean="0"/>
              <a:t>Člověk rozumný Homo </a:t>
            </a:r>
            <a:r>
              <a:rPr lang="cs-CZ" dirty="0" err="1" smtClean="0"/>
              <a:t>erectus</a:t>
            </a:r>
            <a:r>
              <a:rPr lang="cs-CZ" dirty="0" smtClean="0"/>
              <a:t> se objevil před 300 tisíci lety.    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2) Lovil velká zvířata a dál se živil sběrem. </a:t>
            </a:r>
          </a:p>
          <a:p>
            <a:pPr marL="0" indent="0">
              <a:buNone/>
            </a:pPr>
            <a:r>
              <a:rPr lang="cs-CZ" dirty="0" smtClean="0"/>
              <a:t>3) Člověk rozumný používal oheň, ale neuměl ho rozdělat. 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4) Dorozumíval se pomocí posuňků a skřeků.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5) Vyráběl oštěpy, nože, drásadla a škrabadla.</a:t>
            </a:r>
          </a:p>
          <a:p>
            <a:pPr marL="0" indent="0">
              <a:buNone/>
            </a:pPr>
            <a:r>
              <a:rPr lang="cs-CZ" dirty="0" smtClean="0"/>
              <a:t>6) Žil v rodech a pouze v jeskyních.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5733256"/>
            <a:ext cx="1953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výsledky 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933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Závěrečná pětiminutovka    B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Jsou tvrzení pravdivá  ANO   x     NE</a:t>
            </a:r>
          </a:p>
          <a:p>
            <a:pPr marL="514350" indent="-514350">
              <a:buAutoNum type="arabicParenR"/>
            </a:pPr>
            <a:r>
              <a:rPr lang="cs-CZ" dirty="0" smtClean="0"/>
              <a:t>Člověk rozumný Homo </a:t>
            </a:r>
            <a:r>
              <a:rPr lang="cs-CZ" dirty="0" err="1" smtClean="0"/>
              <a:t>erectus</a:t>
            </a:r>
            <a:r>
              <a:rPr lang="cs-CZ" dirty="0" smtClean="0"/>
              <a:t> se objevil před 300 tisíci lety.         </a:t>
            </a:r>
            <a:r>
              <a:rPr lang="cs-CZ" b="1" dirty="0" smtClean="0">
                <a:solidFill>
                  <a:srgbClr val="FF0000"/>
                </a:solidFill>
              </a:rPr>
              <a:t>NE    (homo sapiens)</a:t>
            </a:r>
          </a:p>
          <a:p>
            <a:pPr marL="0" indent="0">
              <a:buNone/>
            </a:pPr>
            <a:r>
              <a:rPr lang="cs-CZ" dirty="0" smtClean="0"/>
              <a:t>2) Lovil velká zvířata a dál se živil sběrem.  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pPr marL="0" indent="0">
              <a:buNone/>
            </a:pPr>
            <a:r>
              <a:rPr lang="cs-CZ" dirty="0" smtClean="0"/>
              <a:t>3) Člověk rozumný používal oheň, ale neuměl ho rozdělat.  </a:t>
            </a:r>
            <a:r>
              <a:rPr lang="cs-CZ" b="1" dirty="0" smtClean="0">
                <a:solidFill>
                  <a:srgbClr val="FF0000"/>
                </a:solidFill>
              </a:rPr>
              <a:t>NE ( uměl )</a:t>
            </a:r>
          </a:p>
          <a:p>
            <a:pPr marL="0" indent="0">
              <a:buNone/>
            </a:pPr>
            <a:r>
              <a:rPr lang="cs-CZ" dirty="0" smtClean="0"/>
              <a:t>4) Dorozumíval se pomocí posuňků a skřeků.</a:t>
            </a:r>
            <a:r>
              <a:rPr lang="cs-CZ" b="1" dirty="0" smtClean="0">
                <a:solidFill>
                  <a:srgbClr val="FF0000"/>
                </a:solidFill>
              </a:rPr>
              <a:t>NE(řečí)</a:t>
            </a:r>
          </a:p>
          <a:p>
            <a:pPr marL="0" indent="0">
              <a:buNone/>
            </a:pPr>
            <a:r>
              <a:rPr lang="cs-CZ" dirty="0" smtClean="0"/>
              <a:t>5) Vyráběl oštěpy, nože, drásadla a škrabadla. 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pPr marL="0" indent="0">
              <a:buNone/>
            </a:pPr>
            <a:r>
              <a:rPr lang="cs-CZ" dirty="0" smtClean="0"/>
              <a:t>6) Žil v rodech a pouze v jeskyních. </a:t>
            </a:r>
            <a:r>
              <a:rPr lang="cs-CZ" b="1" dirty="0" smtClean="0">
                <a:solidFill>
                  <a:srgbClr val="FF0000"/>
                </a:solidFill>
              </a:rPr>
              <a:t>NE ( v chatách )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76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u="sng" dirty="0"/>
              <a:t>Obrázky</a:t>
            </a:r>
            <a:r>
              <a:rPr lang="cs-CZ" dirty="0"/>
              <a:t> jsou kopírovány z prohlížeče  Google – obrázky a vloženy s </a:t>
            </a:r>
            <a:r>
              <a:rPr lang="cs-CZ" b="1" u="sng" dirty="0"/>
              <a:t>hypertextovým odkazem    </a:t>
            </a:r>
            <a:r>
              <a:rPr lang="cs-CZ" dirty="0"/>
              <a:t>dne: </a:t>
            </a:r>
            <a:r>
              <a:rPr lang="cs-CZ" dirty="0" smtClean="0"/>
              <a:t>    25.9. 2012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       (klikni na obrázek </a:t>
            </a:r>
            <a:r>
              <a:rPr lang="cs-CZ" dirty="0" err="1"/>
              <a:t>PtlM</a:t>
            </a:r>
            <a:r>
              <a:rPr lang="cs-CZ" dirty="0"/>
              <a:t>)</a:t>
            </a:r>
          </a:p>
          <a:p>
            <a:endParaRPr lang="cs-CZ" dirty="0"/>
          </a:p>
          <a:p>
            <a:r>
              <a:rPr lang="cs-CZ" b="1" u="sng" dirty="0"/>
              <a:t>Písemné prameny 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/>
              <a:t>       Ilona. Dějiny pravěku a starověku. Liberec:     </a:t>
            </a:r>
          </a:p>
          <a:p>
            <a:pPr marL="0" indent="0">
              <a:buNone/>
            </a:pPr>
            <a:r>
              <a:rPr lang="cs-CZ" dirty="0"/>
              <a:t>       Dialog.2001.179 s. ISBN 80-86248-57-40.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 smtClean="0"/>
              <a:t>Fejfušová</a:t>
            </a:r>
            <a:r>
              <a:rPr lang="cs-CZ" dirty="0" smtClean="0"/>
              <a:t>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Marie.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/>
              <a:t>       s.r.o.,2007, 139 s. ISBN </a:t>
            </a:r>
            <a:r>
              <a:rPr lang="cs-CZ" dirty="0" smtClean="0"/>
              <a:t>80-7289-57-4</a:t>
            </a:r>
          </a:p>
          <a:p>
            <a:r>
              <a:rPr lang="cs-CZ" dirty="0"/>
              <a:t>ZDENA KOČVAROVÁ. </a:t>
            </a:r>
            <a:r>
              <a:rPr lang="cs-CZ" i="1" dirty="0"/>
              <a:t>Pravěk a starověk: Sešit pro práci ve škole i doma</a:t>
            </a:r>
            <a:r>
              <a:rPr lang="cs-CZ" dirty="0"/>
              <a:t>. druhé. Praha: Velryba s.r.o., 1994. 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75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291</TotalTime>
  <Words>638</Words>
  <Application>Microsoft Office PowerPoint</Application>
  <PresentationFormat>Předvádění na obrazovce (4:3)</PresentationFormat>
  <Paragraphs>128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Člověk rozumný</vt:lpstr>
      <vt:lpstr>Anotace</vt:lpstr>
      <vt:lpstr>Kdy žil?</vt:lpstr>
      <vt:lpstr>Vývojové typy člověka</vt:lpstr>
      <vt:lpstr>Kde žil?</vt:lpstr>
      <vt:lpstr>Kde žil u nás?</vt:lpstr>
      <vt:lpstr>obživa</vt:lpstr>
      <vt:lpstr>nástroje</vt:lpstr>
      <vt:lpstr>obydlí</vt:lpstr>
      <vt:lpstr>život</vt:lpstr>
      <vt:lpstr>Vznik prvního umění</vt:lpstr>
      <vt:lpstr>vzhled</vt:lpstr>
      <vt:lpstr>Prezentace aplikace PowerPoint</vt:lpstr>
      <vt:lpstr>Prezentace aplikace PowerPoint</vt:lpstr>
      <vt:lpstr>Závěrečná pětiminutovka      A</vt:lpstr>
      <vt:lpstr>Závěrečná pětiminutovka      A</vt:lpstr>
      <vt:lpstr>Závěrečná pětiminutovka    B</vt:lpstr>
      <vt:lpstr>Závěrečná pětiminutovka    B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rozumný</dc:title>
  <cp:lastModifiedBy>Blazkova</cp:lastModifiedBy>
  <cp:revision>30</cp:revision>
  <dcterms:modified xsi:type="dcterms:W3CDTF">2014-03-07T20:44:17Z</dcterms:modified>
</cp:coreProperties>
</file>