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72" r:id="rId4"/>
    <p:sldId id="275" r:id="rId5"/>
    <p:sldId id="261" r:id="rId6"/>
    <p:sldId id="262" r:id="rId7"/>
    <p:sldId id="263" r:id="rId8"/>
    <p:sldId id="264" r:id="rId9"/>
    <p:sldId id="268" r:id="rId10"/>
    <p:sldId id="269" r:id="rId11"/>
    <p:sldId id="270" r:id="rId12"/>
    <p:sldId id="276" r:id="rId13"/>
    <p:sldId id="265" r:id="rId14"/>
    <p:sldId id="266" r:id="rId15"/>
    <p:sldId id="273" r:id="rId16"/>
    <p:sldId id="277" r:id="rId17"/>
    <p:sldId id="274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D93F1E-8E95-4B4F-9041-1B9801282CA8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1397F52F-DC48-4845-BAC0-25DC8599A8F1}">
      <dgm:prSet phldrT="[Text]"/>
      <dgm:spPr/>
      <dgm:t>
        <a:bodyPr/>
        <a:lstStyle/>
        <a:p>
          <a:endParaRPr lang="cs-CZ" sz="2500" dirty="0"/>
        </a:p>
      </dgm:t>
    </dgm:pt>
    <dgm:pt modelId="{7DC0E003-4C59-41F5-BA45-3BC72FD039EE}" type="parTrans" cxnId="{0374811E-66F1-485B-B497-EEADEB84FB9E}">
      <dgm:prSet/>
      <dgm:spPr/>
      <dgm:t>
        <a:bodyPr/>
        <a:lstStyle/>
        <a:p>
          <a:endParaRPr lang="cs-CZ"/>
        </a:p>
      </dgm:t>
    </dgm:pt>
    <dgm:pt modelId="{02982FA7-9819-4E04-84D0-296E71B1C0CF}" type="sibTrans" cxnId="{0374811E-66F1-485B-B497-EEADEB84FB9E}">
      <dgm:prSet/>
      <dgm:spPr/>
      <dgm:t>
        <a:bodyPr/>
        <a:lstStyle/>
        <a:p>
          <a:endParaRPr lang="cs-CZ"/>
        </a:p>
      </dgm:t>
    </dgm:pt>
    <dgm:pt modelId="{2D970E92-D0F4-4666-A425-A605003F37A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Člověk rozumný</a:t>
          </a:r>
        </a:p>
        <a:p>
          <a:r>
            <a:rPr lang="cs-CZ" b="1" dirty="0" smtClean="0"/>
            <a:t> </a:t>
          </a:r>
          <a:r>
            <a:rPr lang="cs-CZ" b="0" dirty="0" smtClean="0"/>
            <a:t>300 000 př.n.l.-</a:t>
          </a:r>
        </a:p>
        <a:p>
          <a:r>
            <a:rPr lang="cs-CZ" b="0" dirty="0" smtClean="0"/>
            <a:t>40 000 př.nl.</a:t>
          </a:r>
          <a:endParaRPr lang="cs-CZ" b="0" dirty="0"/>
        </a:p>
      </dgm:t>
    </dgm:pt>
    <dgm:pt modelId="{44A187EF-0D14-4A78-8B7F-7EE4A4FA754B}" type="parTrans" cxnId="{E0369BD6-9B0E-4DE9-86C7-4CC4343BD726}">
      <dgm:prSet/>
      <dgm:spPr/>
      <dgm:t>
        <a:bodyPr/>
        <a:lstStyle/>
        <a:p>
          <a:endParaRPr lang="cs-CZ"/>
        </a:p>
      </dgm:t>
    </dgm:pt>
    <dgm:pt modelId="{DEB94095-4380-4A1D-86E5-C4F3BA82D479}" type="sibTrans" cxnId="{E0369BD6-9B0E-4DE9-86C7-4CC4343BD726}">
      <dgm:prSet/>
      <dgm:spPr/>
      <dgm:t>
        <a:bodyPr/>
        <a:lstStyle/>
        <a:p>
          <a:endParaRPr lang="cs-CZ"/>
        </a:p>
      </dgm:t>
    </dgm:pt>
    <dgm:pt modelId="{F7C00DEE-89DD-4474-BA26-D09068A40FB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Člověk dnešního typu</a:t>
          </a:r>
        </a:p>
        <a:p>
          <a:r>
            <a:rPr lang="cs-CZ" dirty="0" smtClean="0"/>
            <a:t>40 000 př.n.l.- 10 000 př.n.l.</a:t>
          </a:r>
          <a:endParaRPr lang="cs-CZ" dirty="0"/>
        </a:p>
      </dgm:t>
    </dgm:pt>
    <dgm:pt modelId="{D0EE0E18-9B4A-4C62-81DB-8C61E1573D81}" type="parTrans" cxnId="{78D006BF-AB7A-4E75-90A8-D857A69930CF}">
      <dgm:prSet/>
      <dgm:spPr/>
      <dgm:t>
        <a:bodyPr/>
        <a:lstStyle/>
        <a:p>
          <a:endParaRPr lang="cs-CZ"/>
        </a:p>
      </dgm:t>
    </dgm:pt>
    <dgm:pt modelId="{FE5ABB0A-08CD-40AA-9F7E-528CD35DB59C}" type="sibTrans" cxnId="{78D006BF-AB7A-4E75-90A8-D857A69930CF}">
      <dgm:prSet/>
      <dgm:spPr/>
      <dgm:t>
        <a:bodyPr/>
        <a:lstStyle/>
        <a:p>
          <a:endParaRPr lang="cs-CZ"/>
        </a:p>
      </dgm:t>
    </dgm:pt>
    <dgm:pt modelId="{A9C3498D-5E62-452E-A191-5D8C1AADFAF5}" type="pres">
      <dgm:prSet presAssocID="{3DD93F1E-8E95-4B4F-9041-1B9801282CA8}" presName="Name0" presStyleCnt="0">
        <dgm:presLayoutVars>
          <dgm:dir/>
          <dgm:resizeHandles val="exact"/>
        </dgm:presLayoutVars>
      </dgm:prSet>
      <dgm:spPr/>
    </dgm:pt>
    <dgm:pt modelId="{260DDC9F-0F09-403A-88EE-3F492F774230}" type="pres">
      <dgm:prSet presAssocID="{3DD93F1E-8E95-4B4F-9041-1B9801282CA8}" presName="arrow" presStyleLbl="bgShp" presStyleIdx="0" presStyleCnt="1" custLinFactNeighborX="-1224" custLinFactNeighborY="2623"/>
      <dgm:spPr/>
    </dgm:pt>
    <dgm:pt modelId="{27B0F17A-022C-43D0-8C95-DB5E5D044AC5}" type="pres">
      <dgm:prSet presAssocID="{3DD93F1E-8E95-4B4F-9041-1B9801282CA8}" presName="points" presStyleCnt="0"/>
      <dgm:spPr/>
    </dgm:pt>
    <dgm:pt modelId="{9ABBA14A-87BF-48D8-8425-09C9A6C74704}" type="pres">
      <dgm:prSet presAssocID="{1397F52F-DC48-4845-BAC0-25DC8599A8F1}" presName="compositeA" presStyleCnt="0"/>
      <dgm:spPr/>
    </dgm:pt>
    <dgm:pt modelId="{056DC5A9-1A60-4966-90A7-22E74F4354B6}" type="pres">
      <dgm:prSet presAssocID="{1397F52F-DC48-4845-BAC0-25DC8599A8F1}" presName="text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200B5A-E431-47CE-875E-09FB7317C88A}" type="pres">
      <dgm:prSet presAssocID="{1397F52F-DC48-4845-BAC0-25DC8599A8F1}" presName="circleA" presStyleLbl="node1" presStyleIdx="0" presStyleCnt="3"/>
      <dgm:spPr/>
    </dgm:pt>
    <dgm:pt modelId="{0E660F47-ABA5-44E8-B546-A0DB4A54DFB8}" type="pres">
      <dgm:prSet presAssocID="{1397F52F-DC48-4845-BAC0-25DC8599A8F1}" presName="spaceA" presStyleCnt="0"/>
      <dgm:spPr/>
    </dgm:pt>
    <dgm:pt modelId="{93CC3723-71B4-4D80-A6AF-796D1FC7E044}" type="pres">
      <dgm:prSet presAssocID="{02982FA7-9819-4E04-84D0-296E71B1C0CF}" presName="space" presStyleCnt="0"/>
      <dgm:spPr/>
    </dgm:pt>
    <dgm:pt modelId="{A7F7B654-E4DD-4A36-826F-7FA2E38F70B3}" type="pres">
      <dgm:prSet presAssocID="{2D970E92-D0F4-4666-A425-A605003F37A8}" presName="compositeB" presStyleCnt="0"/>
      <dgm:spPr/>
    </dgm:pt>
    <dgm:pt modelId="{BEA98870-FFE3-4D7C-9F18-8DFD1D408157}" type="pres">
      <dgm:prSet presAssocID="{2D970E92-D0F4-4666-A425-A605003F37A8}" presName="textB" presStyleLbl="revTx" presStyleIdx="1" presStyleCnt="3" custFlipHor="1" custScaleX="122189" custScaleY="886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86127D-501B-459F-AC21-DA1EBF577361}" type="pres">
      <dgm:prSet presAssocID="{2D970E92-D0F4-4666-A425-A605003F37A8}" presName="circleB" presStyleLbl="node1" presStyleIdx="1" presStyleCnt="3"/>
      <dgm:spPr/>
    </dgm:pt>
    <dgm:pt modelId="{7E437536-83C3-4F07-B281-5EC5821CDCA4}" type="pres">
      <dgm:prSet presAssocID="{2D970E92-D0F4-4666-A425-A605003F37A8}" presName="spaceB" presStyleCnt="0"/>
      <dgm:spPr/>
    </dgm:pt>
    <dgm:pt modelId="{8941EEF6-BDBA-47C8-A54F-49F8FCC5DED1}" type="pres">
      <dgm:prSet presAssocID="{DEB94095-4380-4A1D-86E5-C4F3BA82D479}" presName="space" presStyleCnt="0"/>
      <dgm:spPr/>
    </dgm:pt>
    <dgm:pt modelId="{621BBCAE-B81D-4149-B4B0-729B6FF6A2FF}" type="pres">
      <dgm:prSet presAssocID="{F7C00DEE-89DD-4474-BA26-D09068A40FB4}" presName="compositeA" presStyleCnt="0"/>
      <dgm:spPr/>
    </dgm:pt>
    <dgm:pt modelId="{FC875A3F-EA75-4808-AF5C-CCBC6F8E000C}" type="pres">
      <dgm:prSet presAssocID="{F7C00DEE-89DD-4474-BA26-D09068A40FB4}" presName="textA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31DA4C-2D68-452B-A144-631FE27C5792}" type="pres">
      <dgm:prSet presAssocID="{F7C00DEE-89DD-4474-BA26-D09068A40FB4}" presName="circleA" presStyleLbl="node1" presStyleIdx="2" presStyleCnt="3"/>
      <dgm:spPr/>
    </dgm:pt>
    <dgm:pt modelId="{AF674E34-A691-4383-B338-E11BAEAE3255}" type="pres">
      <dgm:prSet presAssocID="{F7C00DEE-89DD-4474-BA26-D09068A40FB4}" presName="spaceA" presStyleCnt="0"/>
      <dgm:spPr/>
    </dgm:pt>
  </dgm:ptLst>
  <dgm:cxnLst>
    <dgm:cxn modelId="{E0369BD6-9B0E-4DE9-86C7-4CC4343BD726}" srcId="{3DD93F1E-8E95-4B4F-9041-1B9801282CA8}" destId="{2D970E92-D0F4-4666-A425-A605003F37A8}" srcOrd="1" destOrd="0" parTransId="{44A187EF-0D14-4A78-8B7F-7EE4A4FA754B}" sibTransId="{DEB94095-4380-4A1D-86E5-C4F3BA82D479}"/>
    <dgm:cxn modelId="{78D006BF-AB7A-4E75-90A8-D857A69930CF}" srcId="{3DD93F1E-8E95-4B4F-9041-1B9801282CA8}" destId="{F7C00DEE-89DD-4474-BA26-D09068A40FB4}" srcOrd="2" destOrd="0" parTransId="{D0EE0E18-9B4A-4C62-81DB-8C61E1573D81}" sibTransId="{FE5ABB0A-08CD-40AA-9F7E-528CD35DB59C}"/>
    <dgm:cxn modelId="{80425835-B0D1-4475-9380-D5D96104AB3A}" type="presOf" srcId="{3DD93F1E-8E95-4B4F-9041-1B9801282CA8}" destId="{A9C3498D-5E62-452E-A191-5D8C1AADFAF5}" srcOrd="0" destOrd="0" presId="urn:microsoft.com/office/officeart/2005/8/layout/hProcess11"/>
    <dgm:cxn modelId="{ABBD5E04-BF9A-4C41-99ED-C08FE9045817}" type="presOf" srcId="{1397F52F-DC48-4845-BAC0-25DC8599A8F1}" destId="{056DC5A9-1A60-4966-90A7-22E74F4354B6}" srcOrd="0" destOrd="0" presId="urn:microsoft.com/office/officeart/2005/8/layout/hProcess11"/>
    <dgm:cxn modelId="{7C5383DF-D235-4D26-AEBD-D9EE8EE851DD}" type="presOf" srcId="{F7C00DEE-89DD-4474-BA26-D09068A40FB4}" destId="{FC875A3F-EA75-4808-AF5C-CCBC6F8E000C}" srcOrd="0" destOrd="0" presId="urn:microsoft.com/office/officeart/2005/8/layout/hProcess11"/>
    <dgm:cxn modelId="{0374811E-66F1-485B-B497-EEADEB84FB9E}" srcId="{3DD93F1E-8E95-4B4F-9041-1B9801282CA8}" destId="{1397F52F-DC48-4845-BAC0-25DC8599A8F1}" srcOrd="0" destOrd="0" parTransId="{7DC0E003-4C59-41F5-BA45-3BC72FD039EE}" sibTransId="{02982FA7-9819-4E04-84D0-296E71B1C0CF}"/>
    <dgm:cxn modelId="{C7EDA2EC-0CDB-43AE-9A68-37542B6EE0E7}" type="presOf" srcId="{2D970E92-D0F4-4666-A425-A605003F37A8}" destId="{BEA98870-FFE3-4D7C-9F18-8DFD1D408157}" srcOrd="0" destOrd="0" presId="urn:microsoft.com/office/officeart/2005/8/layout/hProcess11"/>
    <dgm:cxn modelId="{A58628B2-7AB0-4C68-B184-5B4DCEDF0585}" type="presParOf" srcId="{A9C3498D-5E62-452E-A191-5D8C1AADFAF5}" destId="{260DDC9F-0F09-403A-88EE-3F492F774230}" srcOrd="0" destOrd="0" presId="urn:microsoft.com/office/officeart/2005/8/layout/hProcess11"/>
    <dgm:cxn modelId="{C4B6D9A9-A433-4B90-BDD8-5BF0A9C0CCCE}" type="presParOf" srcId="{A9C3498D-5E62-452E-A191-5D8C1AADFAF5}" destId="{27B0F17A-022C-43D0-8C95-DB5E5D044AC5}" srcOrd="1" destOrd="0" presId="urn:microsoft.com/office/officeart/2005/8/layout/hProcess11"/>
    <dgm:cxn modelId="{57266C67-F419-499D-A849-84281B753EBE}" type="presParOf" srcId="{27B0F17A-022C-43D0-8C95-DB5E5D044AC5}" destId="{9ABBA14A-87BF-48D8-8425-09C9A6C74704}" srcOrd="0" destOrd="0" presId="urn:microsoft.com/office/officeart/2005/8/layout/hProcess11"/>
    <dgm:cxn modelId="{FA4B2CB4-84FC-4558-8921-B1F5AF9D52FE}" type="presParOf" srcId="{9ABBA14A-87BF-48D8-8425-09C9A6C74704}" destId="{056DC5A9-1A60-4966-90A7-22E74F4354B6}" srcOrd="0" destOrd="0" presId="urn:microsoft.com/office/officeart/2005/8/layout/hProcess11"/>
    <dgm:cxn modelId="{CD3229A0-85C8-49A6-A882-07DBA0278869}" type="presParOf" srcId="{9ABBA14A-87BF-48D8-8425-09C9A6C74704}" destId="{E1200B5A-E431-47CE-875E-09FB7317C88A}" srcOrd="1" destOrd="0" presId="urn:microsoft.com/office/officeart/2005/8/layout/hProcess11"/>
    <dgm:cxn modelId="{CF840D77-8866-4D5A-847A-DB3B46E7F7FC}" type="presParOf" srcId="{9ABBA14A-87BF-48D8-8425-09C9A6C74704}" destId="{0E660F47-ABA5-44E8-B546-A0DB4A54DFB8}" srcOrd="2" destOrd="0" presId="urn:microsoft.com/office/officeart/2005/8/layout/hProcess11"/>
    <dgm:cxn modelId="{B2F59D49-60D3-40D8-A14E-EC3A86683C90}" type="presParOf" srcId="{27B0F17A-022C-43D0-8C95-DB5E5D044AC5}" destId="{93CC3723-71B4-4D80-A6AF-796D1FC7E044}" srcOrd="1" destOrd="0" presId="urn:microsoft.com/office/officeart/2005/8/layout/hProcess11"/>
    <dgm:cxn modelId="{CE187AF3-838C-4069-82BC-C24FF9A13359}" type="presParOf" srcId="{27B0F17A-022C-43D0-8C95-DB5E5D044AC5}" destId="{A7F7B654-E4DD-4A36-826F-7FA2E38F70B3}" srcOrd="2" destOrd="0" presId="urn:microsoft.com/office/officeart/2005/8/layout/hProcess11"/>
    <dgm:cxn modelId="{7BE5EDB8-1498-48DF-8522-8980E9C63717}" type="presParOf" srcId="{A7F7B654-E4DD-4A36-826F-7FA2E38F70B3}" destId="{BEA98870-FFE3-4D7C-9F18-8DFD1D408157}" srcOrd="0" destOrd="0" presId="urn:microsoft.com/office/officeart/2005/8/layout/hProcess11"/>
    <dgm:cxn modelId="{91782F34-8209-4A68-97BD-AE0E2502ABED}" type="presParOf" srcId="{A7F7B654-E4DD-4A36-826F-7FA2E38F70B3}" destId="{8386127D-501B-459F-AC21-DA1EBF577361}" srcOrd="1" destOrd="0" presId="urn:microsoft.com/office/officeart/2005/8/layout/hProcess11"/>
    <dgm:cxn modelId="{C7631C5D-C07D-4AC9-844C-DEB5CEDD966C}" type="presParOf" srcId="{A7F7B654-E4DD-4A36-826F-7FA2E38F70B3}" destId="{7E437536-83C3-4F07-B281-5EC5821CDCA4}" srcOrd="2" destOrd="0" presId="urn:microsoft.com/office/officeart/2005/8/layout/hProcess11"/>
    <dgm:cxn modelId="{FF5D5C40-5C7D-45AB-B8C7-306C9A0C70BA}" type="presParOf" srcId="{27B0F17A-022C-43D0-8C95-DB5E5D044AC5}" destId="{8941EEF6-BDBA-47C8-A54F-49F8FCC5DED1}" srcOrd="3" destOrd="0" presId="urn:microsoft.com/office/officeart/2005/8/layout/hProcess11"/>
    <dgm:cxn modelId="{8C813F79-1B8A-4CB0-B206-D5ED16423E1C}" type="presParOf" srcId="{27B0F17A-022C-43D0-8C95-DB5E5D044AC5}" destId="{621BBCAE-B81D-4149-B4B0-729B6FF6A2FF}" srcOrd="4" destOrd="0" presId="urn:microsoft.com/office/officeart/2005/8/layout/hProcess11"/>
    <dgm:cxn modelId="{FB13B2C2-1B33-4CDC-A89B-E3C25413CF0D}" type="presParOf" srcId="{621BBCAE-B81D-4149-B4B0-729B6FF6A2FF}" destId="{FC875A3F-EA75-4808-AF5C-CCBC6F8E000C}" srcOrd="0" destOrd="0" presId="urn:microsoft.com/office/officeart/2005/8/layout/hProcess11"/>
    <dgm:cxn modelId="{CB1C7F1B-5BD6-4992-9C4E-D96850DC2E85}" type="presParOf" srcId="{621BBCAE-B81D-4149-B4B0-729B6FF6A2FF}" destId="{4831DA4C-2D68-452B-A144-631FE27C5792}" srcOrd="1" destOrd="0" presId="urn:microsoft.com/office/officeart/2005/8/layout/hProcess11"/>
    <dgm:cxn modelId="{B7AD03C6-7BAC-4FC0-AE45-317FC6BA8CC5}" type="presParOf" srcId="{621BBCAE-B81D-4149-B4B0-729B6FF6A2FF}" destId="{AF674E34-A691-4383-B338-E11BAEAE3255}" srcOrd="2" destOrd="0" presId="urn:microsoft.com/office/officeart/2005/8/layout/hProcess11"/>
  </dgm:cxnLst>
  <dgm:bg>
    <a:solidFill>
      <a:schemeClr val="bg1">
        <a:alpha val="35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DDC9F-0F09-403A-88EE-3F492F774230}">
      <dsp:nvSpPr>
        <dsp:cNvPr id="0" name=""/>
        <dsp:cNvSpPr/>
      </dsp:nvSpPr>
      <dsp:spPr>
        <a:xfrm>
          <a:off x="0" y="1527284"/>
          <a:ext cx="8784976" cy="1967566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6DC5A9-1A60-4966-90A7-22E74F4354B6}">
      <dsp:nvSpPr>
        <dsp:cNvPr id="0" name=""/>
        <dsp:cNvSpPr/>
      </dsp:nvSpPr>
      <dsp:spPr>
        <a:xfrm>
          <a:off x="3311" y="0"/>
          <a:ext cx="2378120" cy="1967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b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3311" y="0"/>
        <a:ext cx="2378120" cy="1967566"/>
      </dsp:txXfrm>
    </dsp:sp>
    <dsp:sp modelId="{E1200B5A-E431-47CE-875E-09FB7317C88A}">
      <dsp:nvSpPr>
        <dsp:cNvPr id="0" name=""/>
        <dsp:cNvSpPr/>
      </dsp:nvSpPr>
      <dsp:spPr>
        <a:xfrm>
          <a:off x="946426" y="2213512"/>
          <a:ext cx="491891" cy="491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98870-FFE3-4D7C-9F18-8DFD1D408157}">
      <dsp:nvSpPr>
        <dsp:cNvPr id="0" name=""/>
        <dsp:cNvSpPr/>
      </dsp:nvSpPr>
      <dsp:spPr>
        <a:xfrm flipH="1">
          <a:off x="2500338" y="3118234"/>
          <a:ext cx="2905801" cy="1745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tx1"/>
              </a:solidFill>
            </a:rPr>
            <a:t>Člověk rozumný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 </a:t>
          </a:r>
          <a:r>
            <a:rPr lang="cs-CZ" sz="2600" b="0" kern="1200" dirty="0" smtClean="0"/>
            <a:t>300 000 př.n.l.-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0" kern="1200" dirty="0" smtClean="0"/>
            <a:t>40 000 př.nl.</a:t>
          </a:r>
          <a:endParaRPr lang="cs-CZ" sz="2600" b="0" kern="1200" dirty="0"/>
        </a:p>
      </dsp:txBody>
      <dsp:txXfrm>
        <a:off x="2500338" y="3118234"/>
        <a:ext cx="2905801" cy="1745054"/>
      </dsp:txXfrm>
    </dsp:sp>
    <dsp:sp modelId="{8386127D-501B-459F-AC21-DA1EBF577361}">
      <dsp:nvSpPr>
        <dsp:cNvPr id="0" name=""/>
        <dsp:cNvSpPr/>
      </dsp:nvSpPr>
      <dsp:spPr>
        <a:xfrm>
          <a:off x="3707293" y="2269140"/>
          <a:ext cx="491891" cy="491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75A3F-EA75-4808-AF5C-CCBC6F8E000C}">
      <dsp:nvSpPr>
        <dsp:cNvPr id="0" name=""/>
        <dsp:cNvSpPr/>
      </dsp:nvSpPr>
      <dsp:spPr>
        <a:xfrm>
          <a:off x="5525046" y="0"/>
          <a:ext cx="2378120" cy="1967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b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tx1"/>
              </a:solidFill>
            </a:rPr>
            <a:t>Člověk dnešního typu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40 000 př.n.l.- 10 000 př.n.l.</a:t>
          </a:r>
          <a:endParaRPr lang="cs-CZ" sz="2600" kern="1200" dirty="0"/>
        </a:p>
      </dsp:txBody>
      <dsp:txXfrm>
        <a:off x="5525046" y="0"/>
        <a:ext cx="2378120" cy="1967566"/>
      </dsp:txXfrm>
    </dsp:sp>
    <dsp:sp modelId="{4831DA4C-2D68-452B-A144-631FE27C5792}">
      <dsp:nvSpPr>
        <dsp:cNvPr id="0" name=""/>
        <dsp:cNvSpPr/>
      </dsp:nvSpPr>
      <dsp:spPr>
        <a:xfrm>
          <a:off x="6468160" y="2213512"/>
          <a:ext cx="491891" cy="491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65A778-9DFE-4F28-88A7-F86FCED99CCB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523067-8154-4895-878F-594088ABD9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426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414C2-66D8-49D6-AD58-20808412739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582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zskunratice.cz/ucitele/predmety/dejepis/dejepis-6-rocnik/vyvojove-faze-cloveka-819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jpeg"/><Relationship Id="rId2" Type="http://schemas.openxmlformats.org/officeDocument/2006/relationships/hyperlink" Target="http://mobile.kreacionismus.cz/pics/zijici-vymrele-lidske-ras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idsk%C3%A1_rasa" TargetMode="External"/><Relationship Id="rId5" Type="http://schemas.openxmlformats.org/officeDocument/2006/relationships/image" Target="../media/image6.jpg"/><Relationship Id="rId4" Type="http://schemas.openxmlformats.org/officeDocument/2006/relationships/hyperlink" Target="http://ucime-se-zemak.blog.cz/0906/lidske-ras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sites.google.com/site/dejepisosmicka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://www.gambassa.com/public/project/4498/SarahandJessica'sTimeline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historiesofthingstocome.blogspot.cz/2010/07/times-outside-history-3-visions-of-era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hyperlink" Target="http://www.kiatipis.org/Graphics/Graphics.V-07/03_Extinct.Hominin.species/03_Webpages__extinct.hominin.species/sapiens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://cs.wikipedia.org/wiki/Lidsk%C3%A1_ras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hyperlink" Target="http://historiesofthingstocome.blogspot.cz/2010/07/times-outside-history-3-visions-of-eras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hyperlink" Target="http://www.gambassa.com/public/project/4498/SarahandJessica'sTimeline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Člověk dnešního typu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Dějepis 6. ročníku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1124744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23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Název: Dějepis 6.ročníku – </a:t>
            </a:r>
            <a:r>
              <a:rPr lang="cs-CZ" dirty="0" smtClean="0"/>
              <a:t>Člověk dnešního typu</a:t>
            </a:r>
            <a:endParaRPr lang="cs-CZ" dirty="0"/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67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„ 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lidské rasy, lov velkých zvířat, mamut, udí maso, luk a šíp, harpuna, přirozená dělba práce</a:t>
            </a:r>
            <a:r>
              <a:rPr lang="cs-CZ" smtClean="0"/>
              <a:t>, pohřbívání</a:t>
            </a:r>
            <a:endParaRPr lang="cs-CZ" dirty="0"/>
          </a:p>
          <a:p>
            <a:r>
              <a:rPr lang="cs-CZ" dirty="0"/>
              <a:t>Cíl: výklad a seznámení s tématem</a:t>
            </a:r>
          </a:p>
          <a:p>
            <a:endParaRPr lang="cs-CZ" dirty="0"/>
          </a:p>
          <a:p>
            <a:r>
              <a:rPr lang="cs-CZ" dirty="0"/>
              <a:t>Třída: dějepis 6                 </a:t>
            </a:r>
            <a:r>
              <a:rPr lang="cs-CZ" dirty="0" smtClean="0"/>
              <a:t>   </a:t>
            </a:r>
            <a:r>
              <a:rPr lang="cs-CZ" dirty="0"/>
              <a:t>Datum: </a:t>
            </a:r>
            <a:r>
              <a:rPr lang="cs-CZ" dirty="0" smtClean="0"/>
              <a:t>2.10. 2012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66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5148064" y="1141587"/>
            <a:ext cx="3384376" cy="22322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žil?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177061"/>
              </p:ext>
            </p:extLst>
          </p:nvPr>
        </p:nvGraphicFramePr>
        <p:xfrm>
          <a:off x="107504" y="1246387"/>
          <a:ext cx="8784976" cy="4918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11560" y="2173506"/>
            <a:ext cx="24268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Člověk vzpřímený</a:t>
            </a:r>
          </a:p>
          <a:p>
            <a:r>
              <a:rPr lang="cs-CZ" sz="2400" dirty="0" smtClean="0"/>
              <a:t>1,5 mil. př.n.l.</a:t>
            </a:r>
          </a:p>
          <a:p>
            <a:r>
              <a:rPr lang="cs-CZ" sz="2400" dirty="0" smtClean="0"/>
              <a:t>- 300 000 př.n.l.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140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člověka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68760"/>
            <a:ext cx="8701320" cy="5351312"/>
          </a:xfrm>
        </p:spPr>
      </p:pic>
      <p:sp>
        <p:nvSpPr>
          <p:cNvPr id="5" name="Šipka nahoru 4"/>
          <p:cNvSpPr/>
          <p:nvPr/>
        </p:nvSpPr>
        <p:spPr>
          <a:xfrm>
            <a:off x="5796136" y="4437112"/>
            <a:ext cx="576064" cy="18722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77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Rozšířil se po celém světě.</a:t>
            </a:r>
          </a:p>
          <a:p>
            <a:r>
              <a:rPr lang="cs-CZ" dirty="0" smtClean="0"/>
              <a:t>Vznikaly lidské rasy.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996952"/>
            <a:ext cx="3240360" cy="3471814"/>
          </a:xfrm>
          <a:prstGeom prst="rect">
            <a:avLst/>
          </a:prstGeo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88640"/>
            <a:ext cx="3658939" cy="1955126"/>
          </a:xfrm>
          <a:prstGeom prst="rect">
            <a:avLst/>
          </a:prstGeom>
        </p:spPr>
      </p:pic>
      <p:pic>
        <p:nvPicPr>
          <p:cNvPr id="6" name="Obrázek 5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2996953"/>
            <a:ext cx="4345632" cy="3471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98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žil u  nás?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Pavlovské vrchy</a:t>
            </a:r>
          </a:p>
          <a:p>
            <a:r>
              <a:rPr lang="cs-CZ" sz="2400" dirty="0" smtClean="0"/>
              <a:t>Dolní Věstonice</a:t>
            </a:r>
          </a:p>
          <a:p>
            <a:r>
              <a:rPr lang="cs-CZ" dirty="0" smtClean="0"/>
              <a:t>Pekárna</a:t>
            </a:r>
          </a:p>
          <a:p>
            <a:r>
              <a:rPr lang="cs-CZ" dirty="0" smtClean="0"/>
              <a:t>Mladeč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291710"/>
            <a:ext cx="6198100" cy="4449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13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Lov velkých zvířat – mamut, medvěd, sob</a:t>
            </a:r>
          </a:p>
          <a:p>
            <a:r>
              <a:rPr lang="cs-CZ" dirty="0" smtClean="0"/>
              <a:t>Maso už umí udit a sušit.</a:t>
            </a:r>
            <a:endParaRPr lang="cs-CZ" dirty="0"/>
          </a:p>
        </p:txBody>
      </p:sp>
      <p:pic>
        <p:nvPicPr>
          <p:cNvPr id="6" name="Obrázek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996952"/>
            <a:ext cx="4896544" cy="3622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680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Luk a šípy, harpuna</a:t>
            </a:r>
          </a:p>
          <a:p>
            <a:r>
              <a:rPr lang="cs-CZ" sz="2400" dirty="0" smtClean="0"/>
              <a:t>Nástroje s kamennou čepelí,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dirty="0" smtClean="0"/>
              <a:t> </a:t>
            </a:r>
            <a:r>
              <a:rPr lang="cs-CZ" sz="2800" dirty="0" smtClean="0"/>
              <a:t>pazourek</a:t>
            </a:r>
            <a:endParaRPr lang="cs-CZ" sz="2800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606" y="3341439"/>
            <a:ext cx="4386262" cy="3212977"/>
          </a:xfrm>
          <a:prstGeom prst="rect">
            <a:avLst/>
          </a:prstGeo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99356"/>
            <a:ext cx="3827890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Mluví vyvinutější řečí.</a:t>
            </a:r>
          </a:p>
          <a:p>
            <a:r>
              <a:rPr lang="cs-CZ" sz="2400" dirty="0" smtClean="0"/>
              <a:t>Probíhá </a:t>
            </a:r>
            <a:r>
              <a:rPr lang="cs-CZ" sz="2400" b="1" dirty="0" smtClean="0"/>
              <a:t>přirozená dělba práce   </a:t>
            </a:r>
            <a:r>
              <a:rPr lang="cs-CZ" sz="2400" dirty="0" smtClean="0"/>
              <a:t>muž x žena</a:t>
            </a:r>
          </a:p>
          <a:p>
            <a:r>
              <a:rPr lang="cs-CZ" sz="2400" dirty="0" smtClean="0"/>
              <a:t>Pohřbívá své mrtvé. Do hrobů přikládá milodary.</a:t>
            </a:r>
          </a:p>
          <a:p>
            <a:r>
              <a:rPr lang="cs-CZ" sz="2400" dirty="0" smtClean="0"/>
              <a:t>Počátky kouzelnických – náboženských obřadů a tanců.</a:t>
            </a:r>
            <a:endParaRPr lang="cs-CZ" sz="2400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1540" y="3573016"/>
            <a:ext cx="4536504" cy="2888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9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Sošky z hlíny</a:t>
            </a:r>
          </a:p>
          <a:p>
            <a:r>
              <a:rPr lang="cs-CZ" sz="2400" dirty="0" smtClean="0"/>
              <a:t>Malby a kresby  zvířat</a:t>
            </a:r>
            <a:endParaRPr lang="cs-CZ" sz="2400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04864"/>
            <a:ext cx="521369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37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Kult ženy – matky – </a:t>
            </a:r>
            <a:r>
              <a:rPr lang="cs-CZ" smtClean="0"/>
              <a:t>dárkyně života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445" y="1554163"/>
            <a:ext cx="2317510" cy="4525962"/>
          </a:xfrm>
        </p:spPr>
      </p:pic>
    </p:spTree>
    <p:extLst>
      <p:ext uri="{BB962C8B-B14F-4D97-AF65-F5344CB8AC3E}">
        <p14:creationId xmlns:p14="http://schemas.microsoft.com/office/powerpoint/2010/main" val="2195543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Vzhled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692696"/>
            <a:ext cx="2912944" cy="5517232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7848872" cy="627864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srgbClr val="FF0000"/>
                </a:solidFill>
              </a:rPr>
              <a:t>ČLOVĚK  DNEŠNÍHO TYPU  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b="1" u="sng" dirty="0">
                <a:solidFill>
                  <a:srgbClr val="FF0000"/>
                </a:solidFill>
              </a:rPr>
              <a:t>  Homo sapiens </a:t>
            </a:r>
            <a:r>
              <a:rPr lang="cs-CZ" sz="2400" b="1" u="sng" dirty="0" err="1">
                <a:solidFill>
                  <a:srgbClr val="FF0000"/>
                </a:solidFill>
              </a:rPr>
              <a:t>sapiens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 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KDY</a:t>
            </a:r>
            <a:r>
              <a:rPr lang="cs-CZ" sz="2400" dirty="0"/>
              <a:t> :  </a:t>
            </a:r>
            <a:r>
              <a:rPr lang="cs-CZ" sz="2400" dirty="0">
                <a:solidFill>
                  <a:srgbClr val="FF0000"/>
                </a:solidFill>
              </a:rPr>
              <a:t>40 000 př.n.l. – 10 000 př.n.l.</a:t>
            </a:r>
          </a:p>
          <a:p>
            <a:r>
              <a:rPr lang="cs-CZ" sz="2400" dirty="0"/>
              <a:t> 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KDE</a:t>
            </a:r>
            <a:r>
              <a:rPr lang="cs-CZ" sz="2400" dirty="0"/>
              <a:t>  : Afrika a rozšířil se po celém světě a začal se </a:t>
            </a:r>
          </a:p>
          <a:p>
            <a:r>
              <a:rPr lang="cs-CZ" sz="2400" dirty="0"/>
              <a:t>           přizpůsobovat podmínkám  - vznikaly lidské rasy.</a:t>
            </a:r>
          </a:p>
          <a:p>
            <a:r>
              <a:rPr lang="cs-CZ" sz="2400" dirty="0"/>
              <a:t>            </a:t>
            </a:r>
          </a:p>
          <a:p>
            <a:r>
              <a:rPr lang="cs-CZ" sz="2400" dirty="0"/>
              <a:t>           u nás: Pavlovské Vrchy, Dolní Věstonice – Venuše</a:t>
            </a:r>
          </a:p>
          <a:p>
            <a:r>
              <a:rPr lang="cs-CZ" sz="2400" dirty="0"/>
              <a:t>                      Pekárna, Mladeč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OBŽIVA</a:t>
            </a:r>
            <a:r>
              <a:rPr lang="cs-CZ" sz="2400" dirty="0"/>
              <a:t> :  lov velkých zvířat (mamut, medvěd</a:t>
            </a:r>
            <a:r>
              <a:rPr lang="cs-CZ" sz="2400" dirty="0" smtClean="0"/>
              <a:t>, sob</a:t>
            </a:r>
            <a:r>
              <a:rPr lang="cs-CZ" sz="2400" dirty="0"/>
              <a:t>)</a:t>
            </a:r>
          </a:p>
          <a:p>
            <a:r>
              <a:rPr lang="cs-CZ" sz="2400" dirty="0"/>
              <a:t>                  maso suší a udí</a:t>
            </a:r>
          </a:p>
          <a:p>
            <a:r>
              <a:rPr lang="cs-CZ" sz="2400" dirty="0"/>
              <a:t> 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NÁSTROJE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/>
              <a:t>:   luk a šípy, harpuna</a:t>
            </a:r>
          </a:p>
          <a:p>
            <a:r>
              <a:rPr lang="cs-CZ" sz="2400" dirty="0"/>
              <a:t>                        nástroje z čepele   </a:t>
            </a:r>
          </a:p>
          <a:p>
            <a:r>
              <a:rPr lang="cs-CZ" sz="2400" dirty="0"/>
              <a:t>                        kámen, pazourek  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548680"/>
            <a:ext cx="1141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 1/2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98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92696"/>
            <a:ext cx="8136904" cy="553997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Přirozená dělba práce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/>
              <a:t>mezi mužem (lov) a ženou  (děti</a:t>
            </a:r>
            <a:r>
              <a:rPr lang="cs-CZ" sz="2400" dirty="0" smtClean="0"/>
              <a:t>, oheň</a:t>
            </a:r>
            <a:r>
              <a:rPr lang="cs-CZ" sz="2400" dirty="0"/>
              <a:t>).</a:t>
            </a:r>
          </a:p>
          <a:p>
            <a:r>
              <a:rPr lang="cs-CZ" sz="2400" dirty="0"/>
              <a:t> 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OBYDLÍ</a:t>
            </a:r>
            <a:r>
              <a:rPr lang="cs-CZ" sz="2400" dirty="0"/>
              <a:t>  : </a:t>
            </a:r>
            <a:r>
              <a:rPr lang="cs-CZ" sz="2400" dirty="0" smtClean="0"/>
              <a:t> stálejší </a:t>
            </a:r>
            <a:r>
              <a:rPr lang="cs-CZ" sz="2400" dirty="0"/>
              <a:t>místa</a:t>
            </a:r>
          </a:p>
          <a:p>
            <a:r>
              <a:rPr lang="cs-CZ" sz="2400" dirty="0"/>
              <a:t>                 obydlí z kůže a kůlů</a:t>
            </a:r>
          </a:p>
          <a:p>
            <a:r>
              <a:rPr lang="cs-CZ" sz="2400" dirty="0"/>
              <a:t>                 zahloubené chatrče do země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Mluví vyvinutější řečí.</a:t>
            </a:r>
          </a:p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Pohřbívá</a:t>
            </a:r>
            <a:r>
              <a:rPr lang="cs-CZ" sz="2400" dirty="0"/>
              <a:t>  své mrtvé. </a:t>
            </a:r>
            <a:endParaRPr lang="cs-CZ" sz="2400" dirty="0" smtClean="0"/>
          </a:p>
          <a:p>
            <a:r>
              <a:rPr lang="cs-CZ" sz="2400" dirty="0" smtClean="0"/>
              <a:t>Do </a:t>
            </a:r>
            <a:r>
              <a:rPr lang="cs-CZ" sz="2400" dirty="0"/>
              <a:t>hrobu : zbraně, šperky, jídlo</a:t>
            </a:r>
          </a:p>
          <a:p>
            <a:r>
              <a:rPr lang="cs-CZ" sz="2400" dirty="0"/>
              <a:t>Počátky kouzelnických obřadů a tanců.</a:t>
            </a:r>
          </a:p>
          <a:p>
            <a:r>
              <a:rPr lang="cs-CZ" sz="2400" dirty="0"/>
              <a:t>Počátky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umění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/>
              <a:t>– sošky z hlíny, kresby, malby zvířat</a:t>
            </a:r>
          </a:p>
          <a:p>
            <a:r>
              <a:rPr lang="cs-CZ" sz="2400" dirty="0"/>
              <a:t>Je uctíván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kult ženy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/>
              <a:t>–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matky</a:t>
            </a:r>
            <a:r>
              <a:rPr lang="cs-CZ" sz="2400" dirty="0"/>
              <a:t> (dárkyně </a:t>
            </a:r>
            <a:r>
              <a:rPr lang="cs-CZ" sz="2400"/>
              <a:t>života</a:t>
            </a:r>
            <a:r>
              <a:rPr lang="cs-CZ" sz="2400" smtClean="0"/>
              <a:t>).</a:t>
            </a:r>
            <a:endParaRPr lang="cs-CZ" sz="2400" dirty="0"/>
          </a:p>
          <a:p>
            <a:r>
              <a:rPr lang="cs-CZ" sz="2400" dirty="0"/>
              <a:t> 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404664"/>
            <a:ext cx="189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 - dokončení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99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typu člověka jeho obydlí.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64816" y="206084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Člověk zručný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718320" y="314096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Člověk vzpřímený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755576" y="4329100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Člověk rozumný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764816" y="5445224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Člověk dnešního typu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261744" y="5445224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Jeskyně, zahloubené chaty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240536" y="4329100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Jeskyně, jednoduché chaty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240536" y="314096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Převisy skal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254476" y="206084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Jeskyně, pevnější chaty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61744" y="6453336"/>
            <a:ext cx="1977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výsledek 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25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typu člověka jeho obydlí.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64816" y="206084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Člověk zručný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718320" y="314096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Člověk vzpřímený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755576" y="4329100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Člověk rozumný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764816" y="5445224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Člověk dnešního typu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261744" y="5445224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Jeskyně, zahloubené chaty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261744" y="314096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Jeskyně, jednoduché chaty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261744" y="2060848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Převisy skal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261744" y="4329100"/>
            <a:ext cx="35283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Jeskyně, pevnější chaty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54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Závěrečná pětiminutovka    B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 smtClean="0"/>
              <a:t>1</a:t>
            </a:r>
            <a:r>
              <a:rPr lang="cs-CZ" sz="3800" b="1" dirty="0" smtClean="0"/>
              <a:t>) vyjmenuj typy člověka</a:t>
            </a:r>
          </a:p>
          <a:p>
            <a:r>
              <a:rPr lang="cs-CZ" sz="3800" dirty="0"/>
              <a:t> </a:t>
            </a:r>
            <a:r>
              <a:rPr lang="cs-CZ" sz="3800" dirty="0" smtClean="0"/>
              <a:t>    člověk zručný, vzpřímený, rozumný, dnešního typu</a:t>
            </a:r>
          </a:p>
          <a:p>
            <a:r>
              <a:rPr lang="cs-CZ" sz="3800" b="1" dirty="0" smtClean="0"/>
              <a:t>2) V které době se vyvíjel člověk?</a:t>
            </a:r>
          </a:p>
          <a:p>
            <a:r>
              <a:rPr lang="cs-CZ" sz="3800" dirty="0"/>
              <a:t> </a:t>
            </a:r>
            <a:r>
              <a:rPr lang="cs-CZ" sz="3800" dirty="0" smtClean="0"/>
              <a:t>    v době kamenné </a:t>
            </a:r>
          </a:p>
          <a:p>
            <a:r>
              <a:rPr lang="cs-CZ" sz="3800" b="1" dirty="0" smtClean="0"/>
              <a:t>3) Jak dělíme pravěk?</a:t>
            </a:r>
          </a:p>
          <a:p>
            <a:r>
              <a:rPr lang="cs-CZ" sz="3800" dirty="0"/>
              <a:t> </a:t>
            </a:r>
            <a:r>
              <a:rPr lang="cs-CZ" sz="3800" dirty="0" smtClean="0"/>
              <a:t>    na dobu kamennou, bronzovou, železnou</a:t>
            </a:r>
          </a:p>
          <a:p>
            <a:r>
              <a:rPr lang="cs-CZ" sz="3800" b="1" dirty="0" smtClean="0"/>
              <a:t>3) Který typ člověka rozdělával oheň?</a:t>
            </a:r>
          </a:p>
          <a:p>
            <a:r>
              <a:rPr lang="cs-CZ" sz="3800" dirty="0"/>
              <a:t> </a:t>
            </a:r>
            <a:r>
              <a:rPr lang="cs-CZ" sz="3800" dirty="0" smtClean="0"/>
              <a:t>    člověk rozumný</a:t>
            </a:r>
          </a:p>
          <a:p>
            <a:r>
              <a:rPr lang="cs-CZ" sz="3800" b="1" dirty="0" smtClean="0"/>
              <a:t>4) Který typ už pohřbívá své mrtvé?</a:t>
            </a:r>
          </a:p>
          <a:p>
            <a:r>
              <a:rPr lang="cs-CZ" sz="3800" dirty="0"/>
              <a:t> </a:t>
            </a:r>
            <a:r>
              <a:rPr lang="cs-CZ" sz="3800" dirty="0" smtClean="0"/>
              <a:t>    člověk rozumný</a:t>
            </a:r>
          </a:p>
          <a:p>
            <a:r>
              <a:rPr lang="cs-CZ" sz="3800" b="1" dirty="0" smtClean="0"/>
              <a:t>5) Kde se našly ostatky homo </a:t>
            </a:r>
            <a:r>
              <a:rPr lang="cs-CZ" sz="3800" b="1" dirty="0" err="1" smtClean="0"/>
              <a:t>habilis</a:t>
            </a:r>
            <a:r>
              <a:rPr lang="cs-CZ" sz="3800" b="1" dirty="0" smtClean="0"/>
              <a:t>?</a:t>
            </a:r>
          </a:p>
          <a:p>
            <a:r>
              <a:rPr lang="cs-CZ" sz="3800" dirty="0"/>
              <a:t> </a:t>
            </a:r>
            <a:r>
              <a:rPr lang="cs-CZ" sz="3800" dirty="0" smtClean="0"/>
              <a:t>    v Africe</a:t>
            </a:r>
          </a:p>
          <a:p>
            <a:r>
              <a:rPr lang="cs-CZ" sz="3800" b="1" dirty="0" smtClean="0"/>
              <a:t>6) Náš letopočet se počítá od……</a:t>
            </a:r>
          </a:p>
          <a:p>
            <a:r>
              <a:rPr lang="cs-CZ" sz="3800" dirty="0"/>
              <a:t> </a:t>
            </a:r>
            <a:r>
              <a:rPr lang="cs-CZ" sz="3800" dirty="0" smtClean="0"/>
              <a:t>    narození Ježíše Krista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613382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 Google – obrázky a vloženy s </a:t>
            </a:r>
            <a:r>
              <a:rPr lang="cs-CZ" b="1" u="sng" dirty="0"/>
              <a:t>hypertextovým odkazem    </a:t>
            </a:r>
            <a:r>
              <a:rPr lang="cs-CZ" dirty="0"/>
              <a:t>dne: </a:t>
            </a:r>
            <a:r>
              <a:rPr lang="cs-CZ" dirty="0" smtClean="0"/>
              <a:t>    2.10. 2012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(klikni na obrázek </a:t>
            </a:r>
            <a:r>
              <a:rPr lang="cs-CZ" dirty="0" err="1"/>
              <a:t>PtlM</a:t>
            </a:r>
            <a:r>
              <a:rPr lang="cs-CZ" dirty="0"/>
              <a:t>)</a:t>
            </a:r>
          </a:p>
          <a:p>
            <a:endParaRPr lang="cs-CZ" dirty="0"/>
          </a:p>
          <a:p>
            <a:r>
              <a:rPr lang="cs-CZ" b="1" u="sng" dirty="0"/>
              <a:t>Písemné prameny :</a:t>
            </a:r>
          </a:p>
          <a:p>
            <a:r>
              <a:rPr lang="cs-CZ" dirty="0"/>
              <a:t>MANDELOVÁ, Helena; Kunstová, Eliška; PAŘÍZKOVÁ</a:t>
            </a:r>
          </a:p>
          <a:p>
            <a:pPr marL="0" indent="0">
              <a:buNone/>
            </a:pPr>
            <a:r>
              <a:rPr lang="cs-CZ" dirty="0"/>
              <a:t>       Ilona. Dějiny pravěku a starověku. Liberec:     </a:t>
            </a:r>
          </a:p>
          <a:p>
            <a:pPr marL="0" indent="0">
              <a:buNone/>
            </a:pPr>
            <a:r>
              <a:rPr lang="cs-CZ" dirty="0"/>
              <a:t>       Dialog.2001.179 s. ISBN 80-86248-57-40.</a:t>
            </a:r>
          </a:p>
          <a:p>
            <a:r>
              <a:rPr lang="cs-CZ" dirty="0"/>
              <a:t>BEDNAŘÍKOVÁ, Jarmila;  KYSUČAN, Libor; </a:t>
            </a:r>
            <a:r>
              <a:rPr lang="cs-CZ" dirty="0" err="1" smtClean="0"/>
              <a:t>Fejfušová</a:t>
            </a:r>
            <a:r>
              <a:rPr lang="cs-CZ" dirty="0" smtClean="0"/>
              <a:t>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Marie. Dějepis Pravěk a starověk. Brno : Nová škola                       </a:t>
            </a:r>
          </a:p>
          <a:p>
            <a:pPr marL="0" indent="0">
              <a:buNone/>
            </a:pPr>
            <a:r>
              <a:rPr lang="cs-CZ" dirty="0"/>
              <a:t>       s.r.o.,2007, 139 s. ISBN </a:t>
            </a:r>
            <a:r>
              <a:rPr lang="cs-CZ" dirty="0" smtClean="0"/>
              <a:t>80-7289-57-4</a:t>
            </a:r>
          </a:p>
          <a:p>
            <a:r>
              <a:rPr lang="cs-CZ" dirty="0"/>
              <a:t>EVA SCHULZOVÁ. </a:t>
            </a:r>
            <a:r>
              <a:rPr lang="cs-CZ" i="1" dirty="0"/>
              <a:t>Dějepis 6 Pracovní sešit</a:t>
            </a:r>
            <a:r>
              <a:rPr lang="cs-CZ" dirty="0"/>
              <a:t>. Olomouc: </a:t>
            </a:r>
            <a:r>
              <a:rPr lang="cs-CZ" dirty="0" err="1"/>
              <a:t>Prodos</a:t>
            </a:r>
            <a:r>
              <a:rPr lang="cs-CZ" dirty="0"/>
              <a:t>, 1999. </a:t>
            </a:r>
            <a:r>
              <a:rPr lang="cs-CZ"/>
              <a:t>ISBN 80-7230-002-4.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84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136</TotalTime>
  <Words>507</Words>
  <Application>Microsoft Office PowerPoint</Application>
  <PresentationFormat>Předvádění na obrazovce (4:3)</PresentationFormat>
  <Paragraphs>128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Člověk dnešního typu</vt:lpstr>
      <vt:lpstr>Anotace</vt:lpstr>
      <vt:lpstr>Kdy žil?</vt:lpstr>
      <vt:lpstr>Vývoj člověka</vt:lpstr>
      <vt:lpstr>Kde žil?</vt:lpstr>
      <vt:lpstr>Kde žil u  nás?</vt:lpstr>
      <vt:lpstr>obživa</vt:lpstr>
      <vt:lpstr>nástroje</vt:lpstr>
      <vt:lpstr>život</vt:lpstr>
      <vt:lpstr>Počátky umění</vt:lpstr>
      <vt:lpstr>Kult ženy – matky – dárkyně života</vt:lpstr>
      <vt:lpstr>Vzhled</vt:lpstr>
      <vt:lpstr>Prezentace aplikace PowerPoint</vt:lpstr>
      <vt:lpstr>Prezentace aplikace PowerPoint</vt:lpstr>
      <vt:lpstr>Závěrečná pětiminutovka     A</vt:lpstr>
      <vt:lpstr>Závěrečná pětiminutovka     A</vt:lpstr>
      <vt:lpstr>Závěrečná pětiminutovka    B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dnešního typu</dc:title>
  <cp:lastModifiedBy>Blazkova</cp:lastModifiedBy>
  <cp:revision>27</cp:revision>
  <dcterms:modified xsi:type="dcterms:W3CDTF">2014-02-26T20:59:15Z</dcterms:modified>
</cp:coreProperties>
</file>