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944" autoAdjust="0"/>
  </p:normalViewPr>
  <p:slideViewPr>
    <p:cSldViewPr>
      <p:cViewPr varScale="1">
        <p:scale>
          <a:sx n="63" d="100"/>
          <a:sy n="63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94270-CD80-4F44-A401-4AAF6C62CEE6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298136-57E6-477C-878C-B13DD242B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247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98136-57E6-477C-878C-B13DD242B8F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989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085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543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582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568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518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553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86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89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994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08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247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B3121-EE26-41B1-B6E2-646AC69C47B3}" type="datetimeFigureOut">
              <a:rPr lang="cs-CZ" smtClean="0"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421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VY_32_INOVACE_03-10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178843"/>
              </p:ext>
            </p:extLst>
          </p:nvPr>
        </p:nvGraphicFramePr>
        <p:xfrm>
          <a:off x="1516013" y="1844824"/>
          <a:ext cx="6208395" cy="255914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508760"/>
                <a:gridCol w="4699635"/>
              </a:tblGrid>
              <a:tr h="48650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7.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 a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jazyková komunikace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Český jazyk a literatura</a:t>
                      </a:r>
                      <a:endParaRPr lang="cs-CZ" sz="11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 Tvarosloví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Číslovky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2. 8. 2011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Seznámí žáky s druhy číslovek a</a:t>
                      </a:r>
                      <a:r>
                        <a:rPr lang="cs-CZ" sz="1400" kern="50" baseline="0" dirty="0" smtClean="0">
                          <a:effectLst/>
                        </a:rPr>
                        <a:t> jejich </a:t>
                      </a:r>
                      <a:r>
                        <a:rPr lang="cs-CZ" sz="1400" kern="50" baseline="0" smtClean="0">
                          <a:effectLst/>
                        </a:rPr>
                        <a:t>sklońováním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37808" y="188640"/>
            <a:ext cx="7772400" cy="14700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Číslovky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671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861048"/>
            <a:ext cx="8229600" cy="1143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Číslovky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608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Číslovky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určité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Označují určitý (přesný) počet. </a:t>
            </a:r>
          </a:p>
          <a:p>
            <a:r>
              <a:rPr lang="cs-CZ" dirty="0" smtClean="0"/>
              <a:t>Lze je vyjádřit číslicemi.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tři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třetí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třikrát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trojí</a:t>
            </a:r>
          </a:p>
          <a:p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neurčité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Neoznačují </a:t>
            </a:r>
            <a:r>
              <a:rPr lang="cs-CZ" dirty="0"/>
              <a:t>určitý (přesný) </a:t>
            </a:r>
            <a:r>
              <a:rPr lang="cs-CZ" dirty="0" smtClean="0"/>
              <a:t>počet.</a:t>
            </a:r>
            <a:endParaRPr lang="cs-CZ" dirty="0"/>
          </a:p>
          <a:p>
            <a:r>
              <a:rPr lang="cs-CZ" dirty="0" smtClean="0"/>
              <a:t>Nelze </a:t>
            </a:r>
            <a:r>
              <a:rPr lang="cs-CZ" dirty="0"/>
              <a:t>je vyjádřit číslicemi.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několik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několikátý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několikrát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několikerý</a:t>
            </a:r>
          </a:p>
          <a:p>
            <a:pPr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543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Druhy číslovek</a:t>
            </a:r>
            <a:endParaRPr lang="cs-CZ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2049139"/>
              </p:ext>
            </p:extLst>
          </p:nvPr>
        </p:nvGraphicFramePr>
        <p:xfrm>
          <a:off x="457200" y="1600200"/>
          <a:ext cx="8229600" cy="37490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057400"/>
                <a:gridCol w="2849488"/>
                <a:gridCol w="1440160"/>
                <a:gridCol w="1882552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druh</a:t>
                      </a:r>
                      <a:endParaRPr lang="cs-CZ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otázka</a:t>
                      </a:r>
                      <a:endParaRPr lang="cs-CZ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určité</a:t>
                      </a:r>
                      <a:endParaRPr lang="cs-CZ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neurčité</a:t>
                      </a:r>
                      <a:endParaRPr lang="cs-CZ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základní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Kolik?  (Kolika?)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dva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několik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řadové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Kolikátý?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druhý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několikátý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násobné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Kolikrát, kolikanásobně?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dvakrát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dvojnásobný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několikrát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několikanásobný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druhové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Kolikerý?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dvojí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1800" b="1" dirty="0" smtClean="0"/>
                        <a:t>několikerý</a:t>
                      </a:r>
                      <a:endParaRPr lang="cs-CZ" sz="1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754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Skloňování číslovek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Číslovka </a:t>
            </a:r>
            <a:r>
              <a:rPr lang="cs-CZ" dirty="0" smtClean="0">
                <a:solidFill>
                  <a:srgbClr val="FF0000"/>
                </a:solidFill>
              </a:rPr>
              <a:t>jeden</a:t>
            </a:r>
            <a:r>
              <a:rPr lang="cs-CZ" dirty="0" smtClean="0"/>
              <a:t> se skloňuje jako zájmeno </a:t>
            </a:r>
            <a:r>
              <a:rPr lang="cs-CZ" dirty="0" smtClean="0">
                <a:solidFill>
                  <a:srgbClr val="FF0000"/>
                </a:solidFill>
              </a:rPr>
              <a:t>ten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(jeden – ten, jedn</a:t>
            </a:r>
            <a:r>
              <a:rPr lang="cs-CZ" dirty="0" smtClean="0">
                <a:solidFill>
                  <a:srgbClr val="FF0000"/>
                </a:solidFill>
              </a:rPr>
              <a:t>oho – toho)</a:t>
            </a:r>
          </a:p>
          <a:p>
            <a:r>
              <a:rPr lang="cs-CZ" dirty="0" smtClean="0"/>
              <a:t>Číslovky</a:t>
            </a:r>
            <a:r>
              <a:rPr lang="cs-CZ" dirty="0" smtClean="0">
                <a:solidFill>
                  <a:srgbClr val="FF0000"/>
                </a:solidFill>
              </a:rPr>
              <a:t> 5 – 99</a:t>
            </a:r>
            <a:r>
              <a:rPr lang="cs-CZ" dirty="0" smtClean="0"/>
              <a:t> mají pouze dva tvary – </a:t>
            </a:r>
            <a:r>
              <a:rPr lang="cs-CZ" dirty="0" smtClean="0">
                <a:solidFill>
                  <a:srgbClr val="FF0000"/>
                </a:solidFill>
              </a:rPr>
              <a:t>pět, pěti </a:t>
            </a:r>
            <a:r>
              <a:rPr lang="cs-CZ" dirty="0" smtClean="0"/>
              <a:t>.</a:t>
            </a:r>
          </a:p>
          <a:p>
            <a:r>
              <a:rPr lang="cs-CZ" dirty="0" smtClean="0"/>
              <a:t>Číslovka </a:t>
            </a:r>
            <a:r>
              <a:rPr lang="cs-CZ" dirty="0" smtClean="0">
                <a:solidFill>
                  <a:srgbClr val="FF0000"/>
                </a:solidFill>
              </a:rPr>
              <a:t>100</a:t>
            </a:r>
            <a:r>
              <a:rPr lang="cs-CZ" dirty="0" smtClean="0"/>
              <a:t> se skloňuje jako město.</a:t>
            </a:r>
          </a:p>
          <a:p>
            <a:pPr marL="0" indent="0">
              <a:buNone/>
            </a:pPr>
            <a:r>
              <a:rPr lang="cs-CZ" dirty="0" smtClean="0"/>
              <a:t>Ve spojení s počítaným předmětem bývá i nesklonná. (o sto lidech/ o stu lidech).</a:t>
            </a:r>
          </a:p>
          <a:p>
            <a:pPr marL="0" indent="0">
              <a:buNone/>
            </a:pPr>
            <a:r>
              <a:rPr lang="cs-CZ" dirty="0" smtClean="0"/>
              <a:t>Číslovka </a:t>
            </a:r>
            <a:r>
              <a:rPr lang="cs-CZ" dirty="0" smtClean="0">
                <a:solidFill>
                  <a:srgbClr val="FF0000"/>
                </a:solidFill>
              </a:rPr>
              <a:t>1000</a:t>
            </a:r>
            <a:r>
              <a:rPr lang="cs-CZ" dirty="0" smtClean="0"/>
              <a:t> se skloňuje jako </a:t>
            </a:r>
            <a:r>
              <a:rPr lang="cs-CZ" dirty="0" smtClean="0">
                <a:solidFill>
                  <a:srgbClr val="FF0000"/>
                </a:solidFill>
              </a:rPr>
              <a:t>stroj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(2.p.č. mn.  - tisíců i tisíc)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Milion – hrad, miliarda – žena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Několik, tolik, kolik, mnoho </a:t>
            </a:r>
            <a:r>
              <a:rPr lang="cs-CZ" dirty="0" smtClean="0"/>
              <a:t>– dva tvary - </a:t>
            </a:r>
            <a:r>
              <a:rPr lang="cs-CZ" dirty="0" smtClean="0">
                <a:solidFill>
                  <a:srgbClr val="FF0000"/>
                </a:solidFill>
              </a:rPr>
              <a:t>tolik, tolika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05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Skloňování číslovek dva, oba / dvě, obě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6247324"/>
              </p:ext>
            </p:extLst>
          </p:nvPr>
        </p:nvGraphicFramePr>
        <p:xfrm>
          <a:off x="539552" y="1412777"/>
          <a:ext cx="8219256" cy="560832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057400"/>
                <a:gridCol w="2057400"/>
                <a:gridCol w="2057400"/>
                <a:gridCol w="2047056"/>
              </a:tblGrid>
              <a:tr h="64807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pád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r. mužský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r. ženský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r. střední</a:t>
                      </a:r>
                      <a:endParaRPr lang="cs-CZ" sz="2000" dirty="0"/>
                    </a:p>
                  </a:txBody>
                  <a:tcPr/>
                </a:tc>
              </a:tr>
              <a:tr h="63091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1.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dva, oba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dvě, obě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dvě, obě</a:t>
                      </a:r>
                      <a:endParaRPr lang="cs-CZ" sz="2000" dirty="0"/>
                    </a:p>
                  </a:txBody>
                  <a:tcPr/>
                </a:tc>
              </a:tr>
              <a:tr h="63091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2.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dvou, obou,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dvou, obou,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dvou, obou,</a:t>
                      </a:r>
                      <a:endParaRPr lang="cs-CZ" sz="2000" dirty="0"/>
                    </a:p>
                  </a:txBody>
                  <a:tcPr/>
                </a:tc>
              </a:tr>
              <a:tr h="63091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3.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dvěma,</a:t>
                      </a:r>
                      <a:r>
                        <a:rPr lang="cs-CZ" sz="2000" baseline="0" dirty="0" smtClean="0">
                          <a:solidFill>
                            <a:srgbClr val="FF0000"/>
                          </a:solidFill>
                        </a:rPr>
                        <a:t> oběma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dvěma,</a:t>
                      </a:r>
                      <a:r>
                        <a:rPr lang="cs-CZ" sz="2000" baseline="0" dirty="0" smtClean="0">
                          <a:solidFill>
                            <a:srgbClr val="FF0000"/>
                          </a:solidFill>
                        </a:rPr>
                        <a:t> oběma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dvěma,</a:t>
                      </a:r>
                      <a:r>
                        <a:rPr lang="cs-CZ" sz="2000" baseline="0" dirty="0" smtClean="0">
                          <a:solidFill>
                            <a:srgbClr val="FF0000"/>
                          </a:solidFill>
                        </a:rPr>
                        <a:t> oběma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091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4.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dva, oba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dvě, obě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dvě, obě</a:t>
                      </a:r>
                      <a:endParaRPr lang="cs-CZ" sz="2000" dirty="0"/>
                    </a:p>
                  </a:txBody>
                  <a:tcPr/>
                </a:tc>
              </a:tr>
              <a:tr h="42868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5.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cs-CZ" sz="2000" dirty="0"/>
                    </a:p>
                  </a:txBody>
                  <a:tcPr/>
                </a:tc>
              </a:tr>
              <a:tr h="63091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6.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o dvou, obou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o dvou, obou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o dvou, obou</a:t>
                      </a:r>
                      <a:endParaRPr lang="cs-CZ" sz="2000" dirty="0"/>
                    </a:p>
                  </a:txBody>
                  <a:tcPr/>
                </a:tc>
              </a:tr>
              <a:tr h="63091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/>
                        <a:t>7.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dvěma, oběma 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dvěma, oběma 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dvěma, oběma 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928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Skloňování </a:t>
            </a:r>
            <a:r>
              <a:rPr lang="cs-CZ" dirty="0" smtClean="0"/>
              <a:t>číslovek tři, čtyři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1615958"/>
              </p:ext>
            </p:extLst>
          </p:nvPr>
        </p:nvGraphicFramePr>
        <p:xfrm>
          <a:off x="457200" y="1600200"/>
          <a:ext cx="8229600" cy="4424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tři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čtyři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1.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tři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čtyři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2.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tří, třech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čtyř, čtyřech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3.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třem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čtyřem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4.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tři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čtyři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5.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6.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o třech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čtyřech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7.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třem</a:t>
                      </a:r>
                      <a:r>
                        <a:rPr lang="cs-CZ" sz="32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čtyřm</a:t>
                      </a:r>
                      <a:r>
                        <a:rPr lang="cs-CZ" sz="32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29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Číslovky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Základní číslovky složené z jednotek a desítek píšeme dvěma způsoby:               dvacet jeden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jedenadvacet</a:t>
            </a:r>
          </a:p>
          <a:p>
            <a:pPr marL="0" indent="0">
              <a:buNone/>
            </a:pPr>
            <a:r>
              <a:rPr lang="cs-CZ" u="sng" dirty="0" smtClean="0"/>
              <a:t>Počítaný předmět</a:t>
            </a:r>
            <a:r>
              <a:rPr lang="cs-CZ" dirty="0" smtClean="0"/>
              <a:t>: dvacet </a:t>
            </a:r>
            <a:r>
              <a:rPr lang="cs-CZ" dirty="0" smtClean="0">
                <a:solidFill>
                  <a:srgbClr val="FF0000"/>
                </a:solidFill>
              </a:rPr>
              <a:t>jeden chlapec </a:t>
            </a:r>
            <a:r>
              <a:rPr lang="cs-CZ" dirty="0" smtClean="0"/>
              <a:t>i dvacet       			    jedna chlapců</a:t>
            </a:r>
          </a:p>
          <a:p>
            <a:r>
              <a:rPr lang="cs-CZ" dirty="0" smtClean="0"/>
              <a:t> Každou část složeného číslovkového výrazu skloňujeme zpravidla zvlášť.</a:t>
            </a:r>
          </a:p>
          <a:p>
            <a:pPr marL="0" indent="0">
              <a:buNone/>
            </a:pPr>
            <a:r>
              <a:rPr lang="cs-CZ" dirty="0" smtClean="0"/>
              <a:t>(pět tisíc tři sta devadesát šest – pěti tisíc tří set devadesáti šesti)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5004048" y="2294192"/>
            <a:ext cx="1008112" cy="2073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5004048" y="2922772"/>
            <a:ext cx="100811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70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Zakřížkuj správnou možnost. 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079986"/>
              </p:ext>
            </p:extLst>
          </p:nvPr>
        </p:nvGraphicFramePr>
        <p:xfrm>
          <a:off x="611560" y="1628800"/>
          <a:ext cx="8219256" cy="46805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35576"/>
                <a:gridCol w="1645920"/>
                <a:gridCol w="1645920"/>
                <a:gridCol w="1645920"/>
                <a:gridCol w="1645920"/>
              </a:tblGrid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číslovka</a:t>
                      </a:r>
                      <a:endParaRPr lang="cs-CZ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základní</a:t>
                      </a:r>
                      <a:endParaRPr lang="cs-CZ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řadová</a:t>
                      </a:r>
                      <a:endParaRPr lang="cs-CZ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druhová</a:t>
                      </a:r>
                      <a:endParaRPr lang="cs-CZ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násobná   </a:t>
                      </a:r>
                      <a:endParaRPr lang="cs-CZ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dvacet sedm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paterý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dvanáctý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pětkrát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několikátý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37.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dvojí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sedmého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čtyřem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255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jednoho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8" name="Násobení 7"/>
          <p:cNvSpPr/>
          <p:nvPr/>
        </p:nvSpPr>
        <p:spPr>
          <a:xfrm>
            <a:off x="2518080" y="5955078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Násobení 8"/>
          <p:cNvSpPr/>
          <p:nvPr/>
        </p:nvSpPr>
        <p:spPr>
          <a:xfrm>
            <a:off x="2549106" y="5517232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ásobení 9"/>
          <p:cNvSpPr/>
          <p:nvPr/>
        </p:nvSpPr>
        <p:spPr>
          <a:xfrm>
            <a:off x="4453973" y="5084968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Násobení 10"/>
          <p:cNvSpPr/>
          <p:nvPr/>
        </p:nvSpPr>
        <p:spPr>
          <a:xfrm>
            <a:off x="5868144" y="4671362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Násobení 11"/>
          <p:cNvSpPr/>
          <p:nvPr/>
        </p:nvSpPr>
        <p:spPr>
          <a:xfrm>
            <a:off x="4459500" y="4311322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Násobení 12"/>
          <p:cNvSpPr/>
          <p:nvPr/>
        </p:nvSpPr>
        <p:spPr>
          <a:xfrm>
            <a:off x="4416398" y="3797424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Násobení 13"/>
          <p:cNvSpPr/>
          <p:nvPr/>
        </p:nvSpPr>
        <p:spPr>
          <a:xfrm>
            <a:off x="7524328" y="3429000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Násobení 14"/>
          <p:cNvSpPr/>
          <p:nvPr/>
        </p:nvSpPr>
        <p:spPr>
          <a:xfrm>
            <a:off x="4416398" y="2924944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Násobení 15"/>
          <p:cNvSpPr/>
          <p:nvPr/>
        </p:nvSpPr>
        <p:spPr>
          <a:xfrm>
            <a:off x="6012160" y="2564904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Násobení 16"/>
          <p:cNvSpPr/>
          <p:nvPr/>
        </p:nvSpPr>
        <p:spPr>
          <a:xfrm>
            <a:off x="2555776" y="2060848"/>
            <a:ext cx="288032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726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Zakřížkuj správnou možnost.</a:t>
            </a: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3554447"/>
              </p:ext>
            </p:extLst>
          </p:nvPr>
        </p:nvGraphicFramePr>
        <p:xfrm>
          <a:off x="457200" y="1600200"/>
          <a:ext cx="8229600" cy="39624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738536"/>
                <a:gridCol w="1553304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číslovka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/>
                        </a:rPr>
                        <a:t> základní</a:t>
                      </a:r>
                      <a:endParaRPr lang="cs-CZ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řadová</a:t>
                      </a:r>
                      <a:endParaRPr lang="cs-CZ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druhová</a:t>
                      </a:r>
                      <a:endParaRPr lang="cs-CZ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násobná   </a:t>
                      </a:r>
                      <a:endParaRPr lang="cs-CZ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55.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sedmerý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sto dvacet šest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pětkrát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několika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devátému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100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devatenáctého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mnohokrát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Násobení 8"/>
          <p:cNvSpPr/>
          <p:nvPr/>
        </p:nvSpPr>
        <p:spPr>
          <a:xfrm>
            <a:off x="7452320" y="5101427"/>
            <a:ext cx="36004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ásobení 9"/>
          <p:cNvSpPr/>
          <p:nvPr/>
        </p:nvSpPr>
        <p:spPr>
          <a:xfrm>
            <a:off x="4082244" y="4669379"/>
            <a:ext cx="36004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Násobení 10"/>
          <p:cNvSpPr/>
          <p:nvPr/>
        </p:nvSpPr>
        <p:spPr>
          <a:xfrm>
            <a:off x="2627784" y="4453355"/>
            <a:ext cx="36004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Násobení 11"/>
          <p:cNvSpPr/>
          <p:nvPr/>
        </p:nvSpPr>
        <p:spPr>
          <a:xfrm>
            <a:off x="4077248" y="4021307"/>
            <a:ext cx="36004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Násobení 12"/>
          <p:cNvSpPr/>
          <p:nvPr/>
        </p:nvSpPr>
        <p:spPr>
          <a:xfrm>
            <a:off x="2627784" y="3620922"/>
            <a:ext cx="36004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Násobení 13"/>
          <p:cNvSpPr/>
          <p:nvPr/>
        </p:nvSpPr>
        <p:spPr>
          <a:xfrm>
            <a:off x="7452320" y="3188874"/>
            <a:ext cx="36004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Násobení 14"/>
          <p:cNvSpPr/>
          <p:nvPr/>
        </p:nvSpPr>
        <p:spPr>
          <a:xfrm>
            <a:off x="2627784" y="2780928"/>
            <a:ext cx="36004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Násobení 15"/>
          <p:cNvSpPr/>
          <p:nvPr/>
        </p:nvSpPr>
        <p:spPr>
          <a:xfrm>
            <a:off x="5913714" y="2343220"/>
            <a:ext cx="36004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Násobení 16"/>
          <p:cNvSpPr/>
          <p:nvPr/>
        </p:nvSpPr>
        <p:spPr>
          <a:xfrm>
            <a:off x="4262264" y="1916832"/>
            <a:ext cx="36004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1167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Řadové číslovky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dirty="0" smtClean="0"/>
              <a:t>Skloňují se jako přídavná jména.</a:t>
            </a:r>
          </a:p>
          <a:p>
            <a:pPr marL="0" indent="0">
              <a:buNone/>
            </a:pPr>
            <a:r>
              <a:rPr lang="cs-CZ" dirty="0" smtClean="0"/>
              <a:t>                první                  jarní</a:t>
            </a:r>
          </a:p>
          <a:p>
            <a:pPr marL="0" indent="0">
              <a:buNone/>
            </a:pPr>
            <a:r>
              <a:rPr lang="cs-CZ" dirty="0" smtClean="0"/>
              <a:t>               druhý                  mladý</a:t>
            </a:r>
          </a:p>
          <a:p>
            <a:r>
              <a:rPr lang="cs-CZ" dirty="0" smtClean="0"/>
              <a:t>Za řadovými číslovkami píšeme tečku -  (5.).</a:t>
            </a:r>
          </a:p>
          <a:p>
            <a:pPr marL="0" indent="0">
              <a:buNone/>
            </a:pPr>
            <a:r>
              <a:rPr lang="cs-CZ" dirty="0" smtClean="0"/>
              <a:t>Tečku nepíšeme:</a:t>
            </a:r>
          </a:p>
          <a:p>
            <a:pPr lvl="6" indent="-342900">
              <a:buFont typeface="Wingdings" pitchFamily="2" charset="2"/>
              <a:buChar char="q"/>
            </a:pPr>
            <a:r>
              <a:rPr lang="cs-CZ" b="1" dirty="0" smtClean="0"/>
              <a:t>za letopočtem -   1945</a:t>
            </a:r>
          </a:p>
          <a:p>
            <a:pPr lvl="6" indent="-342900">
              <a:buFont typeface="Wingdings" pitchFamily="2" charset="2"/>
              <a:buChar char="q"/>
            </a:pPr>
            <a:r>
              <a:rPr lang="cs-CZ" b="1" dirty="0" smtClean="0"/>
              <a:t>za datem ve zlomku – 9/5</a:t>
            </a:r>
          </a:p>
          <a:p>
            <a:pPr lvl="6" indent="-342900">
              <a:buFont typeface="Wingdings" pitchFamily="2" charset="2"/>
              <a:buChar char="q"/>
            </a:pPr>
            <a:r>
              <a:rPr lang="cs-CZ" b="1" dirty="0" smtClean="0"/>
              <a:t>za označením stránky, kapitoly…, stojí-li číslice za jménem – strana 3</a:t>
            </a:r>
          </a:p>
          <a:p>
            <a:pPr marL="0" indent="0">
              <a:buNone/>
            </a:pPr>
            <a:r>
              <a:rPr lang="cs-CZ" sz="2800" dirty="0" smtClean="0"/>
              <a:t>Letopočet (stranu) čteme někdy jako číslo vyjádřené číslovkou základní  - na straně padesát tři/padesáté třetí.</a:t>
            </a:r>
            <a:endParaRPr lang="cs-CZ" sz="2800" dirty="0"/>
          </a:p>
        </p:txBody>
      </p:sp>
      <p:sp>
        <p:nvSpPr>
          <p:cNvPr id="4" name="Šipka doprava 3"/>
          <p:cNvSpPr/>
          <p:nvPr/>
        </p:nvSpPr>
        <p:spPr>
          <a:xfrm>
            <a:off x="2987824" y="2361008"/>
            <a:ext cx="122413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2987824" y="2924944"/>
            <a:ext cx="122413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415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Číslovky druhové a násobné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Číslovky násobné zakončené na  -krát se neskloňují.</a:t>
            </a:r>
          </a:p>
          <a:p>
            <a:r>
              <a:rPr lang="cs-CZ" dirty="0" smtClean="0"/>
              <a:t>Číslovky druhové mají v 1. a 4. p. také jmenné tvary                     dvojí / </a:t>
            </a:r>
            <a:r>
              <a:rPr lang="cs-CZ" dirty="0" smtClean="0">
                <a:solidFill>
                  <a:srgbClr val="00B050"/>
                </a:solidFill>
              </a:rPr>
              <a:t>dvoje</a:t>
            </a:r>
            <a:r>
              <a:rPr lang="cs-CZ" dirty="0" smtClean="0"/>
              <a:t>, paterý/</a:t>
            </a:r>
            <a:r>
              <a:rPr lang="cs-CZ" dirty="0" smtClean="0">
                <a:solidFill>
                  <a:srgbClr val="00B050"/>
                </a:solidFill>
              </a:rPr>
              <a:t>patery.</a:t>
            </a:r>
          </a:p>
          <a:p>
            <a:r>
              <a:rPr lang="cs-CZ" dirty="0" smtClean="0"/>
              <a:t>Číslovky druhové označují počet druhů -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dvojí papír                      linkovaný a bez linek</a:t>
            </a:r>
          </a:p>
          <a:p>
            <a:r>
              <a:rPr lang="cs-CZ" dirty="0" smtClean="0"/>
              <a:t>Ve spojení s pomnožnými, hromadnými a abstraktními jmény označují počet – dvoje kamna.     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1979712" y="3134900"/>
            <a:ext cx="1440160" cy="216024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2864595" y="4257092"/>
            <a:ext cx="1584176" cy="180020"/>
          </a:xfrm>
          <a:prstGeom prst="rightArrow">
            <a:avLst>
              <a:gd name="adj1" fmla="val 50000"/>
              <a:gd name="adj2" fmla="val 57589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619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HORÁČKOVÁ, Miroslava, et al. </a:t>
            </a:r>
            <a:r>
              <a:rPr lang="cs-CZ" i="1" dirty="0"/>
              <a:t>Český jazyk pro sedmý ročník </a:t>
            </a:r>
            <a:r>
              <a:rPr lang="cs-CZ" i="1" err="1" smtClean="0"/>
              <a:t>ZŠ</a:t>
            </a:r>
            <a:r>
              <a:rPr lang="cs-CZ" smtClean="0"/>
              <a:t>. Havlíčkův </a:t>
            </a:r>
            <a:r>
              <a:rPr lang="cs-CZ" dirty="0" smtClean="0"/>
              <a:t>Brod</a:t>
            </a:r>
            <a:r>
              <a:rPr lang="cs-CZ" dirty="0"/>
              <a:t> : Alter, 1999. 188 s. ISBN 80-7245-1001-8.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536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458</Words>
  <Application>Microsoft Office PowerPoint</Application>
  <PresentationFormat>Předvádění na obrazovce (4:3)</PresentationFormat>
  <Paragraphs>217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Číslovky</vt:lpstr>
      <vt:lpstr>Číslovky</vt:lpstr>
      <vt:lpstr>Číslovky</vt:lpstr>
      <vt:lpstr>Druhy číslovek</vt:lpstr>
      <vt:lpstr>Skloňování číslovek</vt:lpstr>
      <vt:lpstr>Skloňování číslovek dva, oba / dvě, obě</vt:lpstr>
      <vt:lpstr>Skloňování číslovek tři, čtyři</vt:lpstr>
      <vt:lpstr>Číslovky</vt:lpstr>
      <vt:lpstr>Zakřížkuj správnou možnost. </vt:lpstr>
      <vt:lpstr>Zakřížkuj správnou možnost.</vt:lpstr>
      <vt:lpstr>Řadové číslovky</vt:lpstr>
      <vt:lpstr>Číslovky druhové a násobné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Libuše Gondkovská</dc:creator>
  <cp:lastModifiedBy>Libuše Gondkovská</cp:lastModifiedBy>
  <cp:revision>21</cp:revision>
  <dcterms:created xsi:type="dcterms:W3CDTF">2011-08-03T06:27:36Z</dcterms:created>
  <dcterms:modified xsi:type="dcterms:W3CDTF">2011-11-12T18:53:40Z</dcterms:modified>
</cp:coreProperties>
</file>