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DDEF8-13AD-4C17-8484-F872DCB278C9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5595-3BA5-47B0-BC29-EF9463EB3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DDEF8-13AD-4C17-8484-F872DCB278C9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5595-3BA5-47B0-BC29-EF9463EB3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DDEF8-13AD-4C17-8484-F872DCB278C9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5595-3BA5-47B0-BC29-EF9463EB3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DDEF8-13AD-4C17-8484-F872DCB278C9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5595-3BA5-47B0-BC29-EF9463EB3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DDEF8-13AD-4C17-8484-F872DCB278C9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5595-3BA5-47B0-BC29-EF9463EB3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DDEF8-13AD-4C17-8484-F872DCB278C9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5595-3BA5-47B0-BC29-EF9463EB3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DDEF8-13AD-4C17-8484-F872DCB278C9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5595-3BA5-47B0-BC29-EF9463EB3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DDEF8-13AD-4C17-8484-F872DCB278C9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5595-3BA5-47B0-BC29-EF9463EB3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DDEF8-13AD-4C17-8484-F872DCB278C9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5595-3BA5-47B0-BC29-EF9463EB3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DDEF8-13AD-4C17-8484-F872DCB278C9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5595-3BA5-47B0-BC29-EF9463EB3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DDEF8-13AD-4C17-8484-F872DCB278C9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5595-3BA5-47B0-BC29-EF9463EB3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FDDEF8-13AD-4C17-8484-F872DCB278C9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645595-3BA5-47B0-BC29-EF9463EB3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28575">
            <a:solidFill>
              <a:srgbClr val="FFC000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    </a:t>
            </a:r>
          </a:p>
          <a:p>
            <a:pPr>
              <a:buNone/>
            </a:pPr>
            <a:r>
              <a:rPr lang="cs-CZ" sz="2000" dirty="0" smtClean="0"/>
              <a:t>    Adresa školy:  ZŠ Třeboň, Na Sadech 375</a:t>
            </a:r>
          </a:p>
          <a:p>
            <a:pPr>
              <a:buNone/>
            </a:pPr>
            <a:r>
              <a:rPr lang="cs-CZ" sz="2000" dirty="0" smtClean="0"/>
              <a:t>    Jméno autora: Mgr. Jana </a:t>
            </a:r>
            <a:r>
              <a:rPr lang="cs-CZ" sz="2000" dirty="0" err="1" smtClean="0"/>
              <a:t>Písaříková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Název</a:t>
            </a:r>
            <a:r>
              <a:rPr lang="cs-CZ" sz="2000" smtClean="0"/>
              <a:t>: VY_32_INOVACE_458Nj/7</a:t>
            </a:r>
            <a:r>
              <a:rPr lang="cs-CZ" sz="2000" b="1" i="1" smtClean="0"/>
              <a:t>      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Číslo projektu: CZ.1.07/1.4.00/21.3807</a:t>
            </a:r>
          </a:p>
          <a:p>
            <a:pPr>
              <a:buNone/>
            </a:pPr>
            <a:r>
              <a:rPr lang="cs-CZ" sz="2000" dirty="0" smtClean="0"/>
              <a:t>    Téma hodiny: Řadové číslovky - tvorba</a:t>
            </a:r>
          </a:p>
          <a:p>
            <a:pPr>
              <a:buNone/>
            </a:pPr>
            <a:r>
              <a:rPr lang="cs-CZ" sz="2000" dirty="0" smtClean="0"/>
              <a:t>    Ročník: 7.</a:t>
            </a:r>
          </a:p>
          <a:p>
            <a:pPr>
              <a:buNone/>
            </a:pPr>
            <a:r>
              <a:rPr lang="cs-CZ" sz="2000" dirty="0" smtClean="0"/>
              <a:t>    Klíčová slova: řadové číslovky, tvorba, doplňování, odpovědi na otázky</a:t>
            </a:r>
          </a:p>
          <a:p>
            <a:pPr>
              <a:buNone/>
            </a:pPr>
            <a:r>
              <a:rPr lang="cs-CZ" sz="2000" dirty="0" smtClean="0"/>
              <a:t>    Datum tvorby: 16. 2. 2014</a:t>
            </a:r>
          </a:p>
          <a:p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32656"/>
            <a:ext cx="5162550" cy="103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rgbClr val="FFC000"/>
            </a:solidFill>
          </a:ln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 w="28575">
                  <a:solidFill>
                    <a:srgbClr val="7030A0"/>
                  </a:solidFill>
                </a:ln>
                <a:solidFill>
                  <a:srgbClr val="FFC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Metodické pokyny</a:t>
            </a:r>
            <a:endParaRPr lang="cs-CZ" b="1" cap="all" dirty="0">
              <a:ln w="28575">
                <a:solidFill>
                  <a:srgbClr val="7030A0"/>
                </a:solidFill>
              </a:ln>
              <a:solidFill>
                <a:srgbClr val="FFC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200" dirty="0" smtClean="0"/>
              <a:t>Tato prezentace je určena žákům 7. ročníku. 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Slouží jako doplněk učebnice </a:t>
            </a:r>
            <a:r>
              <a:rPr lang="cs-CZ" sz="2200" i="1" dirty="0" smtClean="0"/>
              <a:t>„</a:t>
            </a:r>
            <a:r>
              <a:rPr lang="cs-CZ" sz="2200" i="1" dirty="0" err="1" smtClean="0"/>
              <a:t>Deutsch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mit</a:t>
            </a:r>
            <a:r>
              <a:rPr lang="cs-CZ" sz="2200" i="1" dirty="0" smtClean="0"/>
              <a:t> Max 1“.</a:t>
            </a:r>
            <a:endParaRPr lang="cs-CZ" sz="2200" dirty="0" smtClean="0"/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Hlavním cílem je procvičení tvorby řadových číslovek.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Jednotlivá cvičení je možné řešit formou společné i samostatné práce. </a:t>
            </a:r>
            <a:r>
              <a:rPr lang="cs-CZ" sz="2200" b="1" u="sng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Po výkladových tabulích 3 a 4 následuje procvičení daného jevu snímky (5 -9).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Prezentace pracuje se základní slovní zásobou.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 </a:t>
            </a:r>
            <a:r>
              <a:rPr lang="cs-CZ" sz="2200" dirty="0"/>
              <a:t>V</a:t>
            </a:r>
            <a:r>
              <a:rPr lang="cs-CZ" sz="2200" dirty="0" smtClean="0"/>
              <a:t>ysvětlení gramatického je zjednodušeno tak, aby vyhovovalo žákům, kteří s výukou německého jazyka teprve začínají. </a:t>
            </a:r>
          </a:p>
          <a:p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rgbClr val="FFC000"/>
            </a:solidFill>
          </a:ln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 w="28575">
                  <a:solidFill>
                    <a:srgbClr val="7030A0"/>
                  </a:solidFill>
                </a:ln>
                <a:solidFill>
                  <a:srgbClr val="FFC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Řadové číslovky - tvorba</a:t>
            </a:r>
            <a:endParaRPr lang="cs-CZ" b="1" cap="all" dirty="0">
              <a:ln w="28575">
                <a:solidFill>
                  <a:srgbClr val="7030A0"/>
                </a:solidFill>
              </a:ln>
              <a:solidFill>
                <a:srgbClr val="FFC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Číslovky 1 - 19         přidáme koncovku  </a:t>
            </a:r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TE</a:t>
            </a:r>
          </a:p>
          <a:p>
            <a:pPr marL="457200" indent="-457200">
              <a:buNone/>
            </a:pPr>
            <a:r>
              <a:rPr lang="cs-CZ" sz="2800" dirty="0" smtClean="0"/>
              <a:t>      </a:t>
            </a:r>
            <a:r>
              <a:rPr lang="cs-CZ" sz="2400" dirty="0" err="1" smtClean="0"/>
              <a:t>vier</a:t>
            </a:r>
            <a:r>
              <a:rPr lang="cs-CZ" sz="2400" dirty="0" smtClean="0"/>
              <a:t> </a:t>
            </a:r>
            <a:r>
              <a:rPr lang="cs-CZ" sz="2400" dirty="0" smtClean="0">
                <a:cs typeface="Times New Roman"/>
              </a:rPr>
              <a:t>→ </a:t>
            </a:r>
            <a:r>
              <a:rPr lang="cs-CZ" sz="2400" dirty="0" err="1" smtClean="0">
                <a:cs typeface="Times New Roman"/>
              </a:rPr>
              <a:t>vier</a:t>
            </a:r>
            <a:r>
              <a:rPr lang="cs-CZ" sz="2400" dirty="0" err="1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  <a:cs typeface="Times New Roman"/>
              </a:rPr>
              <a:t>te</a:t>
            </a:r>
            <a:r>
              <a:rPr lang="cs-CZ" sz="2400" dirty="0" smtClean="0"/>
              <a:t>  (čtvrtý)</a:t>
            </a:r>
          </a:p>
          <a:p>
            <a:pPr marL="457200" indent="-45720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elf </a:t>
            </a:r>
            <a:r>
              <a:rPr lang="cs-CZ" sz="2400" dirty="0" smtClean="0">
                <a:cs typeface="Times New Roman"/>
              </a:rPr>
              <a:t>→ </a:t>
            </a:r>
            <a:r>
              <a:rPr lang="cs-CZ" sz="2400" dirty="0" err="1" smtClean="0">
                <a:cs typeface="Times New Roman"/>
              </a:rPr>
              <a:t>elf</a:t>
            </a:r>
            <a:r>
              <a:rPr lang="cs-CZ" sz="2400" dirty="0" err="1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  <a:cs typeface="Times New Roman"/>
              </a:rPr>
              <a:t>te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  <a:cs typeface="Times New Roman"/>
              </a:rPr>
              <a:t>   </a:t>
            </a:r>
            <a:r>
              <a:rPr lang="cs-CZ" sz="2400" dirty="0" smtClean="0"/>
              <a:t>(jedenáctý)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400" dirty="0" smtClean="0"/>
              <a:t>       </a:t>
            </a:r>
            <a:r>
              <a:rPr lang="cs-CZ" sz="2400" dirty="0" err="1" smtClean="0"/>
              <a:t>achtzehn</a:t>
            </a:r>
            <a:r>
              <a:rPr lang="cs-CZ" sz="2400" dirty="0" smtClean="0"/>
              <a:t> </a:t>
            </a:r>
            <a:r>
              <a:rPr lang="cs-CZ" sz="2400" dirty="0" smtClean="0">
                <a:cs typeface="Times New Roman"/>
              </a:rPr>
              <a:t>→ </a:t>
            </a:r>
            <a:r>
              <a:rPr lang="cs-CZ" sz="2400" dirty="0" err="1" smtClean="0">
                <a:cs typeface="Times New Roman"/>
              </a:rPr>
              <a:t>achtzehn</a:t>
            </a:r>
            <a:r>
              <a:rPr lang="cs-CZ" sz="2400" dirty="0" err="1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  <a:cs typeface="Times New Roman"/>
              </a:rPr>
              <a:t>te</a:t>
            </a:r>
            <a:r>
              <a:rPr lang="cs-CZ" sz="2400" dirty="0" smtClean="0"/>
              <a:t>  (osmnáctý)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VÝJIMKY</a:t>
            </a:r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     </a:t>
            </a:r>
            <a:r>
              <a:rPr lang="cs-CZ" sz="2800" dirty="0" smtClean="0">
                <a:cs typeface="Times New Roman"/>
              </a:rPr>
              <a:t> </a:t>
            </a:r>
            <a:r>
              <a:rPr lang="cs-CZ" sz="2800" dirty="0" err="1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  <a:cs typeface="Times New Roman"/>
              </a:rPr>
              <a:t>erste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smtClean="0"/>
              <a:t> (první)</a:t>
            </a:r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</a:t>
            </a:r>
            <a:r>
              <a:rPr lang="cs-CZ" sz="2800" dirty="0" err="1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dritte</a:t>
            </a:r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 </a:t>
            </a:r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 </a:t>
            </a:r>
            <a:r>
              <a:rPr lang="cs-CZ" sz="2800" dirty="0" smtClean="0"/>
              <a:t>(třetí)</a:t>
            </a:r>
          </a:p>
          <a:p>
            <a:pPr>
              <a:buNone/>
            </a:pPr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 </a:t>
            </a:r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                    </a:t>
            </a:r>
            <a:r>
              <a:rPr lang="cs-CZ" sz="2800" dirty="0" err="1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siebte</a:t>
            </a:r>
            <a:r>
              <a:rPr lang="cs-CZ" sz="2800" dirty="0" smtClean="0"/>
              <a:t> </a:t>
            </a:r>
            <a:r>
              <a:rPr lang="cs-CZ" sz="2800" dirty="0" smtClean="0"/>
              <a:t>(sedmý</a:t>
            </a:r>
            <a:r>
              <a:rPr lang="cs-CZ" sz="2800" dirty="0" smtClean="0"/>
              <a:t>)</a:t>
            </a:r>
            <a:endParaRPr lang="cs-CZ" sz="2800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3563888" y="1844824"/>
            <a:ext cx="432048" cy="216024"/>
          </a:xfrm>
          <a:prstGeom prst="rightArrow">
            <a:avLst/>
          </a:prstGeom>
          <a:solidFill>
            <a:srgbClr val="FFC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28" name="Picture 4" descr="C:\Users\standard\AppData\Local\Microsoft\Windows\Temporary Internet Files\Content.IE5\QDA77Z5D\MM90036516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4149080"/>
            <a:ext cx="1152128" cy="13072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rgbClr val="FFC000"/>
            </a:solidFill>
          </a:ln>
        </p:spPr>
        <p:txBody>
          <a:bodyPr/>
          <a:lstStyle/>
          <a:p>
            <a:r>
              <a:rPr lang="cs-CZ" b="1" cap="all" dirty="0" smtClean="0">
                <a:ln w="28575">
                  <a:solidFill>
                    <a:srgbClr val="7030A0"/>
                  </a:solidFill>
                </a:ln>
                <a:solidFill>
                  <a:srgbClr val="FFC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Řadové číslovky - tvorba</a:t>
            </a:r>
            <a:endParaRPr lang="cs-CZ" dirty="0">
              <a:ln w="28575">
                <a:solidFill>
                  <a:srgbClr val="7030A0"/>
                </a:solidFill>
              </a:ln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dirty="0" smtClean="0"/>
              <a:t>B. Číslovky 20 - 100         přidáme koncovku 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STE</a:t>
            </a:r>
          </a:p>
          <a:p>
            <a:pPr marL="457200" indent="-457200">
              <a:buNone/>
            </a:pPr>
            <a:r>
              <a:rPr lang="cs-CZ" dirty="0" smtClean="0"/>
              <a:t>     </a:t>
            </a:r>
            <a:r>
              <a:rPr lang="cs-CZ" sz="2400" dirty="0" err="1" smtClean="0"/>
              <a:t>vierzig</a:t>
            </a:r>
            <a:r>
              <a:rPr lang="cs-CZ" sz="2400" dirty="0" smtClean="0"/>
              <a:t> </a:t>
            </a:r>
            <a:r>
              <a:rPr lang="cs-CZ" sz="2400" dirty="0" smtClean="0">
                <a:cs typeface="Times New Roman"/>
              </a:rPr>
              <a:t>→ </a:t>
            </a:r>
            <a:r>
              <a:rPr lang="cs-CZ" sz="2400" dirty="0" err="1" smtClean="0">
                <a:cs typeface="Times New Roman"/>
              </a:rPr>
              <a:t>vierzig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cs typeface="Times New Roman"/>
              </a:rPr>
              <a:t>ste</a:t>
            </a:r>
            <a:r>
              <a:rPr lang="cs-CZ" sz="2400" dirty="0" smtClean="0"/>
              <a:t>  (čtyřicátý)</a:t>
            </a:r>
          </a:p>
          <a:p>
            <a:pPr marL="457200" indent="-457200">
              <a:buNone/>
            </a:pPr>
            <a:r>
              <a:rPr lang="cs-CZ" sz="2400" dirty="0" smtClean="0"/>
              <a:t>      </a:t>
            </a:r>
            <a:r>
              <a:rPr lang="cs-CZ" sz="2400" dirty="0" err="1" smtClean="0"/>
              <a:t>einundneunzig</a:t>
            </a:r>
            <a:r>
              <a:rPr lang="cs-CZ" sz="2400" dirty="0" smtClean="0"/>
              <a:t> </a:t>
            </a:r>
            <a:r>
              <a:rPr lang="cs-CZ" sz="2400" dirty="0" smtClean="0">
                <a:cs typeface="Times New Roman"/>
              </a:rPr>
              <a:t>→ </a:t>
            </a:r>
            <a:r>
              <a:rPr lang="cs-CZ" sz="2400" dirty="0" err="1" smtClean="0">
                <a:cs typeface="Times New Roman"/>
              </a:rPr>
              <a:t>einundneunzig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cs typeface="Times New Roman"/>
              </a:rPr>
              <a:t>ste</a:t>
            </a:r>
            <a:r>
              <a:rPr lang="cs-CZ" sz="2400" dirty="0" smtClean="0"/>
              <a:t>  (</a:t>
            </a:r>
            <a:r>
              <a:rPr lang="cs-CZ" sz="2400" dirty="0" err="1" smtClean="0"/>
              <a:t>devadesátýprvní</a:t>
            </a:r>
            <a:r>
              <a:rPr lang="cs-CZ" sz="2400" dirty="0" smtClean="0"/>
              <a:t>)</a:t>
            </a:r>
          </a:p>
          <a:p>
            <a:endParaRPr lang="cs-CZ" sz="2000" b="1" dirty="0" smtClean="0"/>
          </a:p>
          <a:p>
            <a:pPr>
              <a:buNone/>
            </a:pPr>
            <a:r>
              <a:rPr lang="cs-CZ" dirty="0" smtClean="0"/>
              <a:t>U vyšších číslovek se stává řadovou číslovkou pouze její poslední díl: </a:t>
            </a:r>
          </a:p>
          <a:p>
            <a:pPr>
              <a:buNone/>
            </a:pPr>
            <a:r>
              <a:rPr lang="cs-CZ" sz="2400" dirty="0" smtClean="0"/>
              <a:t>2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28</a:t>
            </a:r>
            <a:r>
              <a:rPr lang="cs-CZ" sz="2400" dirty="0" smtClean="0"/>
              <a:t>. </a:t>
            </a:r>
            <a:r>
              <a:rPr lang="cs-CZ" sz="2400" i="1" dirty="0" smtClean="0"/>
              <a:t>- </a:t>
            </a:r>
            <a:r>
              <a:rPr lang="cs-CZ" sz="2400" i="1" dirty="0" err="1" smtClean="0"/>
              <a:t>zweihundert</a:t>
            </a:r>
            <a:r>
              <a:rPr lang="cs-CZ" sz="2400" i="1" dirty="0" err="1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achtundzwanzigste</a:t>
            </a:r>
            <a:endParaRPr lang="cs-CZ" sz="2400" dirty="0" smtClean="0">
              <a:ln>
                <a:solidFill>
                  <a:sysClr val="windowText" lastClr="000000"/>
                </a:solidFill>
              </a:ln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2400" dirty="0" smtClean="0"/>
              <a:t> 1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01</a:t>
            </a:r>
            <a:r>
              <a:rPr lang="cs-CZ" sz="2400" dirty="0" smtClean="0"/>
              <a:t>. - </a:t>
            </a:r>
            <a:r>
              <a:rPr lang="cs-CZ" sz="2400" i="1" dirty="0" err="1" smtClean="0"/>
              <a:t>hundert</a:t>
            </a:r>
            <a:r>
              <a:rPr lang="cs-CZ" sz="2400" i="1" dirty="0" err="1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erste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 </a:t>
            </a:r>
            <a:r>
              <a:rPr lang="cs-CZ" sz="2400" dirty="0" smtClean="0"/>
              <a:t> </a:t>
            </a:r>
          </a:p>
          <a:p>
            <a:pPr>
              <a:buNone/>
            </a:pPr>
            <a:r>
              <a:rPr lang="cs-CZ" sz="2400" dirty="0" smtClean="0"/>
              <a:t>32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11</a:t>
            </a:r>
            <a:r>
              <a:rPr lang="cs-CZ" sz="2400" dirty="0" smtClean="0"/>
              <a:t>. - </a:t>
            </a:r>
            <a:r>
              <a:rPr lang="cs-CZ" sz="2400" smtClean="0"/>
              <a:t>dreitausendzweihundert</a:t>
            </a:r>
            <a:r>
              <a:rPr lang="cs-CZ" sz="240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elfte</a:t>
            </a:r>
            <a:endParaRPr lang="cs-CZ" sz="2400" dirty="0">
              <a:ln>
                <a:solidFill>
                  <a:sysClr val="windowText" lastClr="000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923928" y="1844824"/>
            <a:ext cx="432048" cy="216024"/>
          </a:xfrm>
          <a:prstGeom prst="rightArrow">
            <a:avLst/>
          </a:prstGeom>
          <a:solidFill>
            <a:srgbClr val="FFC0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32" name="Picture 8" descr="C:\Users\standard\AppData\Local\Microsoft\Windows\Temporary Internet Files\Content.IE5\GIR7FVX9\MC9003596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509120"/>
            <a:ext cx="1385605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rgbClr val="FFC000"/>
            </a:solidFill>
          </a:ln>
        </p:spPr>
        <p:txBody>
          <a:bodyPr>
            <a:no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3700" b="1" cap="all" dirty="0" smtClean="0">
                <a:ln w="28575">
                  <a:solidFill>
                    <a:srgbClr val="7030A0"/>
                  </a:solidFill>
                </a:ln>
                <a:solidFill>
                  <a:srgbClr val="FFC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Koncovka </a:t>
            </a:r>
            <a:r>
              <a:rPr lang="cs-CZ" sz="3700" b="1" cap="all" dirty="0" smtClean="0">
                <a:ln w="28575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TE</a:t>
            </a:r>
            <a:r>
              <a:rPr lang="cs-CZ" sz="3700" b="1" cap="all" dirty="0" smtClean="0">
                <a:ln w="28575">
                  <a:solidFill>
                    <a:srgbClr val="7030A0"/>
                  </a:solidFill>
                </a:ln>
                <a:solidFill>
                  <a:srgbClr val="FFC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nebo </a:t>
            </a:r>
            <a:r>
              <a:rPr lang="cs-CZ" sz="3700" b="1" cap="all" dirty="0" smtClean="0">
                <a:ln w="28575">
                  <a:solidFill>
                    <a:schemeClr val="tx1"/>
                  </a:solidFill>
                </a:ln>
                <a:solidFill>
                  <a:srgbClr val="7030A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STE</a:t>
            </a:r>
            <a:r>
              <a:rPr lang="cs-CZ" sz="3700" b="1" cap="all" dirty="0" smtClean="0">
                <a:ln w="28575">
                  <a:solidFill>
                    <a:srgbClr val="7030A0"/>
                  </a:solidFill>
                </a:ln>
                <a:solidFill>
                  <a:srgbClr val="FFC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? Rozhodněte:</a:t>
            </a:r>
            <a:endParaRPr lang="cs-CZ" sz="3700" b="1" cap="all" dirty="0">
              <a:ln w="28575">
                <a:solidFill>
                  <a:srgbClr val="7030A0"/>
                </a:solidFill>
              </a:ln>
              <a:solidFill>
                <a:srgbClr val="FFC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          </a:t>
            </a:r>
            <a:r>
              <a:rPr lang="cs-CZ" sz="4000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TE</a:t>
            </a:r>
            <a:r>
              <a:rPr lang="cs-CZ" sz="4000" dirty="0" smtClean="0"/>
              <a:t>                             </a:t>
            </a:r>
            <a:r>
              <a:rPr lang="cs-CZ" sz="4000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STE</a:t>
            </a:r>
            <a:endParaRPr lang="cs-CZ" sz="4000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2771800" y="1772816"/>
            <a:ext cx="432048" cy="3600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732240" y="1772816"/>
            <a:ext cx="432048" cy="36004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kosené hrany 10"/>
          <p:cNvSpPr/>
          <p:nvPr/>
        </p:nvSpPr>
        <p:spPr>
          <a:xfrm>
            <a:off x="971600" y="2492896"/>
            <a:ext cx="1224136" cy="648072"/>
          </a:xfrm>
          <a:prstGeom prst="bevel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4788024" y="5085184"/>
            <a:ext cx="1224136" cy="648072"/>
          </a:xfrm>
          <a:prstGeom prst="bevel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16.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Zkosené hrany 12"/>
          <p:cNvSpPr/>
          <p:nvPr/>
        </p:nvSpPr>
        <p:spPr>
          <a:xfrm>
            <a:off x="4716016" y="3573016"/>
            <a:ext cx="1224136" cy="648072"/>
          </a:xfrm>
          <a:prstGeom prst="bevel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213.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Zkosené hrany 13"/>
          <p:cNvSpPr/>
          <p:nvPr/>
        </p:nvSpPr>
        <p:spPr>
          <a:xfrm>
            <a:off x="3707904" y="2420888"/>
            <a:ext cx="1224136" cy="648072"/>
          </a:xfrm>
          <a:prstGeom prst="bevel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987.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Zkosené hrany 14"/>
          <p:cNvSpPr/>
          <p:nvPr/>
        </p:nvSpPr>
        <p:spPr>
          <a:xfrm>
            <a:off x="2915816" y="4437112"/>
            <a:ext cx="1224136" cy="648072"/>
          </a:xfrm>
          <a:prstGeom prst="bevel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78.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Zkosené hrany 15"/>
          <p:cNvSpPr/>
          <p:nvPr/>
        </p:nvSpPr>
        <p:spPr>
          <a:xfrm>
            <a:off x="971600" y="4941168"/>
            <a:ext cx="1224136" cy="648072"/>
          </a:xfrm>
          <a:prstGeom prst="bevel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7032.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Zkosené hrany 16"/>
          <p:cNvSpPr/>
          <p:nvPr/>
        </p:nvSpPr>
        <p:spPr>
          <a:xfrm>
            <a:off x="1835696" y="3501008"/>
            <a:ext cx="1224136" cy="648072"/>
          </a:xfrm>
          <a:prstGeom prst="bevel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506.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kosené hrany 17"/>
          <p:cNvSpPr/>
          <p:nvPr/>
        </p:nvSpPr>
        <p:spPr>
          <a:xfrm>
            <a:off x="6948264" y="5085184"/>
            <a:ext cx="1224136" cy="648072"/>
          </a:xfrm>
          <a:prstGeom prst="bevel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Zkosené hrany 18"/>
          <p:cNvSpPr/>
          <p:nvPr/>
        </p:nvSpPr>
        <p:spPr>
          <a:xfrm>
            <a:off x="7020272" y="3933056"/>
            <a:ext cx="1224136" cy="648072"/>
          </a:xfrm>
          <a:prstGeom prst="bevel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600.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Zkosené hrany 19"/>
          <p:cNvSpPr/>
          <p:nvPr/>
        </p:nvSpPr>
        <p:spPr>
          <a:xfrm>
            <a:off x="6516216" y="2564904"/>
            <a:ext cx="1224136" cy="648072"/>
          </a:xfrm>
          <a:prstGeom prst="bevel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1290.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18F41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22404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18F41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18F41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18F41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22404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22404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18F41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18F41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22404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rgbClr val="FFC000"/>
            </a:solidFill>
          </a:ln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 w="28575">
                  <a:solidFill>
                    <a:srgbClr val="7030A0"/>
                  </a:solidFill>
                </a:ln>
                <a:solidFill>
                  <a:srgbClr val="FFC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Přečtěte správně</a:t>
            </a:r>
            <a:endParaRPr lang="cs-CZ" b="1" cap="all" dirty="0">
              <a:ln w="28575">
                <a:solidFill>
                  <a:srgbClr val="7030A0"/>
                </a:solidFill>
              </a:ln>
              <a:solidFill>
                <a:srgbClr val="FFC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FFC000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q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half" idx="2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FFC000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a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2050" name="Picture 2" descr="C:\Users\standard\AppData\Local\Microsoft\Windows\Temporary Internet Files\Content.IE5\GIR7FVX9\MC900441734[1].png"/>
          <p:cNvPicPr>
            <a:picLocks noChangeAspect="1" noChangeArrowheads="1"/>
          </p:cNvPicPr>
          <p:nvPr/>
        </p:nvPicPr>
        <p:blipFill>
          <a:blip r:embed="rId2" cstate="print"/>
          <a:srcRect t="18500" b="15876"/>
          <a:stretch>
            <a:fillRect/>
          </a:stretch>
        </p:blipFill>
        <p:spPr bwMode="auto">
          <a:xfrm>
            <a:off x="7668344" y="5157192"/>
            <a:ext cx="768096" cy="504056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2055" name="Picture 7" descr="C:\Users\standard\AppData\Local\Microsoft\Windows\Temporary Internet Files\Content.IE5\J25ATIDM\MP900406803[1].jpg"/>
          <p:cNvPicPr>
            <a:picLocks noChangeAspect="1" noChangeArrowheads="1"/>
          </p:cNvPicPr>
          <p:nvPr/>
        </p:nvPicPr>
        <p:blipFill>
          <a:blip r:embed="rId3" cstate="print"/>
          <a:srcRect l="16138" r="35038" b="14549"/>
          <a:stretch>
            <a:fillRect/>
          </a:stretch>
        </p:blipFill>
        <p:spPr bwMode="auto">
          <a:xfrm>
            <a:off x="683568" y="1844824"/>
            <a:ext cx="802611" cy="936104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2056" name="Picture 8" descr="C:\Users\standard\AppData\Local\Microsoft\Windows\Temporary Internet Files\Content.IE5\2J34JFU8\MC9000485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2924944"/>
            <a:ext cx="853280" cy="648072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2057" name="Picture 9" descr="C:\Users\standard\AppData\Local\Microsoft\Windows\Temporary Internet Files\Content.IE5\GIR7FVX9\MC90002724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1772816"/>
            <a:ext cx="765222" cy="864096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2058" name="Picture 10" descr="C:\Users\standard\AppData\Local\Microsoft\Windows\Temporary Internet Files\Content.IE5\J25ATIDM\MC90030548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6200000" flipH="1">
            <a:off x="842773" y="4205899"/>
            <a:ext cx="658733" cy="833128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2061" name="Picture 13" descr="C:\Users\standard\AppData\Local\Microsoft\Windows\Temporary Internet Files\Content.IE5\J25ATIDM\MC90044141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5301208"/>
            <a:ext cx="936104" cy="529809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2063" name="Picture 15" descr="C:\Users\standard\AppData\Local\Microsoft\Windows\Temporary Internet Files\Content.IE5\2J34JFU8\MC90039690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568" y="3284984"/>
            <a:ext cx="936104" cy="585714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sp>
        <p:nvSpPr>
          <p:cNvPr id="23" name="Obdélník 22"/>
          <p:cNvSpPr/>
          <p:nvPr/>
        </p:nvSpPr>
        <p:spPr>
          <a:xfrm>
            <a:off x="1331640" y="1700808"/>
            <a:ext cx="432048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308304" y="1700808"/>
            <a:ext cx="504056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70.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547664" y="5085184"/>
            <a:ext cx="432048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164288" y="2780928"/>
            <a:ext cx="648072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354.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259632" y="3068960"/>
            <a:ext cx="648072" cy="3600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112.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164288" y="4797152"/>
            <a:ext cx="648072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431.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475656" y="4077072"/>
            <a:ext cx="504056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15.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standard\AppData\Local\Microsoft\Windows\Temporary Internet Files\Content.IE5\2J34JFU8\MC90034033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740352" y="3933056"/>
            <a:ext cx="648072" cy="599924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sp>
        <p:nvSpPr>
          <p:cNvPr id="21" name="Obdélník 20"/>
          <p:cNvSpPr/>
          <p:nvPr/>
        </p:nvSpPr>
        <p:spPr>
          <a:xfrm>
            <a:off x="7380312" y="3717032"/>
            <a:ext cx="432048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Ohnutý roh 21"/>
          <p:cNvSpPr/>
          <p:nvPr/>
        </p:nvSpPr>
        <p:spPr>
          <a:xfrm>
            <a:off x="2051720" y="1988840"/>
            <a:ext cx="2232248" cy="576064"/>
          </a:xfrm>
          <a:prstGeom prst="foldedCorner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der </a:t>
            </a:r>
            <a:r>
              <a:rPr lang="cs-CZ" dirty="0" err="1" smtClean="0">
                <a:solidFill>
                  <a:schemeClr val="tx1"/>
                </a:solidFill>
              </a:rPr>
              <a:t>dritte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Hund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hnutý roh 29"/>
          <p:cNvSpPr/>
          <p:nvPr/>
        </p:nvSpPr>
        <p:spPr>
          <a:xfrm>
            <a:off x="2051720" y="3212976"/>
            <a:ext cx="2232248" cy="576064"/>
          </a:xfrm>
          <a:prstGeom prst="foldedCorner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die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hundertzw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ölfte</a:t>
            </a:r>
            <a:r>
              <a:rPr lang="cs-CZ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Maus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hnutý roh 30"/>
          <p:cNvSpPr/>
          <p:nvPr/>
        </p:nvSpPr>
        <p:spPr>
          <a:xfrm>
            <a:off x="2123728" y="4293096"/>
            <a:ext cx="2232248" cy="576064"/>
          </a:xfrm>
          <a:prstGeom prst="foldedCorner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die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f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ünfzehnte</a:t>
            </a:r>
            <a:r>
              <a:rPr lang="cs-CZ" dirty="0" smtClean="0">
                <a:solidFill>
                  <a:schemeClr val="tx1"/>
                </a:solidFill>
                <a:latin typeface="Calibri"/>
              </a:rPr>
              <a:t> Rose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hnutý roh 31"/>
          <p:cNvSpPr/>
          <p:nvPr/>
        </p:nvSpPr>
        <p:spPr>
          <a:xfrm>
            <a:off x="2123728" y="5301208"/>
            <a:ext cx="2232248" cy="576064"/>
          </a:xfrm>
          <a:prstGeom prst="foldedCorner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die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neunte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Schildkr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öte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hnutý roh 32"/>
          <p:cNvSpPr/>
          <p:nvPr/>
        </p:nvSpPr>
        <p:spPr>
          <a:xfrm>
            <a:off x="4788024" y="4869160"/>
            <a:ext cx="2232248" cy="864096"/>
          </a:xfrm>
          <a:prstGeom prst="foldedCorner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das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vierhunderteinund</a:t>
            </a:r>
            <a:r>
              <a:rPr lang="cs-CZ" dirty="0" smtClean="0">
                <a:solidFill>
                  <a:schemeClr val="tx1"/>
                </a:solidFill>
              </a:rPr>
              <a:t> -</a:t>
            </a:r>
            <a:r>
              <a:rPr lang="cs-CZ" dirty="0" err="1" smtClean="0">
                <a:solidFill>
                  <a:schemeClr val="tx1"/>
                </a:solidFill>
              </a:rPr>
              <a:t>drei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ßigste</a:t>
            </a:r>
            <a:r>
              <a:rPr lang="cs-CZ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Buch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hnutý roh 33"/>
          <p:cNvSpPr/>
          <p:nvPr/>
        </p:nvSpPr>
        <p:spPr>
          <a:xfrm>
            <a:off x="4788024" y="4005064"/>
            <a:ext cx="2232248" cy="576064"/>
          </a:xfrm>
          <a:prstGeom prst="foldedCorner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die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achte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Schere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hnutý roh 34"/>
          <p:cNvSpPr/>
          <p:nvPr/>
        </p:nvSpPr>
        <p:spPr>
          <a:xfrm>
            <a:off x="4788024" y="2780928"/>
            <a:ext cx="2232248" cy="864096"/>
          </a:xfrm>
          <a:prstGeom prst="foldedCorner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das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dreihundertvierund</a:t>
            </a:r>
            <a:r>
              <a:rPr lang="cs-CZ" dirty="0" smtClean="0">
                <a:solidFill>
                  <a:schemeClr val="tx1"/>
                </a:solidFill>
              </a:rPr>
              <a:t> -</a:t>
            </a:r>
            <a:r>
              <a:rPr lang="cs-CZ" dirty="0" err="1" smtClean="0">
                <a:solidFill>
                  <a:schemeClr val="tx1"/>
                </a:solidFill>
              </a:rPr>
              <a:t>f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ünfzigste</a:t>
            </a:r>
            <a:r>
              <a:rPr lang="cs-CZ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Haus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hnutý roh 35"/>
          <p:cNvSpPr/>
          <p:nvPr/>
        </p:nvSpPr>
        <p:spPr>
          <a:xfrm>
            <a:off x="4788024" y="1988840"/>
            <a:ext cx="2232248" cy="576064"/>
          </a:xfrm>
          <a:prstGeom prst="foldedCorner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der </a:t>
            </a:r>
            <a:r>
              <a:rPr lang="cs-CZ" dirty="0" err="1" smtClean="0">
                <a:solidFill>
                  <a:schemeClr val="tx1"/>
                </a:solidFill>
              </a:rPr>
              <a:t>siebzigste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Baum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rgbClr val="FFC000"/>
            </a:solidFill>
          </a:ln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 w="28575">
                  <a:solidFill>
                    <a:srgbClr val="7030A0"/>
                  </a:solidFill>
                </a:ln>
                <a:solidFill>
                  <a:srgbClr val="FFC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Doplňte řadovou číslovku:</a:t>
            </a:r>
            <a:endParaRPr lang="cs-CZ" b="1" cap="all" dirty="0">
              <a:ln w="28575">
                <a:solidFill>
                  <a:srgbClr val="7030A0"/>
                </a:solidFill>
              </a:ln>
              <a:solidFill>
                <a:srgbClr val="FFC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FFC000"/>
            </a:solidFill>
          </a:ln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November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der  </a:t>
            </a: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elfte</a:t>
            </a:r>
            <a:r>
              <a:rPr lang="cs-CZ" dirty="0" smtClean="0"/>
              <a:t>  </a:t>
            </a:r>
            <a:r>
              <a:rPr lang="cs-CZ" dirty="0" err="1" smtClean="0"/>
              <a:t>Monat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Montag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der  </a:t>
            </a: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erste</a:t>
            </a:r>
            <a:r>
              <a:rPr lang="cs-CZ" dirty="0" smtClean="0"/>
              <a:t>  </a:t>
            </a:r>
            <a:r>
              <a:rPr lang="cs-CZ" dirty="0" err="1" smtClean="0"/>
              <a:t>Tag</a:t>
            </a:r>
            <a:r>
              <a:rPr lang="cs-CZ" dirty="0" smtClean="0"/>
              <a:t> in der </a:t>
            </a:r>
            <a:r>
              <a:rPr lang="cs-CZ" dirty="0" err="1" smtClean="0"/>
              <a:t>Woche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Samstag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der  </a:t>
            </a: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sechste</a:t>
            </a:r>
            <a:r>
              <a:rPr lang="cs-CZ" dirty="0" smtClean="0"/>
              <a:t>  </a:t>
            </a:r>
            <a:r>
              <a:rPr lang="cs-CZ" dirty="0" err="1" smtClean="0"/>
              <a:t>Tag</a:t>
            </a:r>
            <a:r>
              <a:rPr lang="cs-CZ" dirty="0" smtClean="0"/>
              <a:t> in der </a:t>
            </a:r>
            <a:r>
              <a:rPr lang="cs-CZ" dirty="0" err="1" smtClean="0"/>
              <a:t>Woche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Februar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der  </a:t>
            </a: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zweite</a:t>
            </a:r>
            <a:r>
              <a:rPr lang="cs-CZ" dirty="0" smtClean="0"/>
              <a:t>  </a:t>
            </a:r>
            <a:r>
              <a:rPr lang="cs-CZ" dirty="0" err="1" smtClean="0"/>
              <a:t>Monat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Mittwoch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der  </a:t>
            </a: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dritte</a:t>
            </a:r>
            <a:r>
              <a:rPr lang="cs-CZ" dirty="0" smtClean="0"/>
              <a:t>  </a:t>
            </a:r>
            <a:r>
              <a:rPr lang="cs-CZ" dirty="0" err="1" smtClean="0"/>
              <a:t>Tag</a:t>
            </a:r>
            <a:r>
              <a:rPr lang="cs-CZ" dirty="0" smtClean="0"/>
              <a:t> in der </a:t>
            </a:r>
            <a:r>
              <a:rPr lang="cs-CZ" dirty="0" err="1" smtClean="0"/>
              <a:t>Woche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Dezember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der  </a:t>
            </a: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zw</a:t>
            </a: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75000"/>
                  </a:schemeClr>
                </a:solidFill>
                <a:latin typeface="Calibri"/>
              </a:rPr>
              <a:t>ölfte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err="1" smtClean="0">
                <a:latin typeface="Calibri"/>
              </a:rPr>
              <a:t>Monat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im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Jahr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September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der  </a:t>
            </a: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chemeClr val="accent5">
                    <a:lumMod val="75000"/>
                  </a:schemeClr>
                </a:solidFill>
              </a:rPr>
              <a:t>neunte</a:t>
            </a:r>
            <a:r>
              <a:rPr lang="cs-CZ" dirty="0" smtClean="0"/>
              <a:t>  </a:t>
            </a:r>
            <a:r>
              <a:rPr lang="cs-CZ" dirty="0" err="1" smtClean="0"/>
              <a:t>Monat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kosené hrany 3"/>
          <p:cNvSpPr/>
          <p:nvPr/>
        </p:nvSpPr>
        <p:spPr>
          <a:xfrm>
            <a:off x="3995936" y="1700808"/>
            <a:ext cx="936104" cy="432048"/>
          </a:xfrm>
          <a:prstGeom prst="bevel">
            <a:avLst/>
          </a:prstGeom>
          <a:solidFill>
            <a:srgbClr val="FFC0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kosené hrany 4"/>
          <p:cNvSpPr/>
          <p:nvPr/>
        </p:nvSpPr>
        <p:spPr>
          <a:xfrm>
            <a:off x="3563888" y="2276872"/>
            <a:ext cx="1008112" cy="432048"/>
          </a:xfrm>
          <a:prstGeom prst="bevel">
            <a:avLst/>
          </a:prstGeom>
          <a:solidFill>
            <a:srgbClr val="FFC0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kosené hrany 5"/>
          <p:cNvSpPr/>
          <p:nvPr/>
        </p:nvSpPr>
        <p:spPr>
          <a:xfrm>
            <a:off x="3635896" y="2924944"/>
            <a:ext cx="1368152" cy="432048"/>
          </a:xfrm>
          <a:prstGeom prst="bevel">
            <a:avLst/>
          </a:prstGeom>
          <a:solidFill>
            <a:srgbClr val="FFC0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kosené hrany 6"/>
          <p:cNvSpPr/>
          <p:nvPr/>
        </p:nvSpPr>
        <p:spPr>
          <a:xfrm>
            <a:off x="3563888" y="3501008"/>
            <a:ext cx="1224136" cy="432048"/>
          </a:xfrm>
          <a:prstGeom prst="bevel">
            <a:avLst/>
          </a:prstGeom>
          <a:solidFill>
            <a:srgbClr val="FFC0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kosené hrany 7"/>
          <p:cNvSpPr/>
          <p:nvPr/>
        </p:nvSpPr>
        <p:spPr>
          <a:xfrm>
            <a:off x="3851920" y="4077072"/>
            <a:ext cx="1080120" cy="432048"/>
          </a:xfrm>
          <a:prstGeom prst="bevel">
            <a:avLst/>
          </a:prstGeom>
          <a:solidFill>
            <a:srgbClr val="FFC0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kosené hrany 8"/>
          <p:cNvSpPr/>
          <p:nvPr/>
        </p:nvSpPr>
        <p:spPr>
          <a:xfrm>
            <a:off x="3995936" y="4653136"/>
            <a:ext cx="1296144" cy="432048"/>
          </a:xfrm>
          <a:prstGeom prst="bevel">
            <a:avLst/>
          </a:prstGeom>
          <a:solidFill>
            <a:srgbClr val="FFC0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kosené hrany 9"/>
          <p:cNvSpPr/>
          <p:nvPr/>
        </p:nvSpPr>
        <p:spPr>
          <a:xfrm>
            <a:off x="4139952" y="5229200"/>
            <a:ext cx="1296144" cy="432048"/>
          </a:xfrm>
          <a:prstGeom prst="bevel">
            <a:avLst/>
          </a:prstGeom>
          <a:solidFill>
            <a:srgbClr val="FFC0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rgbClr val="FFC000"/>
            </a:solidFill>
          </a:ln>
        </p:spPr>
        <p:txBody>
          <a:bodyPr>
            <a:no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3500" b="1" cap="all" dirty="0" smtClean="0">
                <a:ln w="28575">
                  <a:solidFill>
                    <a:srgbClr val="7030A0"/>
                  </a:solidFill>
                </a:ln>
                <a:solidFill>
                  <a:srgbClr val="FFC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 mrakodrapu - odpovězte na otázky:</a:t>
            </a:r>
            <a:endParaRPr lang="cs-CZ" sz="3500" b="1" cap="all" dirty="0">
              <a:ln w="28575">
                <a:solidFill>
                  <a:srgbClr val="7030A0"/>
                </a:solidFill>
              </a:ln>
              <a:solidFill>
                <a:srgbClr val="FFC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FFC000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A       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FFC000"/>
            </a:solidFill>
          </a:ln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WO WOHNT ...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Alex?  - Es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...... </a:t>
            </a:r>
            <a:r>
              <a:rPr lang="cs-CZ" sz="2400" dirty="0" err="1" smtClean="0"/>
              <a:t>Stock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Max? -  Es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...... </a:t>
            </a:r>
            <a:r>
              <a:rPr lang="cs-CZ" sz="2400" dirty="0" err="1" smtClean="0"/>
              <a:t>Stock</a:t>
            </a:r>
            <a:r>
              <a:rPr lang="cs-CZ" sz="2400" dirty="0" smtClean="0"/>
              <a:t>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Tina? - Es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...... </a:t>
            </a:r>
            <a:r>
              <a:rPr lang="cs-CZ" sz="2400" dirty="0" err="1" smtClean="0"/>
              <a:t>Stock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Kati? -  Es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...... </a:t>
            </a:r>
            <a:r>
              <a:rPr lang="cs-CZ" sz="2400" dirty="0" err="1" smtClean="0"/>
              <a:t>Stock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Tom? - Es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...... </a:t>
            </a:r>
            <a:r>
              <a:rPr lang="cs-CZ" sz="2400" dirty="0" err="1" smtClean="0"/>
              <a:t>Stock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Anna? - Es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...... </a:t>
            </a:r>
            <a:r>
              <a:rPr lang="cs-CZ" sz="2400" dirty="0" err="1" smtClean="0"/>
              <a:t>Stock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Krychle 4"/>
          <p:cNvSpPr/>
          <p:nvPr/>
        </p:nvSpPr>
        <p:spPr>
          <a:xfrm>
            <a:off x="755576" y="1700808"/>
            <a:ext cx="1296144" cy="1296144"/>
          </a:xfrm>
          <a:prstGeom prst="cube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Kosoúhelník 10"/>
          <p:cNvSpPr/>
          <p:nvPr/>
        </p:nvSpPr>
        <p:spPr>
          <a:xfrm>
            <a:off x="1043608" y="1772816"/>
            <a:ext cx="720080" cy="216024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985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755576" y="3140968"/>
            <a:ext cx="1296144" cy="1296144"/>
          </a:xfrm>
          <a:prstGeom prst="cube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Krychle 13"/>
          <p:cNvSpPr/>
          <p:nvPr/>
        </p:nvSpPr>
        <p:spPr>
          <a:xfrm>
            <a:off x="2699792" y="1700808"/>
            <a:ext cx="1296144" cy="1296144"/>
          </a:xfrm>
          <a:prstGeom prst="cube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Krychle 14"/>
          <p:cNvSpPr/>
          <p:nvPr/>
        </p:nvSpPr>
        <p:spPr>
          <a:xfrm>
            <a:off x="2699792" y="3140968"/>
            <a:ext cx="1296144" cy="1296144"/>
          </a:xfrm>
          <a:prstGeom prst="cube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Krychle 15"/>
          <p:cNvSpPr/>
          <p:nvPr/>
        </p:nvSpPr>
        <p:spPr>
          <a:xfrm>
            <a:off x="2699792" y="4581128"/>
            <a:ext cx="1296144" cy="1296144"/>
          </a:xfrm>
          <a:prstGeom prst="cube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Krychle 16"/>
          <p:cNvSpPr/>
          <p:nvPr/>
        </p:nvSpPr>
        <p:spPr>
          <a:xfrm>
            <a:off x="755576" y="4581128"/>
            <a:ext cx="1296144" cy="1296144"/>
          </a:xfrm>
          <a:prstGeom prst="cube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Kosoúhelník 17"/>
          <p:cNvSpPr/>
          <p:nvPr/>
        </p:nvSpPr>
        <p:spPr>
          <a:xfrm>
            <a:off x="2987824" y="4653136"/>
            <a:ext cx="720080" cy="216024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34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9" name="Kosoúhelník 18"/>
          <p:cNvSpPr/>
          <p:nvPr/>
        </p:nvSpPr>
        <p:spPr>
          <a:xfrm>
            <a:off x="1043608" y="4653136"/>
            <a:ext cx="720080" cy="216024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506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0" name="Kosoúhelník 19"/>
          <p:cNvSpPr/>
          <p:nvPr/>
        </p:nvSpPr>
        <p:spPr>
          <a:xfrm>
            <a:off x="2987824" y="3212976"/>
            <a:ext cx="720080" cy="216024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112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1" name="Kosoúhelník 20"/>
          <p:cNvSpPr/>
          <p:nvPr/>
        </p:nvSpPr>
        <p:spPr>
          <a:xfrm>
            <a:off x="1043608" y="3212976"/>
            <a:ext cx="720080" cy="216024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85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2" name="Kosoúhelník 21"/>
          <p:cNvSpPr/>
          <p:nvPr/>
        </p:nvSpPr>
        <p:spPr>
          <a:xfrm>
            <a:off x="2987824" y="1772816"/>
            <a:ext cx="720080" cy="216024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60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8" name="Kosoúhelník 27"/>
          <p:cNvSpPr/>
          <p:nvPr/>
        </p:nvSpPr>
        <p:spPr>
          <a:xfrm>
            <a:off x="2771800" y="2060848"/>
            <a:ext cx="864096" cy="216024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Anna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9" name="Kosoúhelník 28"/>
          <p:cNvSpPr/>
          <p:nvPr/>
        </p:nvSpPr>
        <p:spPr>
          <a:xfrm>
            <a:off x="2771800" y="4941168"/>
            <a:ext cx="864096" cy="216024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Kati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0" name="Kosoúhelník 29"/>
          <p:cNvSpPr/>
          <p:nvPr/>
        </p:nvSpPr>
        <p:spPr>
          <a:xfrm>
            <a:off x="2771800" y="3501008"/>
            <a:ext cx="864096" cy="216024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Alex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1" name="Kosoúhelník 30"/>
          <p:cNvSpPr/>
          <p:nvPr/>
        </p:nvSpPr>
        <p:spPr>
          <a:xfrm>
            <a:off x="827584" y="4941168"/>
            <a:ext cx="864096" cy="216024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Tina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2" name="Kosoúhelník 31"/>
          <p:cNvSpPr/>
          <p:nvPr/>
        </p:nvSpPr>
        <p:spPr>
          <a:xfrm>
            <a:off x="827584" y="3501008"/>
            <a:ext cx="864096" cy="216024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Tom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3" name="Kosoúhelník 32"/>
          <p:cNvSpPr/>
          <p:nvPr/>
        </p:nvSpPr>
        <p:spPr>
          <a:xfrm>
            <a:off x="827584" y="2060848"/>
            <a:ext cx="864096" cy="216024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Max</a:t>
            </a:r>
            <a:endParaRPr lang="cs-CZ" sz="1600" b="1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standard\AppData\Local\Microsoft\Windows\Temporary Internet Files\Content.IE5\J25ATIDM\MC9004401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276872"/>
            <a:ext cx="322709" cy="655297"/>
          </a:xfrm>
          <a:prstGeom prst="rect">
            <a:avLst/>
          </a:prstGeom>
          <a:noFill/>
        </p:spPr>
      </p:pic>
      <p:pic>
        <p:nvPicPr>
          <p:cNvPr id="1028" name="Picture 4" descr="C:\Users\standard\AppData\Local\Microsoft\Windows\Temporary Internet Files\Content.IE5\2J34JFU8\MC9004401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3717032"/>
            <a:ext cx="303884" cy="659705"/>
          </a:xfrm>
          <a:prstGeom prst="rect">
            <a:avLst/>
          </a:prstGeom>
          <a:noFill/>
        </p:spPr>
      </p:pic>
      <p:pic>
        <p:nvPicPr>
          <p:cNvPr id="1029" name="Picture 5" descr="C:\Users\standard\AppData\Local\Microsoft\Windows\Temporary Internet Files\Content.IE5\QDA77Z5D\MC9004401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3717032"/>
            <a:ext cx="308873" cy="648072"/>
          </a:xfrm>
          <a:prstGeom prst="rect">
            <a:avLst/>
          </a:prstGeom>
          <a:noFill/>
        </p:spPr>
      </p:pic>
      <p:pic>
        <p:nvPicPr>
          <p:cNvPr id="1031" name="Picture 7" descr="C:\Users\standard\AppData\Local\Microsoft\Windows\Temporary Internet Files\Content.IE5\QDA77Z5D\MC90036077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2276872"/>
            <a:ext cx="472402" cy="720080"/>
          </a:xfrm>
          <a:prstGeom prst="rect">
            <a:avLst/>
          </a:prstGeom>
          <a:noFill/>
        </p:spPr>
      </p:pic>
      <p:pic>
        <p:nvPicPr>
          <p:cNvPr id="1032" name="Picture 8" descr="C:\Users\standard\AppData\Local\Microsoft\Windows\Temporary Internet Files\Content.IE5\GIR7FVX9\MC90038715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5157192"/>
            <a:ext cx="584464" cy="648072"/>
          </a:xfrm>
          <a:prstGeom prst="rect">
            <a:avLst/>
          </a:prstGeom>
          <a:noFill/>
        </p:spPr>
      </p:pic>
      <p:pic>
        <p:nvPicPr>
          <p:cNvPr id="1033" name="Picture 9" descr="C:\Users\standard\AppData\Local\Microsoft\Windows\Temporary Internet Files\Content.IE5\GIR7FVX9\MC90038713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5157192"/>
            <a:ext cx="576064" cy="656978"/>
          </a:xfrm>
          <a:prstGeom prst="rect">
            <a:avLst/>
          </a:prstGeom>
          <a:noFill/>
        </p:spPr>
      </p:pic>
      <p:sp>
        <p:nvSpPr>
          <p:cNvPr id="42" name="Obdélník 41"/>
          <p:cNvSpPr/>
          <p:nvPr/>
        </p:nvSpPr>
        <p:spPr>
          <a:xfrm>
            <a:off x="5652120" y="4293096"/>
            <a:ext cx="2880320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vierunddrei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ßigste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652120" y="3861048"/>
            <a:ext cx="2880320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  <a:latin typeface="Calibri"/>
              </a:rPr>
              <a:t>fünfhundertsechste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724128" y="3068960"/>
            <a:ext cx="28803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neunhundertfünfund</a:t>
            </a:r>
            <a:r>
              <a:rPr lang="cs-CZ" dirty="0" smtClean="0">
                <a:solidFill>
                  <a:schemeClr val="tx1"/>
                </a:solidFill>
                <a:latin typeface="Calibri"/>
              </a:rPr>
              <a:t> -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achtzigste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5724128" y="2564904"/>
            <a:ext cx="2808312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hundertzw</a:t>
            </a:r>
            <a:r>
              <a:rPr lang="cs-CZ" dirty="0" err="1" smtClean="0">
                <a:solidFill>
                  <a:schemeClr val="tx1"/>
                </a:solidFill>
                <a:latin typeface="Calibri"/>
              </a:rPr>
              <a:t>ölfte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5652120" y="4797152"/>
            <a:ext cx="2880320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fünfundachzigste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724128" y="5301208"/>
            <a:ext cx="2808312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sechzigste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rgbClr val="FFC000"/>
            </a:solidFill>
          </a:ln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 w="28575">
                  <a:solidFill>
                    <a:srgbClr val="7030A0"/>
                  </a:solidFill>
                </a:ln>
                <a:solidFill>
                  <a:srgbClr val="FFC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Doplňte údaj z kalendáře:</a:t>
            </a:r>
            <a:endParaRPr lang="cs-CZ" b="1" cap="all" dirty="0">
              <a:ln w="28575">
                <a:solidFill>
                  <a:srgbClr val="7030A0"/>
                </a:solidFill>
              </a:ln>
              <a:solidFill>
                <a:srgbClr val="FFC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FFC000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a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026" name="Picture 2" descr="C:\Users\standard\AppData\Local\Microsoft\Windows\Temporary Internet Files\Content.IE5\GIR7FVX9\MC90032356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259632" y="1700808"/>
            <a:ext cx="1585951" cy="1588026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6" name="Picture 2" descr="C:\Users\standard\AppData\Local\Microsoft\Windows\Temporary Internet Files\Content.IE5\GIR7FVX9\MC90032356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771800" y="2276872"/>
            <a:ext cx="1585951" cy="1588026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7" name="Picture 2" descr="C:\Users\standard\AppData\Local\Microsoft\Windows\Temporary Internet Files\Content.IE5\GIR7FVX9\MC90032356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259632" y="4509120"/>
            <a:ext cx="1585951" cy="1588026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8" name="Picture 2" descr="C:\Users\standard\AppData\Local\Microsoft\Windows\Temporary Internet Files\Content.IE5\GIR7FVX9\MC90032356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699792" y="4005064"/>
            <a:ext cx="1585951" cy="1588026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pic>
        <p:nvPicPr>
          <p:cNvPr id="9" name="Picture 2" descr="C:\Users\standard\AppData\Local\Microsoft\Windows\Temporary Internet Files\Content.IE5\GIR7FVX9\MC90032356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11560" y="3068960"/>
            <a:ext cx="1585951" cy="1588026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</p:pic>
      <p:sp>
        <p:nvSpPr>
          <p:cNvPr id="10" name="Kosoúhelník 9"/>
          <p:cNvSpPr/>
          <p:nvPr/>
        </p:nvSpPr>
        <p:spPr>
          <a:xfrm flipH="1">
            <a:off x="1619672" y="2060848"/>
            <a:ext cx="720080" cy="288032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err="1" smtClean="0">
                <a:solidFill>
                  <a:schemeClr val="tx1"/>
                </a:solidFill>
              </a:rPr>
              <a:t>Mai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1" name="Kosoúhelník 10"/>
          <p:cNvSpPr/>
          <p:nvPr/>
        </p:nvSpPr>
        <p:spPr>
          <a:xfrm flipH="1">
            <a:off x="3059832" y="4365104"/>
            <a:ext cx="720080" cy="288032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err="1" smtClean="0">
                <a:solidFill>
                  <a:schemeClr val="tx1"/>
                </a:solidFill>
              </a:rPr>
              <a:t>Juli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2" name="Kosoúhelník 11"/>
          <p:cNvSpPr/>
          <p:nvPr/>
        </p:nvSpPr>
        <p:spPr>
          <a:xfrm flipH="1">
            <a:off x="971600" y="3429000"/>
            <a:ext cx="720080" cy="288032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Juni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3" name="Kosoúhelník 12"/>
          <p:cNvSpPr/>
          <p:nvPr/>
        </p:nvSpPr>
        <p:spPr>
          <a:xfrm flipH="1">
            <a:off x="3059832" y="2636912"/>
            <a:ext cx="792088" cy="360040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err="1" smtClean="0">
                <a:solidFill>
                  <a:schemeClr val="tx1"/>
                </a:solidFill>
              </a:rPr>
              <a:t>M</a:t>
            </a:r>
            <a:r>
              <a:rPr lang="cs-CZ" sz="1400" b="1" dirty="0" err="1" smtClean="0">
                <a:solidFill>
                  <a:schemeClr val="tx1"/>
                </a:solidFill>
                <a:latin typeface="Calibri"/>
              </a:rPr>
              <a:t>ärz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4" name="Kosoúhelník 13"/>
          <p:cNvSpPr/>
          <p:nvPr/>
        </p:nvSpPr>
        <p:spPr>
          <a:xfrm flipH="1">
            <a:off x="1403648" y="4869160"/>
            <a:ext cx="936104" cy="288032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August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5" name="Kosoúhelník 14"/>
          <p:cNvSpPr/>
          <p:nvPr/>
        </p:nvSpPr>
        <p:spPr>
          <a:xfrm flipH="1">
            <a:off x="1835696" y="2348880"/>
            <a:ext cx="432048" cy="360040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3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Kosoúhelník 15"/>
          <p:cNvSpPr/>
          <p:nvPr/>
        </p:nvSpPr>
        <p:spPr>
          <a:xfrm flipH="1">
            <a:off x="1547664" y="5157192"/>
            <a:ext cx="720080" cy="360040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11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Kosoúhelník 16"/>
          <p:cNvSpPr/>
          <p:nvPr/>
        </p:nvSpPr>
        <p:spPr>
          <a:xfrm flipH="1">
            <a:off x="3203848" y="2924944"/>
            <a:ext cx="648072" cy="360040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12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Kosoúhelník 17"/>
          <p:cNvSpPr/>
          <p:nvPr/>
        </p:nvSpPr>
        <p:spPr>
          <a:xfrm flipH="1">
            <a:off x="1115616" y="3717032"/>
            <a:ext cx="720080" cy="360040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27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Kosoúhelník 18"/>
          <p:cNvSpPr/>
          <p:nvPr/>
        </p:nvSpPr>
        <p:spPr>
          <a:xfrm flipH="1">
            <a:off x="3131840" y="4725144"/>
            <a:ext cx="720080" cy="360040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22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5" name="Picture 2" descr="C:\Users\standard\AppData\Local\Microsoft\Windows\Temporary Internet Files\Content.IE5\GIR7FVX9\MC900382565[1].jpg"/>
          <p:cNvPicPr>
            <a:picLocks noChangeAspect="1" noChangeArrowheads="1"/>
          </p:cNvPicPr>
          <p:nvPr/>
        </p:nvPicPr>
        <p:blipFill>
          <a:blip r:embed="rId3" cstate="print"/>
          <a:srcRect l="20751" t="6126" r="18500"/>
          <a:stretch>
            <a:fillRect/>
          </a:stretch>
        </p:blipFill>
        <p:spPr bwMode="auto">
          <a:xfrm>
            <a:off x="3851920" y="4077072"/>
            <a:ext cx="432048" cy="667635"/>
          </a:xfrm>
          <a:prstGeom prst="rect">
            <a:avLst/>
          </a:prstGeom>
          <a:noFill/>
        </p:spPr>
      </p:pic>
      <p:pic>
        <p:nvPicPr>
          <p:cNvPr id="1028" name="Picture 4" descr="C:\Users\standard\AppData\Local\Microsoft\Windows\Temporary Internet Files\Content.IE5\J25ATIDM\MC9002345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2348880"/>
            <a:ext cx="630331" cy="437772"/>
          </a:xfrm>
          <a:prstGeom prst="rect">
            <a:avLst/>
          </a:prstGeom>
          <a:noFill/>
        </p:spPr>
      </p:pic>
      <p:pic>
        <p:nvPicPr>
          <p:cNvPr id="1030" name="Picture 6" descr="C:\Users\standard\AppData\Local\Microsoft\Windows\Temporary Internet Files\Content.IE5\QDA77Z5D\MC90023951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2411760" y="1772816"/>
            <a:ext cx="418215" cy="559847"/>
          </a:xfrm>
          <a:prstGeom prst="rect">
            <a:avLst/>
          </a:prstGeom>
          <a:noFill/>
        </p:spPr>
      </p:pic>
      <p:pic>
        <p:nvPicPr>
          <p:cNvPr id="1032" name="Picture 8" descr="C:\Users\standard\AppData\Local\Microsoft\Windows\Temporary Internet Files\Content.IE5\2J34JFU8\MC90008880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3140968"/>
            <a:ext cx="576064" cy="577807"/>
          </a:xfrm>
          <a:prstGeom prst="rect">
            <a:avLst/>
          </a:prstGeom>
          <a:noFill/>
        </p:spPr>
      </p:pic>
      <p:sp>
        <p:nvSpPr>
          <p:cNvPr id="30" name="Zástupný symbol pro obsah 29"/>
          <p:cNvSpPr>
            <a:spLocks noGrp="1"/>
          </p:cNvSpPr>
          <p:nvPr>
            <p:ph sz="half" idx="2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Der </a:t>
            </a:r>
            <a:r>
              <a:rPr lang="cs-CZ" sz="25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zweiundzwanzigste</a:t>
            </a:r>
            <a:r>
              <a:rPr lang="cs-CZ" sz="25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 </a:t>
            </a:r>
            <a:r>
              <a:rPr lang="cs-CZ" sz="25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Juli</a:t>
            </a:r>
            <a:r>
              <a:rPr lang="cs-CZ" sz="25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 </a:t>
            </a:r>
            <a:r>
              <a:rPr lang="cs-CZ" sz="2500" dirty="0" smtClean="0"/>
              <a:t>- Omas </a:t>
            </a:r>
            <a:r>
              <a:rPr lang="cs-CZ" sz="2500" dirty="0" err="1" smtClean="0"/>
              <a:t>Geburtstag</a:t>
            </a:r>
            <a:r>
              <a:rPr lang="cs-CZ" sz="2500" dirty="0" smtClean="0"/>
              <a:t>.</a:t>
            </a:r>
          </a:p>
          <a:p>
            <a:pPr>
              <a:buNone/>
            </a:pPr>
            <a:r>
              <a:rPr lang="cs-CZ" sz="25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Der </a:t>
            </a:r>
            <a:r>
              <a:rPr lang="cs-CZ" sz="25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</a:rPr>
              <a:t>zw</a:t>
            </a:r>
            <a:r>
              <a:rPr lang="cs-CZ" sz="25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alibri"/>
              </a:rPr>
              <a:t>ölfte</a:t>
            </a:r>
            <a:r>
              <a:rPr lang="cs-CZ" sz="25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alibri"/>
              </a:rPr>
              <a:t> </a:t>
            </a:r>
            <a:r>
              <a:rPr lang="cs-CZ" sz="25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alibri"/>
              </a:rPr>
              <a:t>März</a:t>
            </a:r>
            <a:r>
              <a:rPr lang="cs-CZ" sz="25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alibri"/>
              </a:rPr>
              <a:t> </a:t>
            </a:r>
            <a:r>
              <a:rPr lang="cs-CZ" sz="2500" dirty="0" smtClean="0">
                <a:latin typeface="Calibri"/>
              </a:rPr>
              <a:t>- </a:t>
            </a:r>
            <a:r>
              <a:rPr lang="cs-CZ" sz="2500" dirty="0" err="1" smtClean="0">
                <a:latin typeface="Calibri"/>
              </a:rPr>
              <a:t>Zahnarztbesuch</a:t>
            </a:r>
            <a:r>
              <a:rPr lang="cs-CZ" sz="2500" dirty="0" smtClean="0">
                <a:latin typeface="Calibri"/>
              </a:rPr>
              <a:t>.</a:t>
            </a:r>
          </a:p>
          <a:p>
            <a:pPr>
              <a:buNone/>
            </a:pP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alibri"/>
              </a:rPr>
              <a:t>Der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alibri"/>
              </a:rPr>
              <a:t>siebenundzwanzigste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alibri"/>
              </a:rPr>
              <a:t> </a:t>
            </a:r>
            <a:r>
              <a:rPr lang="cs-CZ" sz="25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alibri"/>
              </a:rPr>
              <a:t>Juni</a:t>
            </a:r>
            <a:r>
              <a:rPr lang="cs-CZ" sz="2500" dirty="0" smtClean="0">
                <a:latin typeface="Calibri"/>
              </a:rPr>
              <a:t> - </a:t>
            </a:r>
            <a:r>
              <a:rPr lang="cs-CZ" sz="2500" dirty="0" err="1" smtClean="0">
                <a:latin typeface="Calibri"/>
              </a:rPr>
              <a:t>Fahrradausflug</a:t>
            </a:r>
            <a:r>
              <a:rPr lang="cs-CZ" sz="2500" dirty="0" smtClean="0">
                <a:latin typeface="Calibri"/>
              </a:rPr>
              <a:t>.</a:t>
            </a:r>
          </a:p>
          <a:p>
            <a:pPr>
              <a:buNone/>
            </a:pPr>
            <a:r>
              <a:rPr lang="cs-CZ" sz="25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alibri"/>
              </a:rPr>
              <a:t>Der </a:t>
            </a:r>
            <a:r>
              <a:rPr lang="cs-CZ" sz="25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alibri"/>
              </a:rPr>
              <a:t>elfte</a:t>
            </a:r>
            <a:r>
              <a:rPr lang="cs-CZ" sz="25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alibri"/>
              </a:rPr>
              <a:t> August </a:t>
            </a:r>
            <a:r>
              <a:rPr lang="cs-CZ" sz="2500" dirty="0" smtClean="0">
                <a:latin typeface="Calibri"/>
              </a:rPr>
              <a:t>- </a:t>
            </a:r>
            <a:r>
              <a:rPr lang="cs-CZ" sz="2500" dirty="0" err="1" smtClean="0">
                <a:latin typeface="Calibri"/>
              </a:rPr>
              <a:t>Ferien</a:t>
            </a:r>
            <a:r>
              <a:rPr lang="cs-CZ" sz="2500" dirty="0" smtClean="0">
                <a:latin typeface="Calibri"/>
              </a:rPr>
              <a:t> </a:t>
            </a:r>
            <a:r>
              <a:rPr lang="cs-CZ" sz="2500" dirty="0" err="1" smtClean="0">
                <a:latin typeface="Calibri"/>
              </a:rPr>
              <a:t>am</a:t>
            </a:r>
            <a:r>
              <a:rPr lang="cs-CZ" sz="2500" dirty="0" smtClean="0">
                <a:latin typeface="Calibri"/>
              </a:rPr>
              <a:t> </a:t>
            </a:r>
            <a:r>
              <a:rPr lang="cs-CZ" sz="2500" dirty="0" err="1" smtClean="0">
                <a:latin typeface="Calibri"/>
              </a:rPr>
              <a:t>Meer</a:t>
            </a:r>
            <a:r>
              <a:rPr lang="cs-CZ" sz="2500" dirty="0" smtClean="0">
                <a:latin typeface="Calibri"/>
              </a:rPr>
              <a:t>.</a:t>
            </a:r>
          </a:p>
          <a:p>
            <a:pPr>
              <a:buNone/>
            </a:pPr>
            <a:r>
              <a:rPr lang="cs-CZ" sz="25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alibri"/>
              </a:rPr>
              <a:t>Der </a:t>
            </a:r>
            <a:r>
              <a:rPr lang="cs-CZ" sz="25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alibri"/>
              </a:rPr>
              <a:t>dritte</a:t>
            </a:r>
            <a:r>
              <a:rPr lang="cs-CZ" sz="25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alibri"/>
              </a:rPr>
              <a:t> </a:t>
            </a:r>
            <a:r>
              <a:rPr lang="cs-CZ" sz="25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alibri"/>
              </a:rPr>
              <a:t>Mai</a:t>
            </a:r>
            <a:r>
              <a:rPr lang="cs-CZ" sz="2500" dirty="0" smtClean="0">
                <a:ln>
                  <a:solidFill>
                    <a:sysClr val="windowText" lastClr="000000"/>
                  </a:solidFill>
                </a:ln>
                <a:solidFill>
                  <a:srgbClr val="FFC000"/>
                </a:solidFill>
                <a:latin typeface="Calibri"/>
              </a:rPr>
              <a:t> </a:t>
            </a:r>
            <a:r>
              <a:rPr lang="cs-CZ" sz="2500" dirty="0" smtClean="0">
                <a:latin typeface="Calibri"/>
              </a:rPr>
              <a:t>- </a:t>
            </a:r>
            <a:r>
              <a:rPr lang="cs-CZ" sz="2500" dirty="0" err="1" smtClean="0">
                <a:latin typeface="Calibri"/>
              </a:rPr>
              <a:t>Tennisspiel</a:t>
            </a:r>
            <a:r>
              <a:rPr lang="cs-CZ" sz="2500" dirty="0" smtClean="0">
                <a:latin typeface="Calibri"/>
              </a:rPr>
              <a:t> </a:t>
            </a:r>
            <a:r>
              <a:rPr lang="cs-CZ" sz="2500" dirty="0" err="1" smtClean="0">
                <a:latin typeface="Calibri"/>
              </a:rPr>
              <a:t>mit</a:t>
            </a:r>
            <a:r>
              <a:rPr lang="cs-CZ" sz="2500" dirty="0" smtClean="0">
                <a:latin typeface="Calibri"/>
              </a:rPr>
              <a:t> Max. </a:t>
            </a:r>
            <a:endParaRPr lang="cs-CZ" sz="2500" dirty="0"/>
          </a:p>
        </p:txBody>
      </p:sp>
      <p:pic>
        <p:nvPicPr>
          <p:cNvPr id="1034" name="Picture 10" descr="C:\Users\standard\AppData\Local\Microsoft\Windows\Temporary Internet Files\Content.IE5\J25ATIDM\dglxasset[4].aspx"/>
          <p:cNvPicPr>
            <a:picLocks noChangeAspect="1" noChangeArrowheads="1"/>
          </p:cNvPicPr>
          <p:nvPr/>
        </p:nvPicPr>
        <p:blipFill>
          <a:blip r:embed="rId7" cstate="print"/>
          <a:srcRect t="22255" b="17631"/>
          <a:stretch>
            <a:fillRect/>
          </a:stretch>
        </p:blipFill>
        <p:spPr bwMode="auto">
          <a:xfrm>
            <a:off x="1259632" y="5517232"/>
            <a:ext cx="966521" cy="504056"/>
          </a:xfrm>
          <a:prstGeom prst="rect">
            <a:avLst/>
          </a:prstGeom>
          <a:noFill/>
        </p:spPr>
      </p:pic>
      <p:sp>
        <p:nvSpPr>
          <p:cNvPr id="33" name="Zaoblený obdélník 32"/>
          <p:cNvSpPr/>
          <p:nvPr/>
        </p:nvSpPr>
        <p:spPr>
          <a:xfrm>
            <a:off x="4716016" y="1700808"/>
            <a:ext cx="3528392" cy="360040"/>
          </a:xfrm>
          <a:prstGeom prst="roundRec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4716016" y="2492896"/>
            <a:ext cx="2232248" cy="360040"/>
          </a:xfrm>
          <a:prstGeom prst="roundRec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4716016" y="3356992"/>
            <a:ext cx="3816424" cy="360040"/>
          </a:xfrm>
          <a:prstGeom prst="roundRec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4716016" y="4221088"/>
            <a:ext cx="2088232" cy="360040"/>
          </a:xfrm>
          <a:prstGeom prst="roundRec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4716016" y="5013176"/>
            <a:ext cx="1800200" cy="360040"/>
          </a:xfrm>
          <a:prstGeom prst="roundRec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5400000" scaled="1"/>
            <a:tileRect/>
          </a:gradFill>
          <a:ln w="28575">
            <a:solidFill>
              <a:srgbClr val="FFC000"/>
            </a:solidFill>
          </a:ln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l"/>
            <a:r>
              <a:rPr lang="cs-CZ" b="1" cap="all" dirty="0" smtClean="0">
                <a:ln w="28575">
                  <a:solidFill>
                    <a:srgbClr val="7030A0"/>
                  </a:solidFill>
                </a:ln>
                <a:solidFill>
                  <a:srgbClr val="FFC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Zdroje:</a:t>
            </a:r>
            <a:endParaRPr lang="cs-CZ" b="1" cap="all" dirty="0">
              <a:ln w="28575">
                <a:solidFill>
                  <a:srgbClr val="7030A0"/>
                </a:solidFill>
              </a:ln>
              <a:solidFill>
                <a:srgbClr val="FFC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FFC000"/>
            </a:solidFill>
          </a:ln>
        </p:spPr>
        <p:txBody>
          <a:bodyPr/>
          <a:lstStyle/>
          <a:p>
            <a:r>
              <a:rPr lang="cs-CZ" sz="2400" dirty="0" smtClean="0"/>
              <a:t>Obrázky byly použity ze serveru společnosti Microsoft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/?CTT=97</a:t>
            </a:r>
          </a:p>
          <a:p>
            <a:r>
              <a:rPr lang="cs-CZ" sz="2400" dirty="0" smtClean="0"/>
              <a:t>Bezplatné kliparty, fotografie, ilustrace, animace a zvuky pro produkty </a:t>
            </a:r>
            <a:r>
              <a:rPr lang="cs-CZ" sz="2400" i="1" dirty="0" smtClean="0"/>
              <a:t>Microsoft </a:t>
            </a:r>
            <a:r>
              <a:rPr lang="cs-CZ" sz="2400" dirty="0" smtClean="0"/>
              <a:t>Office.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552</Words>
  <Application>Microsoft Office PowerPoint</Application>
  <PresentationFormat>Předvádění na obrazovce (4:3)</PresentationFormat>
  <Paragraphs>128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Metodické pokyny</vt:lpstr>
      <vt:lpstr>Řadové číslovky - tvorba</vt:lpstr>
      <vt:lpstr>Řadové číslovky - tvorba</vt:lpstr>
      <vt:lpstr>Koncovka TE nebo STE? Rozhodněte:</vt:lpstr>
      <vt:lpstr>Přečtěte správně</vt:lpstr>
      <vt:lpstr>Doplňte řadovou číslovku:</vt:lpstr>
      <vt:lpstr>V mrakodrapu - odpovězte na otázky:</vt:lpstr>
      <vt:lpstr>Doplňte údaj z kalendáře: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standard</dc:creator>
  <cp:lastModifiedBy>standard</cp:lastModifiedBy>
  <cp:revision>34</cp:revision>
  <dcterms:created xsi:type="dcterms:W3CDTF">2014-02-16T12:15:39Z</dcterms:created>
  <dcterms:modified xsi:type="dcterms:W3CDTF">2014-03-08T09:41:08Z</dcterms:modified>
</cp:coreProperties>
</file>