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68" r:id="rId4"/>
    <p:sldId id="269" r:id="rId5"/>
    <p:sldId id="270" r:id="rId6"/>
    <p:sldId id="271" r:id="rId7"/>
    <p:sldId id="274" r:id="rId8"/>
    <p:sldId id="272" r:id="rId9"/>
    <p:sldId id="273" r:id="rId10"/>
    <p:sldId id="275" r:id="rId11"/>
    <p:sldId id="276" r:id="rId12"/>
    <p:sldId id="260" r:id="rId13"/>
    <p:sldId id="27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</a:t>
          </a:r>
          <a:r>
            <a:rPr lang="cs-CZ" sz="2000" b="1" dirty="0" smtClean="0"/>
            <a:t>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Listopad/2013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sady:ČR - Vodstvo </a:t>
          </a:r>
          <a:endParaRPr lang="cs-CZ" sz="2000" b="1" dirty="0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 custLinFactNeighborX="7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</a:t>
          </a:r>
          <a:r>
            <a:rPr lang="cs-CZ" sz="2000" b="1" kern="1200" dirty="0" smtClean="0"/>
            <a:t>. Jana Strejčková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626680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Listopad/2013</a:t>
          </a:r>
          <a:endParaRPr lang="cs-CZ" sz="2000" b="1" kern="1200" dirty="0"/>
        </a:p>
      </dsp:txBody>
      <dsp:txXfrm>
        <a:off x="626680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sady:ČR - Vodstvo 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%C4%8Certovo_jezero_(1).jpg" TargetMode="External"/><Relationship Id="rId2" Type="http://schemas.openxmlformats.org/officeDocument/2006/relationships/hyperlink" Target="http://commons.wikimedia.org/wiki/File:Labe-smer-sebuzin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Ple%C5%A1n%C3%A9_jezero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4196145212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556792"/>
            <a:ext cx="7408333" cy="345069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Výukový materiál seznamuje žáky s tématem Vodstvo ČR (kde všude v krajině vodu najdeme, její členění, řeka, jezero, vodní nádrž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Materiál je určen pro žáky 4.ročníků</a:t>
            </a:r>
          </a:p>
          <a:p>
            <a:r>
              <a:rPr lang="cs-CZ" dirty="0" smtClean="0"/>
              <a:t>Časová dotace: </a:t>
            </a:r>
            <a:r>
              <a:rPr lang="cs-CZ" dirty="0" smtClean="0"/>
              <a:t>25 min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Materiál slouží k výuce, a je „oživen“ hravými úkoly.</a:t>
            </a:r>
          </a:p>
          <a:p>
            <a:r>
              <a:rPr lang="cs-CZ" dirty="0" smtClean="0"/>
              <a:t>List č. 6 obsahuje přesmyčky nejdelších řek ČR.</a:t>
            </a:r>
          </a:p>
          <a:p>
            <a:r>
              <a:rPr lang="cs-CZ" dirty="0" smtClean="0"/>
              <a:t>List č. 9 „doplňovačky-kreslené čtení“, žáci </a:t>
            </a:r>
            <a:r>
              <a:rPr lang="cs-CZ" dirty="0" smtClean="0"/>
              <a:t>hádají, </a:t>
            </a:r>
            <a:r>
              <a:rPr lang="cs-CZ" dirty="0" smtClean="0"/>
              <a:t>co by mohlo patřit, při kliknutí myší </a:t>
            </a:r>
            <a:r>
              <a:rPr lang="cs-CZ" dirty="0" smtClean="0"/>
              <a:t>– ověření, </a:t>
            </a:r>
            <a:r>
              <a:rPr lang="cs-CZ" dirty="0" smtClean="0"/>
              <a:t>zda měli pravdu</a:t>
            </a:r>
            <a:r>
              <a:rPr lang="cs-CZ" dirty="0" smtClean="0"/>
              <a:t>, objeví </a:t>
            </a:r>
            <a:r>
              <a:rPr lang="cs-CZ" dirty="0" smtClean="0"/>
              <a:t>se obr. a doplní tak část věty. Matematický úkol k tématu.</a:t>
            </a:r>
          </a:p>
          <a:p>
            <a:r>
              <a:rPr lang="cs-CZ" dirty="0" smtClean="0"/>
              <a:t>List č. 11 – </a:t>
            </a:r>
            <a:r>
              <a:rPr lang="cs-CZ" dirty="0" smtClean="0"/>
              <a:t>Poznej, </a:t>
            </a:r>
            <a:r>
              <a:rPr lang="cs-CZ" dirty="0" smtClean="0"/>
              <a:t>co je na obr. „</a:t>
            </a:r>
            <a:r>
              <a:rPr lang="cs-CZ" dirty="0" err="1" smtClean="0"/>
              <a:t>Odkrývačka</a:t>
            </a:r>
            <a:r>
              <a:rPr lang="cs-CZ" dirty="0" smtClean="0"/>
              <a:t>“-Vodstvo ČR (správně zodpovězeno </a:t>
            </a:r>
            <a:r>
              <a:rPr lang="cs-CZ" dirty="0" smtClean="0"/>
              <a:t>- políčko </a:t>
            </a:r>
            <a:r>
              <a:rPr lang="cs-CZ" dirty="0" smtClean="0"/>
              <a:t>se odkryje, špatná odpověď – zamračený </a:t>
            </a:r>
            <a:r>
              <a:rPr lang="cs-CZ" dirty="0" err="1" smtClean="0"/>
              <a:t>smajlík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Materiál slouží k interaktivní výuce.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2636912"/>
            <a:ext cx="5877247" cy="212365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b="1" dirty="0" smtClean="0"/>
              <a:t>Vodstvo ČR</a:t>
            </a:r>
          </a:p>
          <a:p>
            <a:pPr algn="ctr"/>
            <a:endParaRPr lang="cs-CZ" sz="4400" b="1" dirty="0"/>
          </a:p>
        </p:txBody>
      </p:sp>
      <p:pic>
        <p:nvPicPr>
          <p:cNvPr id="1028" name="Picture 4" descr="C:\Users\baudyš\AppData\Local\Microsoft\Windows\Temporary Internet Files\Content.IE5\UBSZVTVZ\MP9004310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3491880" cy="2329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9" name="Picture 5" descr="C:\Users\baudyš\AppData\Local\Microsoft\Windows\Temporary Internet Files\Content.IE5\UBSZVTVZ\MP9004447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789040"/>
            <a:ext cx="1568699" cy="203140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4" name="Picture 10" descr="C:\Users\baudyš\AppData\Local\Microsoft\Windows\Temporary Internet Files\Content.IE5\07WXUHWB\MP90040111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437112"/>
            <a:ext cx="1872208" cy="23408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5" name="Picture 11" descr="C:\Users\baudyš\AppData\Local\Microsoft\Windows\Temporary Internet Files\Content.IE5\MUYP6MID\MP90040006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260648"/>
            <a:ext cx="2294308" cy="18354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764704"/>
            <a:ext cx="7311617" cy="39703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S vodou se v krajině setkáváme:</a:t>
            </a:r>
          </a:p>
          <a:p>
            <a:endParaRPr lang="cs-CZ" sz="2400" b="1" dirty="0" smtClean="0"/>
          </a:p>
          <a:p>
            <a:r>
              <a:rPr lang="cs-CZ" sz="2400" dirty="0" smtClean="0"/>
              <a:t> *</a:t>
            </a:r>
            <a:r>
              <a:rPr lang="cs-CZ" sz="3600" dirty="0" smtClean="0"/>
              <a:t>na </a:t>
            </a:r>
            <a:r>
              <a:rPr lang="cs-CZ" sz="3600" i="1" u="sng" dirty="0" smtClean="0"/>
              <a:t>povrchu země </a:t>
            </a:r>
            <a:r>
              <a:rPr lang="cs-CZ" sz="3600" b="1" i="1" u="sng" dirty="0" smtClean="0"/>
              <a:t>(voda povrchová) </a:t>
            </a:r>
          </a:p>
          <a:p>
            <a:r>
              <a:rPr lang="cs-CZ" sz="2400" dirty="0" smtClean="0"/>
              <a:t>        -rybníky, jezera, řeky a potoky-</a:t>
            </a:r>
          </a:p>
          <a:p>
            <a:endParaRPr lang="cs-CZ" sz="2400" dirty="0" smtClean="0"/>
          </a:p>
          <a:p>
            <a:r>
              <a:rPr lang="cs-CZ" sz="2400" dirty="0" smtClean="0"/>
              <a:t> *</a:t>
            </a:r>
            <a:r>
              <a:rPr lang="cs-CZ" sz="3600" i="1" u="sng" dirty="0" smtClean="0"/>
              <a:t>v půdě </a:t>
            </a:r>
            <a:r>
              <a:rPr lang="cs-CZ" sz="3600" b="1" u="sng" dirty="0" smtClean="0"/>
              <a:t>(voda půdní), </a:t>
            </a:r>
            <a:r>
              <a:rPr lang="cs-CZ" sz="2400" dirty="0" smtClean="0"/>
              <a:t>prosakuje hlouběji</a:t>
            </a:r>
          </a:p>
          <a:p>
            <a:endParaRPr lang="cs-CZ" sz="2400" dirty="0" smtClean="0"/>
          </a:p>
          <a:p>
            <a:r>
              <a:rPr lang="cs-CZ" sz="2400" dirty="0" smtClean="0"/>
              <a:t> *</a:t>
            </a:r>
            <a:r>
              <a:rPr lang="cs-CZ" sz="3600" u="sng" dirty="0" smtClean="0"/>
              <a:t>v </a:t>
            </a:r>
            <a:r>
              <a:rPr lang="cs-CZ" sz="3600" i="1" u="sng" dirty="0" smtClean="0"/>
              <a:t>podzemí </a:t>
            </a:r>
            <a:r>
              <a:rPr lang="cs-CZ" sz="3600" b="1" u="sng" dirty="0" smtClean="0"/>
              <a:t>(voda podzemní)</a:t>
            </a:r>
          </a:p>
          <a:p>
            <a:r>
              <a:rPr lang="cs-CZ" sz="2400" dirty="0" smtClean="0"/>
              <a:t>          -místy vyvěrá na povrch-</a:t>
            </a:r>
            <a:endParaRPr lang="cs-CZ" sz="2400" dirty="0"/>
          </a:p>
        </p:txBody>
      </p:sp>
      <p:pic>
        <p:nvPicPr>
          <p:cNvPr id="2051" name="Picture 3" descr="C:\Users\baudyš\AppData\Local\Microsoft\Windows\Temporary Internet Files\Content.IE5\07WXUHWB\MC9004262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941168"/>
            <a:ext cx="2563558" cy="17281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476672"/>
            <a:ext cx="3740126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Členění vod v krajině</a:t>
            </a:r>
            <a:endParaRPr lang="cs-CZ" sz="3200" dirty="0"/>
          </a:p>
        </p:txBody>
      </p:sp>
      <p:sp>
        <p:nvSpPr>
          <p:cNvPr id="7" name="Elipsa 6"/>
          <p:cNvSpPr/>
          <p:nvPr/>
        </p:nvSpPr>
        <p:spPr>
          <a:xfrm>
            <a:off x="683568" y="2564904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podzemní</a:t>
            </a:r>
            <a:endParaRPr lang="cs-CZ" sz="2400" dirty="0"/>
          </a:p>
        </p:txBody>
      </p:sp>
      <p:sp>
        <p:nvSpPr>
          <p:cNvPr id="8" name="Elipsa 7"/>
          <p:cNvSpPr/>
          <p:nvPr/>
        </p:nvSpPr>
        <p:spPr>
          <a:xfrm>
            <a:off x="3779912" y="2564904"/>
            <a:ext cx="201622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půdní</a:t>
            </a:r>
            <a:endParaRPr lang="cs-CZ" sz="2400" dirty="0"/>
          </a:p>
        </p:txBody>
      </p:sp>
      <p:sp>
        <p:nvSpPr>
          <p:cNvPr id="9" name="Elipsa 8"/>
          <p:cNvSpPr/>
          <p:nvPr/>
        </p:nvSpPr>
        <p:spPr>
          <a:xfrm>
            <a:off x="6228184" y="2564904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povrchová</a:t>
            </a:r>
            <a:endParaRPr lang="cs-CZ" sz="2400" dirty="0"/>
          </a:p>
        </p:txBody>
      </p:sp>
      <p:sp>
        <p:nvSpPr>
          <p:cNvPr id="10" name="Pětiúhelník 9"/>
          <p:cNvSpPr/>
          <p:nvPr/>
        </p:nvSpPr>
        <p:spPr>
          <a:xfrm>
            <a:off x="1043608" y="5157192"/>
            <a:ext cx="1626480" cy="6286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studená</a:t>
            </a:r>
          </a:p>
          <a:p>
            <a:pPr algn="ctr"/>
            <a:r>
              <a:rPr lang="cs-CZ" sz="2400" dirty="0" smtClean="0"/>
              <a:t>(zřídlo)</a:t>
            </a:r>
            <a:endParaRPr lang="cs-CZ" sz="2400" dirty="0"/>
          </a:p>
        </p:txBody>
      </p:sp>
      <p:sp>
        <p:nvSpPr>
          <p:cNvPr id="11" name="Pětiúhelník 10"/>
          <p:cNvSpPr/>
          <p:nvPr/>
        </p:nvSpPr>
        <p:spPr>
          <a:xfrm>
            <a:off x="3131840" y="5157192"/>
            <a:ext cx="1626480" cy="6286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teplá</a:t>
            </a:r>
          </a:p>
          <a:p>
            <a:pPr algn="ctr"/>
            <a:r>
              <a:rPr lang="cs-CZ" sz="2400" dirty="0" smtClean="0"/>
              <a:t>(vřídlo)</a:t>
            </a:r>
            <a:endParaRPr lang="cs-CZ" sz="2400" dirty="0"/>
          </a:p>
        </p:txBody>
      </p:sp>
      <p:sp>
        <p:nvSpPr>
          <p:cNvPr id="12" name="Pětiúhelník 11"/>
          <p:cNvSpPr/>
          <p:nvPr/>
        </p:nvSpPr>
        <p:spPr>
          <a:xfrm>
            <a:off x="2051720" y="4005064"/>
            <a:ext cx="1626480" cy="55664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minerální</a:t>
            </a:r>
            <a:endParaRPr lang="cs-CZ" sz="2400" dirty="0"/>
          </a:p>
        </p:txBody>
      </p:sp>
      <p:sp>
        <p:nvSpPr>
          <p:cNvPr id="13" name="Pětiúhelník 12"/>
          <p:cNvSpPr/>
          <p:nvPr/>
        </p:nvSpPr>
        <p:spPr>
          <a:xfrm>
            <a:off x="251520" y="3933056"/>
            <a:ext cx="1626480" cy="55664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prostá</a:t>
            </a:r>
            <a:endParaRPr lang="cs-CZ" sz="2400" dirty="0"/>
          </a:p>
        </p:txBody>
      </p:sp>
      <p:sp>
        <p:nvSpPr>
          <p:cNvPr id="14" name="Pětiúhelník 13"/>
          <p:cNvSpPr/>
          <p:nvPr/>
        </p:nvSpPr>
        <p:spPr>
          <a:xfrm>
            <a:off x="4644008" y="3789040"/>
            <a:ext cx="2562584" cy="7006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 </a:t>
            </a:r>
            <a:r>
              <a:rPr lang="cs-CZ" sz="2400" dirty="0" smtClean="0"/>
              <a:t>zpomaleným</a:t>
            </a:r>
            <a:r>
              <a:rPr lang="cs-CZ" dirty="0" smtClean="0"/>
              <a:t> </a:t>
            </a:r>
            <a:r>
              <a:rPr lang="cs-CZ" sz="2400" dirty="0" smtClean="0"/>
              <a:t>odtokem</a:t>
            </a:r>
            <a:endParaRPr lang="cs-CZ" sz="2400" dirty="0"/>
          </a:p>
        </p:txBody>
      </p:sp>
      <p:sp>
        <p:nvSpPr>
          <p:cNvPr id="15" name="Pětiúhelník 14"/>
          <p:cNvSpPr/>
          <p:nvPr/>
        </p:nvSpPr>
        <p:spPr>
          <a:xfrm>
            <a:off x="7380312" y="4365104"/>
            <a:ext cx="1626480" cy="55664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tekoucí</a:t>
            </a:r>
            <a:endParaRPr lang="cs-CZ" sz="2400" dirty="0"/>
          </a:p>
        </p:txBody>
      </p:sp>
      <p:sp>
        <p:nvSpPr>
          <p:cNvPr id="17" name="Elipsa 16"/>
          <p:cNvSpPr/>
          <p:nvPr/>
        </p:nvSpPr>
        <p:spPr>
          <a:xfrm>
            <a:off x="3678200" y="1259756"/>
            <a:ext cx="2210544" cy="105841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voda</a:t>
            </a:r>
            <a:endParaRPr lang="cs-CZ" sz="3200" dirty="0"/>
          </a:p>
        </p:txBody>
      </p:sp>
      <p:cxnSp>
        <p:nvCxnSpPr>
          <p:cNvPr id="19" name="Přímá spojovací čára 18"/>
          <p:cNvCxnSpPr>
            <a:stCxn id="17" idx="4"/>
            <a:endCxn id="8" idx="0"/>
          </p:cNvCxnSpPr>
          <p:nvPr/>
        </p:nvCxnSpPr>
        <p:spPr>
          <a:xfrm>
            <a:off x="4783472" y="2318172"/>
            <a:ext cx="4552" cy="24673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7" idx="4"/>
          </p:cNvCxnSpPr>
          <p:nvPr/>
        </p:nvCxnSpPr>
        <p:spPr>
          <a:xfrm flipH="1">
            <a:off x="2166032" y="2318172"/>
            <a:ext cx="2617440" cy="30973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17" idx="4"/>
          </p:cNvCxnSpPr>
          <p:nvPr/>
        </p:nvCxnSpPr>
        <p:spPr>
          <a:xfrm>
            <a:off x="4783472" y="2318172"/>
            <a:ext cx="1991072" cy="30973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stCxn id="7" idx="4"/>
            <a:endCxn id="13" idx="0"/>
          </p:cNvCxnSpPr>
          <p:nvPr/>
        </p:nvCxnSpPr>
        <p:spPr>
          <a:xfrm flipH="1">
            <a:off x="925600" y="3479304"/>
            <a:ext cx="802084" cy="45375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7" idx="4"/>
            <a:endCxn id="12" idx="0"/>
          </p:cNvCxnSpPr>
          <p:nvPr/>
        </p:nvCxnSpPr>
        <p:spPr>
          <a:xfrm>
            <a:off x="1727684" y="3479304"/>
            <a:ext cx="998116" cy="52576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H="1">
            <a:off x="6228184" y="3501008"/>
            <a:ext cx="792088" cy="28803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7020272" y="3501008"/>
            <a:ext cx="1224136" cy="86409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flipH="1">
            <a:off x="1907704" y="4581128"/>
            <a:ext cx="792088" cy="57606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2699792" y="4581128"/>
            <a:ext cx="936104" cy="57606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100" name="Picture 4" descr="C:\Users\baudyš\AppData\Local\Microsoft\Windows\Temporary Internet Files\Content.IE5\MUYP6MID\MC9004296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1266825" cy="18415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60648"/>
            <a:ext cx="198163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ŘEKA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24744"/>
            <a:ext cx="604203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*Řeka začíná jako </a:t>
            </a:r>
            <a:r>
              <a:rPr lang="cs-CZ" sz="2400" b="1" dirty="0" smtClean="0"/>
              <a:t>pramen.</a:t>
            </a:r>
          </a:p>
          <a:p>
            <a:endParaRPr lang="cs-CZ" sz="2400" dirty="0" smtClean="0"/>
          </a:p>
          <a:p>
            <a:r>
              <a:rPr lang="cs-CZ" sz="2400" dirty="0" smtClean="0"/>
              <a:t>*Teče nejprve jako </a:t>
            </a:r>
            <a:r>
              <a:rPr lang="cs-CZ" sz="2400" b="1" dirty="0" smtClean="0"/>
              <a:t>potok</a:t>
            </a:r>
            <a:r>
              <a:rPr lang="cs-CZ" sz="2400" dirty="0" smtClean="0"/>
              <a:t>, přibírá přítoky </a:t>
            </a:r>
          </a:p>
          <a:p>
            <a:r>
              <a:rPr lang="cs-CZ" sz="2400" dirty="0" smtClean="0"/>
              <a:t>   zleva i zprava a rozšiřuje/mění se v </a:t>
            </a:r>
            <a:r>
              <a:rPr lang="cs-CZ" sz="2400" b="1" dirty="0" smtClean="0"/>
              <a:t>řeku.</a:t>
            </a:r>
          </a:p>
          <a:p>
            <a:endParaRPr lang="cs-CZ" sz="2400" dirty="0" smtClean="0"/>
          </a:p>
          <a:p>
            <a:r>
              <a:rPr lang="cs-CZ" sz="2400" dirty="0" smtClean="0"/>
              <a:t>*Místo, kde se řeky spojují, se nazývá </a:t>
            </a:r>
            <a:r>
              <a:rPr lang="cs-CZ" sz="2400" b="1" dirty="0" smtClean="0"/>
              <a:t>soutok.</a:t>
            </a:r>
          </a:p>
          <a:p>
            <a:endParaRPr lang="cs-CZ" sz="2400" dirty="0" smtClean="0"/>
          </a:p>
          <a:p>
            <a:r>
              <a:rPr lang="cs-CZ" sz="2400" dirty="0" smtClean="0"/>
              <a:t>*N a konci své cesty </a:t>
            </a:r>
            <a:r>
              <a:rPr lang="cs-CZ" sz="2400" b="1" dirty="0" smtClean="0"/>
              <a:t>ústí do moře.</a:t>
            </a:r>
            <a:endParaRPr lang="cs-CZ" sz="2400" b="1" dirty="0"/>
          </a:p>
        </p:txBody>
      </p:sp>
      <p:pic>
        <p:nvPicPr>
          <p:cNvPr id="5125" name="Picture 5" descr="File:Labe v Pardubicí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635134"/>
            <a:ext cx="2747459" cy="206059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820472" y="6488668"/>
            <a:ext cx="19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5127" name="Picture 7" descr="File:Labe-smer-sebuz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60648"/>
            <a:ext cx="3168352" cy="2042592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 rot="20680232">
            <a:off x="47678" y="4626885"/>
            <a:ext cx="3672408" cy="8423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Naše nejdelší řeky?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04448" y="2060848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5128" name="Picture 8" descr="C:\Users\baudyš\AppData\Local\Microsoft\Windows\Temporary Internet Files\Content.IE5\07WXUHWB\MC9003912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4365104"/>
            <a:ext cx="2065614" cy="148873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788024" y="4869160"/>
            <a:ext cx="816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aLeb</a:t>
            </a:r>
            <a:endParaRPr lang="cs-CZ" sz="2400" b="1" dirty="0"/>
          </a:p>
        </p:txBody>
      </p:sp>
      <p:pic>
        <p:nvPicPr>
          <p:cNvPr id="5129" name="Picture 9" descr="C:\Users\baudyš\AppData\Local\Microsoft\Windows\Temporary Internet Files\Content.IE5\07WXUHWB\MC9003912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56907">
            <a:off x="6542240" y="2764997"/>
            <a:ext cx="2411850" cy="1527570"/>
          </a:xfrm>
          <a:prstGeom prst="rect">
            <a:avLst/>
          </a:prstGeom>
          <a:noFill/>
        </p:spPr>
      </p:pic>
      <p:pic>
        <p:nvPicPr>
          <p:cNvPr id="5130" name="Picture 10" descr="C:\Users\baudyš\AppData\Local\Microsoft\Windows\Temporary Internet Files\Content.IE5\07WXUHWB\MC9003912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800000">
            <a:off x="1919995" y="5208324"/>
            <a:ext cx="2507988" cy="165186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483768" y="5733256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raMova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 rot="1092608">
            <a:off x="7355263" y="3286502"/>
            <a:ext cx="1005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taVlva</a:t>
            </a:r>
            <a:endParaRPr lang="cs-CZ" sz="2400" b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animBg="1"/>
      <p:bldP spid="13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92696"/>
            <a:ext cx="776687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*Území, odkud voda odtéká do jedné hlavní řeky = </a:t>
            </a:r>
            <a:r>
              <a:rPr lang="cs-CZ" sz="2400" b="1" dirty="0" smtClean="0"/>
              <a:t>povodí.</a:t>
            </a:r>
          </a:p>
          <a:p>
            <a:r>
              <a:rPr lang="cs-CZ" sz="2400" b="1" dirty="0" smtClean="0"/>
              <a:t>*ČR </a:t>
            </a:r>
            <a:r>
              <a:rPr lang="cs-CZ" sz="2400" dirty="0" smtClean="0"/>
              <a:t>patří do </a:t>
            </a:r>
            <a:r>
              <a:rPr lang="cs-CZ" sz="2400" b="1" dirty="0" smtClean="0"/>
              <a:t>povodí tří řek – </a:t>
            </a:r>
            <a:r>
              <a:rPr lang="cs-CZ" sz="2400" b="1" i="1" dirty="0" smtClean="0"/>
              <a:t>Labe, Moravy a Odry.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*</a:t>
            </a:r>
            <a:r>
              <a:rPr lang="cs-CZ" sz="2400" dirty="0" smtClean="0"/>
              <a:t>Území, z něhož všechny řeky odvádějí vodu do </a:t>
            </a:r>
          </a:p>
          <a:p>
            <a:r>
              <a:rPr lang="cs-CZ" sz="2400" dirty="0" smtClean="0"/>
              <a:t>  jednoho moře = </a:t>
            </a:r>
            <a:r>
              <a:rPr lang="cs-CZ" sz="2400" b="1" dirty="0" smtClean="0"/>
              <a:t>úmoří.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*</a:t>
            </a:r>
            <a:r>
              <a:rPr lang="cs-CZ" sz="2400" dirty="0" smtClean="0"/>
              <a:t>Hranice mezi povodími nebo úmořími = </a:t>
            </a:r>
            <a:r>
              <a:rPr lang="cs-CZ" sz="2400" b="1" dirty="0" err="1" smtClean="0"/>
              <a:t>rozvodí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60648"/>
            <a:ext cx="26452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JEZERA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6792"/>
            <a:ext cx="815479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*Jezera jsou </a:t>
            </a:r>
            <a:r>
              <a:rPr lang="cs-CZ" sz="2400" b="1" dirty="0" smtClean="0"/>
              <a:t>přirozeně vzniklé vodní nádrže.</a:t>
            </a:r>
          </a:p>
          <a:p>
            <a:endParaRPr lang="cs-CZ" sz="2400" b="1" dirty="0" smtClean="0"/>
          </a:p>
          <a:p>
            <a:r>
              <a:rPr lang="cs-CZ" sz="2400" dirty="0" smtClean="0"/>
              <a:t>*Nejznámější a největší jezera jsou na Šumavě.</a:t>
            </a:r>
          </a:p>
          <a:p>
            <a:r>
              <a:rPr lang="cs-CZ" sz="2400" dirty="0" smtClean="0"/>
              <a:t>*Jsou to: </a:t>
            </a:r>
            <a:r>
              <a:rPr lang="cs-CZ" sz="2400" i="1" dirty="0" smtClean="0"/>
              <a:t>Černé jezero, </a:t>
            </a:r>
            <a:r>
              <a:rPr lang="cs-CZ" sz="2400" i="1" dirty="0" err="1" smtClean="0"/>
              <a:t>Plešné</a:t>
            </a:r>
            <a:r>
              <a:rPr lang="cs-CZ" sz="2400" i="1" dirty="0" smtClean="0"/>
              <a:t> jezero a Čertovo jezero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*Jsou pozůstatkem činnosti </a:t>
            </a:r>
            <a:r>
              <a:rPr lang="cs-CZ" sz="2400" dirty="0" smtClean="0"/>
              <a:t>ledovce, který </a:t>
            </a:r>
            <a:r>
              <a:rPr lang="cs-CZ" sz="2400" dirty="0" smtClean="0"/>
              <a:t>kdysi </a:t>
            </a:r>
            <a:r>
              <a:rPr lang="cs-CZ" sz="2400" dirty="0" smtClean="0"/>
              <a:t>zasahoval </a:t>
            </a:r>
            <a:r>
              <a:rPr lang="cs-CZ" sz="2400" dirty="0" smtClean="0"/>
              <a:t>na</a:t>
            </a:r>
          </a:p>
          <a:p>
            <a:r>
              <a:rPr lang="cs-CZ" sz="2400" dirty="0" smtClean="0"/>
              <a:t>  Šumavu.</a:t>
            </a:r>
          </a:p>
          <a:p>
            <a:pPr>
              <a:buFont typeface="Arial" charset="0"/>
              <a:buChar char="•"/>
            </a:pPr>
            <a:endParaRPr lang="cs-CZ" sz="2400" dirty="0"/>
          </a:p>
        </p:txBody>
      </p:sp>
      <p:pic>
        <p:nvPicPr>
          <p:cNvPr id="21506" name="Picture 2" descr="File:&amp;Ccaron;ertovo jezero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60648"/>
            <a:ext cx="2651448" cy="18361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228184" y="188640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21510" name="Picture 6" descr="File:Plešné jezer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563126"/>
            <a:ext cx="3059832" cy="229487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443711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60648"/>
            <a:ext cx="31341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RYBNÍKY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412776"/>
            <a:ext cx="7306808" cy="44319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*</a:t>
            </a:r>
            <a:r>
              <a:rPr lang="cs-CZ" sz="2400" dirty="0" smtClean="0"/>
              <a:t>Jsou </a:t>
            </a:r>
            <a:r>
              <a:rPr lang="cs-CZ" sz="2400" b="1" dirty="0" smtClean="0"/>
              <a:t>umělé vodní nádrže vytvořené člověkem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*Určené obvykle k chovu  . Část z nich je využívána i ke </a:t>
            </a:r>
          </a:p>
          <a:p>
            <a:endParaRPr lang="cs-CZ" sz="2400" dirty="0" smtClean="0"/>
          </a:p>
          <a:p>
            <a:r>
              <a:rPr lang="cs-CZ" sz="2400" dirty="0" smtClean="0"/>
              <a:t>  a pro vodní                                                       .    </a:t>
            </a:r>
          </a:p>
          <a:p>
            <a:endParaRPr lang="cs-CZ" sz="2400" dirty="0" smtClean="0"/>
          </a:p>
          <a:p>
            <a:r>
              <a:rPr lang="cs-CZ" sz="2400" dirty="0" smtClean="0"/>
              <a:t>*</a:t>
            </a:r>
            <a:r>
              <a:rPr lang="cs-CZ" sz="2400" b="1" dirty="0" smtClean="0"/>
              <a:t>Největší český rybník je Rožmberk</a:t>
            </a:r>
            <a:r>
              <a:rPr lang="cs-CZ" sz="2400" dirty="0" smtClean="0"/>
              <a:t> na Třeboňsku.  </a:t>
            </a:r>
          </a:p>
          <a:p>
            <a:r>
              <a:rPr lang="cs-CZ" sz="2400" dirty="0" smtClean="0"/>
              <a:t>  Další známé Svět, </a:t>
            </a:r>
            <a:r>
              <a:rPr lang="cs-CZ" sz="2400" dirty="0" err="1" smtClean="0"/>
              <a:t>Bezdrev</a:t>
            </a:r>
            <a:r>
              <a:rPr lang="cs-CZ" sz="2400" dirty="0" smtClean="0"/>
              <a:t>, Hejtman.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Pozor! </a:t>
            </a:r>
            <a:r>
              <a:rPr lang="cs-CZ" sz="2400" dirty="0" smtClean="0"/>
              <a:t>Také známé </a:t>
            </a:r>
            <a:r>
              <a:rPr lang="cs-CZ" sz="2400" b="1" dirty="0" smtClean="0"/>
              <a:t>Máchovo jezero </a:t>
            </a:r>
            <a:r>
              <a:rPr lang="cs-CZ" sz="2400" dirty="0" smtClean="0"/>
              <a:t>je rybník, </a:t>
            </a:r>
          </a:p>
          <a:p>
            <a:r>
              <a:rPr lang="cs-CZ" sz="2400" dirty="0" smtClean="0"/>
              <a:t>založený již ve středověku.                      </a:t>
            </a:r>
          </a:p>
          <a:p>
            <a:endParaRPr lang="cs-CZ" dirty="0"/>
          </a:p>
        </p:txBody>
      </p:sp>
      <p:pic>
        <p:nvPicPr>
          <p:cNvPr id="22530" name="Picture 2" descr="C:\Users\baudyš\AppData\Local\Microsoft\Windows\Temporary Internet Files\Content.IE5\MUYP6MID\MC9004300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772816"/>
            <a:ext cx="926294" cy="785242"/>
          </a:xfrm>
          <a:prstGeom prst="rect">
            <a:avLst/>
          </a:prstGeom>
          <a:noFill/>
        </p:spPr>
      </p:pic>
      <p:pic>
        <p:nvPicPr>
          <p:cNvPr id="22532" name="Picture 4" descr="C:\Users\baudyš\AppData\Local\Microsoft\Windows\Temporary Internet Files\Content.IE5\UBSZVTVZ\MC9002813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1772816"/>
            <a:ext cx="1580860" cy="799218"/>
          </a:xfrm>
          <a:prstGeom prst="rect">
            <a:avLst/>
          </a:prstGeom>
          <a:noFill/>
        </p:spPr>
      </p:pic>
      <p:pic>
        <p:nvPicPr>
          <p:cNvPr id="22533" name="Picture 5" descr="C:\Users\baudyš\AppData\Local\Microsoft\Windows\Temporary Internet Files\Content.IE5\MUYP6MID\MC9000449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2636912"/>
            <a:ext cx="1058873" cy="1057815"/>
          </a:xfrm>
          <a:prstGeom prst="rect">
            <a:avLst/>
          </a:prstGeom>
          <a:noFill/>
        </p:spPr>
      </p:pic>
      <p:pic>
        <p:nvPicPr>
          <p:cNvPr id="22534" name="Picture 6" descr="C:\Users\baudyš\AppData\Local\Microsoft\Windows\Temporary Internet Files\Content.IE5\UBSZVTVZ\MC90042842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708920"/>
            <a:ext cx="1447507" cy="886718"/>
          </a:xfrm>
          <a:prstGeom prst="rect">
            <a:avLst/>
          </a:prstGeom>
          <a:noFill/>
        </p:spPr>
      </p:pic>
      <p:pic>
        <p:nvPicPr>
          <p:cNvPr id="22535" name="Picture 7" descr="C:\Users\baudyš\AppData\Local\Microsoft\Windows\Temporary Internet Files\Content.IE5\67HZ3ROC\MC90029775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2708920"/>
            <a:ext cx="1130881" cy="836999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 rot="21063707">
            <a:off x="4282528" y="5037120"/>
            <a:ext cx="4752528" cy="17064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Úkol</a:t>
            </a:r>
            <a:r>
              <a:rPr lang="cs-CZ" sz="2400" dirty="0" smtClean="0"/>
              <a:t>: Máchovo </a:t>
            </a:r>
            <a:r>
              <a:rPr lang="cs-CZ" sz="2400" dirty="0" smtClean="0"/>
              <a:t>jezero vzniklo již v r. 1272. Kolik let uplynulo od jeho založení?</a:t>
            </a:r>
            <a:endParaRPr lang="cs-CZ" sz="2400" dirty="0"/>
          </a:p>
        </p:txBody>
      </p:sp>
      <p:pic>
        <p:nvPicPr>
          <p:cNvPr id="22539" name="Picture 11" descr="File:Rybník - Ro&amp;zcaron;mberk (T&amp;rcaron;ebo&amp;ncaron;), T&amp;rcaron;ebo&amp;ncaron;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116632"/>
            <a:ext cx="2376264" cy="158318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60648"/>
            <a:ext cx="585769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Přehradní nádrže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988840"/>
            <a:ext cx="762420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*Na některých řekách byly vybudovány přehradní nádrže.</a:t>
            </a:r>
          </a:p>
          <a:p>
            <a:endParaRPr lang="cs-CZ" sz="2400" dirty="0" smtClean="0"/>
          </a:p>
          <a:p>
            <a:r>
              <a:rPr lang="cs-CZ" sz="2400" dirty="0" smtClean="0"/>
              <a:t>*Vznikly přehrazením vodního toku hrází.</a:t>
            </a:r>
          </a:p>
          <a:p>
            <a:endParaRPr lang="cs-CZ" sz="2400" dirty="0" smtClean="0"/>
          </a:p>
          <a:p>
            <a:r>
              <a:rPr lang="cs-CZ" sz="2400" dirty="0" smtClean="0"/>
              <a:t>*Slouží jako zásobárny vody.</a:t>
            </a:r>
          </a:p>
          <a:p>
            <a:r>
              <a:rPr lang="cs-CZ" sz="2400" dirty="0" smtClean="0"/>
              <a:t>*Zadržují přívaly vody v období dešťů, tání sněhu.</a:t>
            </a:r>
          </a:p>
          <a:p>
            <a:r>
              <a:rPr lang="cs-CZ" sz="2400" dirty="0" smtClean="0"/>
              <a:t>*Chrání okolí před povodněmi.</a:t>
            </a:r>
          </a:p>
          <a:p>
            <a:endParaRPr lang="cs-CZ" sz="2400" dirty="0" smtClean="0"/>
          </a:p>
          <a:p>
            <a:r>
              <a:rPr lang="cs-CZ" sz="2400" dirty="0" smtClean="0"/>
              <a:t>*Nejznámější přehrady: </a:t>
            </a:r>
          </a:p>
          <a:p>
            <a:r>
              <a:rPr lang="cs-CZ" sz="2400" dirty="0" smtClean="0"/>
              <a:t>  na Vltavě: Lipno, Orlík a Slapy.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4578" name="Picture 2" descr="File:Orlík 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60648"/>
            <a:ext cx="2376264" cy="177625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604448" y="1844824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3" name="Picture 4" descr="File:Les Království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5" y="2469314"/>
            <a:ext cx="3816423" cy="2542693"/>
          </a:xfrm>
          <a:prstGeom prst="rect">
            <a:avLst/>
          </a:prstGeom>
          <a:noFill/>
        </p:spPr>
      </p:pic>
      <p:sp>
        <p:nvSpPr>
          <p:cNvPr id="5" name="Výbuch 2 4"/>
          <p:cNvSpPr/>
          <p:nvPr/>
        </p:nvSpPr>
        <p:spPr>
          <a:xfrm rot="2012103">
            <a:off x="2955926" y="1190889"/>
            <a:ext cx="2587188" cy="2749538"/>
          </a:xfrm>
          <a:prstGeom prst="irregularSeal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2 5"/>
          <p:cNvSpPr/>
          <p:nvPr/>
        </p:nvSpPr>
        <p:spPr>
          <a:xfrm rot="1647773">
            <a:off x="1818817" y="2356129"/>
            <a:ext cx="2606745" cy="287132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2 6"/>
          <p:cNvSpPr/>
          <p:nvPr/>
        </p:nvSpPr>
        <p:spPr>
          <a:xfrm rot="2283578">
            <a:off x="2857972" y="3171794"/>
            <a:ext cx="2407971" cy="2627662"/>
          </a:xfrm>
          <a:prstGeom prst="irregularSeal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2 7"/>
          <p:cNvSpPr/>
          <p:nvPr/>
        </p:nvSpPr>
        <p:spPr>
          <a:xfrm rot="1886997">
            <a:off x="3939150" y="1933689"/>
            <a:ext cx="2472357" cy="2753622"/>
          </a:xfrm>
          <a:prstGeom prst="irregularSeal2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 rot="1744398">
            <a:off x="4504519" y="2638406"/>
            <a:ext cx="2259567" cy="2975525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14"/>
          <p:cNvSpPr/>
          <p:nvPr/>
        </p:nvSpPr>
        <p:spPr>
          <a:xfrm>
            <a:off x="2123728" y="764704"/>
            <a:ext cx="2145595" cy="11367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Lipno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Ovál 15"/>
          <p:cNvSpPr/>
          <p:nvPr/>
        </p:nvSpPr>
        <p:spPr>
          <a:xfrm>
            <a:off x="738972" y="1899932"/>
            <a:ext cx="1895981" cy="11126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Labe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Ovál 16"/>
          <p:cNvSpPr/>
          <p:nvPr/>
        </p:nvSpPr>
        <p:spPr>
          <a:xfrm>
            <a:off x="4427984" y="836712"/>
            <a:ext cx="2328029" cy="104064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Amazonka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Ovál 17"/>
          <p:cNvSpPr/>
          <p:nvPr/>
        </p:nvSpPr>
        <p:spPr>
          <a:xfrm>
            <a:off x="6338608" y="1700808"/>
            <a:ext cx="2193832" cy="11658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Váh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Ovál 18"/>
          <p:cNvSpPr/>
          <p:nvPr/>
        </p:nvSpPr>
        <p:spPr>
          <a:xfrm>
            <a:off x="688749" y="3234289"/>
            <a:ext cx="1895981" cy="11126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Dunaj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Ovál 19"/>
          <p:cNvSpPr/>
          <p:nvPr/>
        </p:nvSpPr>
        <p:spPr>
          <a:xfrm>
            <a:off x="1415535" y="4560188"/>
            <a:ext cx="1895981" cy="11126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Odra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Ovál 20"/>
          <p:cNvSpPr/>
          <p:nvPr/>
        </p:nvSpPr>
        <p:spPr>
          <a:xfrm>
            <a:off x="3547715" y="4854866"/>
            <a:ext cx="1895981" cy="11126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Vltava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Ovál 21"/>
          <p:cNvSpPr/>
          <p:nvPr/>
        </p:nvSpPr>
        <p:spPr>
          <a:xfrm>
            <a:off x="5758236" y="4581128"/>
            <a:ext cx="2198140" cy="10548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Máchovo jezero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Ovál 22"/>
          <p:cNvSpPr/>
          <p:nvPr/>
        </p:nvSpPr>
        <p:spPr>
          <a:xfrm>
            <a:off x="6372200" y="3284984"/>
            <a:ext cx="2193831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Nil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6338608" y="631687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652120" y="6286933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7781127" y="631687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7038192" y="6316871"/>
            <a:ext cx="570540" cy="65984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411760" y="260648"/>
            <a:ext cx="3413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Vodstvo České republiky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0" y="6334780"/>
            <a:ext cx="3929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Co se skrývá na obrázku?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47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i="1" dirty="0" smtClean="0"/>
              <a:t>Vlastivěda pro 4. ročník </a:t>
            </a:r>
            <a:r>
              <a:rPr lang="cs-CZ" i="1" dirty="0" err="1" smtClean="0"/>
              <a:t>zákldní</a:t>
            </a:r>
            <a:r>
              <a:rPr lang="cs-CZ" i="1" dirty="0" smtClean="0"/>
              <a:t> školy, SPN, 2010</a:t>
            </a:r>
          </a:p>
          <a:p>
            <a:r>
              <a:rPr lang="cs-CZ" i="1" dirty="0" smtClean="0"/>
              <a:t>Vlastivěda 4, Učebnice pro 4. ročník základní školy, </a:t>
            </a:r>
            <a:r>
              <a:rPr lang="cs-CZ" i="1" dirty="0" err="1" smtClean="0"/>
              <a:t>nakl</a:t>
            </a:r>
            <a:r>
              <a:rPr lang="cs-CZ" i="1" dirty="0" smtClean="0"/>
              <a:t>. Nová škola, 2003</a:t>
            </a:r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dirty="0" smtClean="0"/>
              <a:t>obr.1 ONDŘEJ ŽVÁČEK. </a:t>
            </a:r>
            <a:r>
              <a:rPr lang="cs-CZ" i="1" dirty="0" smtClean="0"/>
              <a:t>www.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2.3.2014]. Dostupný na WWW: http://upload.wikimedia.org/wikipedia/commons/e/ef/Labe_v_Pardubic%C3%ADch.jpg?uselang=cs </a:t>
            </a:r>
          </a:p>
          <a:p>
            <a:r>
              <a:rPr lang="cs-CZ" dirty="0" smtClean="0"/>
              <a:t>Obr. 2 FAIGL, Ladislav.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18.11.2013]. Dostupný na WWW: </a:t>
            </a:r>
            <a:r>
              <a:rPr lang="cs-CZ" dirty="0" smtClean="0">
                <a:hlinkClick r:id="rId2"/>
              </a:rPr>
              <a:t>http://commons.wikimedia.org/wiki/File:Labe-smer-sebuzin.JPG?uselang=cs</a:t>
            </a:r>
            <a:endParaRPr lang="cs-CZ" dirty="0" smtClean="0"/>
          </a:p>
          <a:p>
            <a:r>
              <a:rPr lang="cs-CZ" dirty="0" smtClean="0"/>
              <a:t>Obr. 3 HUHULENIK.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18.11.2013]. Dostupný na WWW: </a:t>
            </a:r>
            <a:r>
              <a:rPr lang="cs-CZ" dirty="0" smtClean="0">
                <a:hlinkClick r:id="rId3"/>
              </a:rPr>
              <a:t>http://commons.wikimedia.org/wiki/File:%C4%8Certovo_jezero_%281%29.jpg</a:t>
            </a:r>
            <a:endParaRPr lang="cs-CZ" dirty="0" smtClean="0"/>
          </a:p>
          <a:p>
            <a:r>
              <a:rPr lang="cs-CZ" dirty="0" smtClean="0"/>
              <a:t>Obr. 4 ORIGINAL UPLOADER WAS PROCHAINE AT CS.WIKIPEDIA.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19.11.2013]. Dostupný na WWW: </a:t>
            </a:r>
            <a:r>
              <a:rPr lang="cs-CZ" dirty="0" smtClean="0">
                <a:hlinkClick r:id="rId4"/>
              </a:rPr>
              <a:t>http://commons.wikimedia.org/wiki/File:Ple%C5%A1n%C3%A9_jezero.jpg</a:t>
            </a:r>
            <a:endParaRPr lang="cs-CZ" dirty="0" smtClean="0"/>
          </a:p>
          <a:p>
            <a:r>
              <a:rPr lang="cs-CZ" dirty="0" smtClean="0"/>
              <a:t>obr. 5 KARELJ.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19.11.2013]. Dostupný na WWW: http://commons.wikimedia.org/wiki/File:Orl%C3%ADk_9.jpg?uselang=cs </a:t>
            </a:r>
            <a:endParaRPr lang="cs-CZ" i="1" u="sng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sz="2000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Galerie – www.office.</a:t>
            </a:r>
            <a:r>
              <a:rPr lang="cs-CZ" i="1" u="sng" smtClean="0">
                <a:solidFill>
                  <a:srgbClr val="073E87"/>
                </a:solidFill>
              </a:rPr>
              <a:t>misrosoft.com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9766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1373</TotalTime>
  <Words>726</Words>
  <Application>Microsoft Office PowerPoint</Application>
  <PresentationFormat>Předvádění na obrazovce (4:3)</PresentationFormat>
  <Paragraphs>135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117</cp:revision>
  <dcterms:created xsi:type="dcterms:W3CDTF">2013-05-10T12:01:16Z</dcterms:created>
  <dcterms:modified xsi:type="dcterms:W3CDTF">2014-03-09T07:56:58Z</dcterms:modified>
</cp:coreProperties>
</file>