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66" r:id="rId3"/>
    <p:sldId id="257" r:id="rId4"/>
    <p:sldId id="258" r:id="rId5"/>
    <p:sldId id="259" r:id="rId6"/>
    <p:sldId id="261" r:id="rId7"/>
    <p:sldId id="263" r:id="rId8"/>
    <p:sldId id="260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3BC4DB-5ED8-40F6-B2F7-A59D139537C0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493391-48BA-4754-8640-9723E445A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3007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F5A4-D58F-4EC1-A9CD-B27ABF26B14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2016-42C4-41AA-8660-76125242A3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279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F5A4-D58F-4EC1-A9CD-B27ABF26B14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2016-42C4-41AA-8660-76125242A3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442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F5A4-D58F-4EC1-A9CD-B27ABF26B14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2016-42C4-41AA-8660-76125242A3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241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F5A4-D58F-4EC1-A9CD-B27ABF26B14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2016-42C4-41AA-8660-76125242A3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0878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F5A4-D58F-4EC1-A9CD-B27ABF26B14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2016-42C4-41AA-8660-76125242A3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72009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F5A4-D58F-4EC1-A9CD-B27ABF26B14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2016-42C4-41AA-8660-76125242A3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249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F5A4-D58F-4EC1-A9CD-B27ABF26B14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2016-42C4-41AA-8660-76125242A3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7642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F5A4-D58F-4EC1-A9CD-B27ABF26B14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2016-42C4-41AA-8660-76125242A3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0088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F5A4-D58F-4EC1-A9CD-B27ABF26B14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2016-42C4-41AA-8660-76125242A3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3941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F5A4-D58F-4EC1-A9CD-B27ABF26B14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2016-42C4-41AA-8660-76125242A3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259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F5A4-D58F-4EC1-A9CD-B27ABF26B14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2016-42C4-41AA-8660-76125242A3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376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7F5A4-D58F-4EC1-A9CD-B27ABF26B14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B82016-42C4-41AA-8660-76125242A3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940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9153397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Gramatické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jevy a jejich procvičování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Vyjmenovaná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slova – po z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VY_12_INOVACE_1.B_CJ_07(32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12.10.2012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3964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Anotace:</a:t>
            </a:r>
          </a:p>
          <a:p>
            <a:pPr marL="0" indent="0">
              <a:buNone/>
            </a:pPr>
            <a:r>
              <a:rPr lang="cs-CZ" dirty="0"/>
              <a:t>Procvičování </a:t>
            </a:r>
            <a:r>
              <a:rPr lang="cs-CZ" dirty="0" smtClean="0"/>
              <a:t>pravopisu </a:t>
            </a:r>
            <a:r>
              <a:rPr lang="cs-CZ" dirty="0"/>
              <a:t>vyjmenovaných a příbuzných slov. Soubor obsahuje přehled vyjmenovaných slov, 3 cvičení a jejich řešení.</a:t>
            </a:r>
          </a:p>
          <a:p>
            <a:pPr marL="0" indent="0">
              <a:buNone/>
            </a:pPr>
            <a:r>
              <a:rPr lang="cs-CZ" dirty="0"/>
              <a:t>Materiál slouží k výkladu, opakování v hodinách českého jazyka pro žáky odborného učiliště, lze využít i pro ZŠ. Využití též jako prověřovací práce. </a:t>
            </a:r>
          </a:p>
        </p:txBody>
      </p:sp>
    </p:spTree>
    <p:extLst>
      <p:ext uri="{BB962C8B-B14F-4D97-AF65-F5344CB8AC3E}">
        <p14:creationId xmlns:p14="http://schemas.microsoft.com/office/powerpoint/2010/main" val="3581618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>
            <a:normAutofit/>
          </a:bodyPr>
          <a:lstStyle/>
          <a:p>
            <a:r>
              <a:rPr lang="cs-CZ" sz="5400" dirty="0" smtClean="0"/>
              <a:t>Procvičování vyjmenovaných slov po z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837738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z: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b</a:t>
            </a:r>
            <a:r>
              <a:rPr lang="cs-CZ" dirty="0" smtClean="0"/>
              <a:t>rzy</a:t>
            </a:r>
          </a:p>
          <a:p>
            <a:r>
              <a:rPr lang="cs-CZ" dirty="0"/>
              <a:t>j</a:t>
            </a:r>
            <a:r>
              <a:rPr lang="cs-CZ" dirty="0" smtClean="0"/>
              <a:t>azyk</a:t>
            </a:r>
          </a:p>
          <a:p>
            <a:r>
              <a:rPr lang="cs-CZ" dirty="0" smtClean="0"/>
              <a:t>nazývat se</a:t>
            </a:r>
          </a:p>
          <a:p>
            <a:r>
              <a:rPr lang="cs-CZ" dirty="0" smtClean="0"/>
              <a:t>Ruzyně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0878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Doplň i/y:</a:t>
            </a:r>
          </a:p>
          <a:p>
            <a:pPr marL="0" indent="0">
              <a:buNone/>
            </a:pPr>
            <a:r>
              <a:rPr lang="cs-CZ" sz="2800" dirty="0" err="1" smtClean="0"/>
              <a:t>Ruz_ňské</a:t>
            </a:r>
            <a:r>
              <a:rPr lang="cs-CZ" sz="2800" dirty="0" smtClean="0"/>
              <a:t> letiště </a:t>
            </a:r>
            <a:r>
              <a:rPr lang="cs-CZ" sz="2800" dirty="0" err="1" smtClean="0"/>
              <a:t>b_lo</a:t>
            </a:r>
            <a:r>
              <a:rPr lang="cs-CZ" sz="2800" dirty="0" smtClean="0"/>
              <a:t> v roce 2012 přejmenováno na Letiště Václava Havla. </a:t>
            </a:r>
            <a:r>
              <a:rPr lang="cs-CZ" sz="2800" dirty="0" err="1" smtClean="0"/>
              <a:t>Větv_čky</a:t>
            </a:r>
            <a:r>
              <a:rPr lang="cs-CZ" sz="2800" dirty="0" smtClean="0"/>
              <a:t> </a:t>
            </a:r>
            <a:r>
              <a:rPr lang="cs-CZ" sz="2800" dirty="0" err="1" smtClean="0"/>
              <a:t>z_mostrázu</a:t>
            </a:r>
            <a:r>
              <a:rPr lang="cs-CZ" sz="2800" dirty="0" smtClean="0"/>
              <a:t> používá aranžér při své práci. </a:t>
            </a:r>
            <a:r>
              <a:rPr lang="cs-CZ" sz="2800" dirty="0" err="1" smtClean="0"/>
              <a:t>V_z_vavě</a:t>
            </a:r>
            <a:r>
              <a:rPr lang="cs-CZ" sz="2800" dirty="0" smtClean="0"/>
              <a:t> se proti němu </a:t>
            </a:r>
            <a:r>
              <a:rPr lang="cs-CZ" sz="2800" dirty="0" err="1" smtClean="0"/>
              <a:t>postav_l</a:t>
            </a:r>
            <a:r>
              <a:rPr lang="cs-CZ" sz="2800" dirty="0" smtClean="0"/>
              <a:t>, ale </a:t>
            </a:r>
            <a:r>
              <a:rPr lang="cs-CZ" sz="2800" dirty="0" err="1" smtClean="0"/>
              <a:t>nev_hrál</a:t>
            </a:r>
            <a:r>
              <a:rPr lang="cs-CZ" sz="2800" dirty="0" smtClean="0"/>
              <a:t>. </a:t>
            </a:r>
            <a:r>
              <a:rPr lang="cs-CZ" sz="2800" dirty="0" err="1" smtClean="0"/>
              <a:t>Brz_čko</a:t>
            </a:r>
            <a:r>
              <a:rPr lang="cs-CZ" sz="2800" dirty="0" smtClean="0"/>
              <a:t> se </a:t>
            </a:r>
            <a:r>
              <a:rPr lang="cs-CZ" sz="2800" dirty="0" err="1" smtClean="0"/>
              <a:t>stm_vá</a:t>
            </a:r>
            <a:r>
              <a:rPr lang="cs-CZ" sz="2800" dirty="0" smtClean="0"/>
              <a:t>, takže jsme se </a:t>
            </a:r>
            <a:r>
              <a:rPr lang="cs-CZ" sz="2800" dirty="0" err="1" smtClean="0"/>
              <a:t>v_dali</a:t>
            </a:r>
            <a:r>
              <a:rPr lang="cs-CZ" sz="2800" dirty="0" smtClean="0"/>
              <a:t> zpět. Nebuď </a:t>
            </a:r>
            <a:r>
              <a:rPr lang="cs-CZ" sz="2800" dirty="0" err="1" smtClean="0"/>
              <a:t>přez_ravý</a:t>
            </a:r>
            <a:r>
              <a:rPr lang="cs-CZ" sz="2800" dirty="0" smtClean="0"/>
              <a:t>. </a:t>
            </a:r>
            <a:r>
              <a:rPr lang="cs-CZ" sz="2800" dirty="0" err="1" smtClean="0"/>
              <a:t>Z_tra</a:t>
            </a:r>
            <a:r>
              <a:rPr lang="cs-CZ" sz="2800" dirty="0" smtClean="0"/>
              <a:t> </a:t>
            </a:r>
            <a:r>
              <a:rPr lang="cs-CZ" sz="2800" dirty="0" err="1" smtClean="0"/>
              <a:t>sprav_m</a:t>
            </a:r>
            <a:r>
              <a:rPr lang="cs-CZ" sz="2800" dirty="0" smtClean="0"/>
              <a:t> tu </a:t>
            </a:r>
            <a:r>
              <a:rPr lang="cs-CZ" sz="2800" dirty="0" err="1" smtClean="0"/>
              <a:t>z_dku</a:t>
            </a:r>
            <a:r>
              <a:rPr lang="cs-CZ" sz="2800" dirty="0" smtClean="0"/>
              <a:t>. Děti za pecí během dlouhého </a:t>
            </a:r>
            <a:r>
              <a:rPr lang="cs-CZ" sz="2800" dirty="0" err="1" smtClean="0"/>
              <a:t>v_právění</a:t>
            </a:r>
            <a:r>
              <a:rPr lang="cs-CZ" sz="2800" dirty="0" smtClean="0"/>
              <a:t> hodně </a:t>
            </a:r>
            <a:r>
              <a:rPr lang="cs-CZ" sz="2800" dirty="0" err="1" smtClean="0"/>
              <a:t>z_valy</a:t>
            </a:r>
            <a:r>
              <a:rPr lang="cs-CZ" sz="2800" dirty="0" smtClean="0"/>
              <a:t>. </a:t>
            </a:r>
            <a:r>
              <a:rPr lang="cs-CZ" sz="2800" dirty="0" err="1" smtClean="0"/>
              <a:t>V_m_šleli</a:t>
            </a:r>
            <a:r>
              <a:rPr lang="cs-CZ" sz="2800" dirty="0" smtClean="0"/>
              <a:t> jsme různé </a:t>
            </a:r>
            <a:r>
              <a:rPr lang="cs-CZ" sz="2800" dirty="0" err="1" smtClean="0"/>
              <a:t>jaz_kolamy</a:t>
            </a:r>
            <a:r>
              <a:rPr lang="cs-CZ" sz="2800" dirty="0" smtClean="0"/>
              <a:t> a </a:t>
            </a:r>
            <a:r>
              <a:rPr lang="cs-CZ" sz="2800" dirty="0" err="1" smtClean="0"/>
              <a:t>v_hlás_me</a:t>
            </a:r>
            <a:r>
              <a:rPr lang="cs-CZ" sz="2800" dirty="0" smtClean="0"/>
              <a:t> </a:t>
            </a:r>
            <a:r>
              <a:rPr lang="cs-CZ" sz="2800" dirty="0" err="1" smtClean="0"/>
              <a:t>brz</a:t>
            </a:r>
            <a:r>
              <a:rPr lang="cs-CZ" sz="2800" dirty="0" smtClean="0"/>
              <a:t>_ soutěž v </a:t>
            </a:r>
            <a:r>
              <a:rPr lang="cs-CZ" sz="2800" dirty="0" err="1" smtClean="0"/>
              <a:t>časop_se</a:t>
            </a:r>
            <a:r>
              <a:rPr lang="cs-CZ" sz="2800" dirty="0" smtClean="0"/>
              <a:t>. </a:t>
            </a:r>
            <a:r>
              <a:rPr lang="cs-CZ" sz="2800" dirty="0" err="1" smtClean="0"/>
              <a:t>Jaz_kovědné</a:t>
            </a:r>
            <a:r>
              <a:rPr lang="cs-CZ" sz="2800" dirty="0" smtClean="0"/>
              <a:t> obory nejsou pro každého. Tato </a:t>
            </a:r>
            <a:r>
              <a:rPr lang="cs-CZ" sz="2800" dirty="0" err="1" smtClean="0"/>
              <a:t>v_žka</a:t>
            </a:r>
            <a:r>
              <a:rPr lang="cs-CZ" sz="2800" dirty="0" smtClean="0"/>
              <a:t> se </a:t>
            </a:r>
            <a:r>
              <a:rPr lang="cs-CZ" sz="2800" dirty="0" err="1" smtClean="0"/>
              <a:t>naz_vá</a:t>
            </a:r>
            <a:r>
              <a:rPr lang="cs-CZ" sz="2800" dirty="0" smtClean="0"/>
              <a:t> </a:t>
            </a:r>
            <a:r>
              <a:rPr lang="cs-CZ" sz="2800" dirty="0" err="1" smtClean="0"/>
              <a:t>Dal_m_lova</a:t>
            </a:r>
            <a:r>
              <a:rPr lang="cs-CZ" sz="2800" dirty="0" smtClean="0"/>
              <a:t>. </a:t>
            </a:r>
            <a:r>
              <a:rPr lang="cs-CZ" sz="2800" dirty="0" err="1" smtClean="0"/>
              <a:t>Jaz_lka</a:t>
            </a:r>
            <a:r>
              <a:rPr lang="cs-CZ" sz="2800" dirty="0" smtClean="0"/>
              <a:t> chobotnatá pochází z Afriky.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687495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66830"/>
            <a:ext cx="8229600" cy="3959334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uzyňské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yzývavě</a:t>
            </a:r>
          </a:p>
          <a:p>
            <a:pPr marL="0" indent="0">
              <a:buNone/>
            </a:pPr>
            <a:r>
              <a:rPr lang="cs-CZ" dirty="0" smtClean="0"/>
              <a:t>jazykolamy</a:t>
            </a:r>
          </a:p>
          <a:p>
            <a:pPr marL="0" indent="0">
              <a:buNone/>
            </a:pPr>
            <a:r>
              <a:rPr lang="cs-CZ" dirty="0" smtClean="0"/>
              <a:t>brzy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azykovědné</a:t>
            </a:r>
          </a:p>
          <a:p>
            <a:pPr marL="0" indent="0">
              <a:buNone/>
            </a:pPr>
            <a:r>
              <a:rPr lang="cs-CZ" dirty="0" smtClean="0"/>
              <a:t>nazývá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azylka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412776"/>
            <a:ext cx="8280920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/>
              <a:t>Slova příbuzná přiřaď k vyjmenovaným slovům: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69146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500" b="1" dirty="0" smtClean="0"/>
              <a:t>Hledej vyjmenovaná nebo příbuzná slova: (10)</a:t>
            </a:r>
          </a:p>
          <a:p>
            <a:endParaRPr lang="cs-CZ" sz="2500" b="1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8605346"/>
              </p:ext>
            </p:extLst>
          </p:nvPr>
        </p:nvGraphicFramePr>
        <p:xfrm>
          <a:off x="1547664" y="2132856"/>
          <a:ext cx="5879980" cy="439249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587998"/>
                <a:gridCol w="587998"/>
                <a:gridCol w="587998"/>
                <a:gridCol w="587998"/>
                <a:gridCol w="587998"/>
                <a:gridCol w="587998"/>
                <a:gridCol w="587998"/>
                <a:gridCol w="587998"/>
                <a:gridCol w="587998"/>
                <a:gridCol w="587998"/>
              </a:tblGrid>
              <a:tr h="4392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92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92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92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92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Ň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92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92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92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92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92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91564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Ruz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ňské letiště 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lo v roce 2012 přejmenováno na Letiště Václava Havla. Větv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čky z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mostrázu používá aranžér při své práci. 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z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vavě se proti němu postav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l, ale nev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hrál. Brz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čko se stm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vá, takže jsme se 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dali zpět. Nebuď přez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ravý. Z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tra sprav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m tu z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dku. Děti za pecí během dlouhého 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právění hodně z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valy. 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m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šleli jsme různé jaz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kolamy a 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hlás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me brz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 soutěž v časop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se. Jaz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kovědné obory nejsou pro každého. Tato 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žka se naz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vá Dal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m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lova. Jaz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lka chobotnatá pochází z Afriky.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804613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66830"/>
            <a:ext cx="8229600" cy="3959334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uzyňské - </a:t>
            </a:r>
            <a:r>
              <a:rPr lang="cs-CZ" dirty="0" smtClean="0">
                <a:solidFill>
                  <a:srgbClr val="FF0000"/>
                </a:solidFill>
              </a:rPr>
              <a:t>Ruzyně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yzývavě - </a:t>
            </a:r>
            <a:r>
              <a:rPr lang="cs-CZ" dirty="0" smtClean="0">
                <a:solidFill>
                  <a:srgbClr val="FF0000"/>
                </a:solidFill>
              </a:rPr>
              <a:t>nazývat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azykolamy - </a:t>
            </a:r>
            <a:r>
              <a:rPr lang="cs-CZ" dirty="0" smtClean="0">
                <a:solidFill>
                  <a:srgbClr val="FF0000"/>
                </a:solidFill>
              </a:rPr>
              <a:t>jazyk</a:t>
            </a:r>
          </a:p>
          <a:p>
            <a:pPr marL="0" indent="0">
              <a:buNone/>
            </a:pPr>
            <a:r>
              <a:rPr lang="cs-CZ" dirty="0" smtClean="0"/>
              <a:t>brzy - </a:t>
            </a:r>
            <a:r>
              <a:rPr lang="cs-CZ" dirty="0" smtClean="0">
                <a:solidFill>
                  <a:srgbClr val="FF0000"/>
                </a:solidFill>
              </a:rPr>
              <a:t>brzy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azykovědné - </a:t>
            </a:r>
            <a:r>
              <a:rPr lang="cs-CZ" dirty="0" smtClean="0">
                <a:solidFill>
                  <a:srgbClr val="FF0000"/>
                </a:solidFill>
              </a:rPr>
              <a:t>jazyk</a:t>
            </a:r>
          </a:p>
          <a:p>
            <a:pPr marL="0" indent="0">
              <a:buNone/>
            </a:pPr>
            <a:r>
              <a:rPr lang="cs-CZ" dirty="0" smtClean="0"/>
              <a:t>nazývá - </a:t>
            </a:r>
            <a:r>
              <a:rPr lang="cs-CZ" dirty="0" smtClean="0">
                <a:solidFill>
                  <a:srgbClr val="FF0000"/>
                </a:solidFill>
              </a:rPr>
              <a:t>nazývat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azylka - </a:t>
            </a:r>
            <a:r>
              <a:rPr lang="cs-CZ" dirty="0" smtClean="0">
                <a:solidFill>
                  <a:srgbClr val="FF0000"/>
                </a:solidFill>
              </a:rPr>
              <a:t>jazyk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892965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500" b="1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8609577"/>
              </p:ext>
            </p:extLst>
          </p:nvPr>
        </p:nvGraphicFramePr>
        <p:xfrm>
          <a:off x="1547664" y="1556792"/>
          <a:ext cx="5904660" cy="4608511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590466"/>
                <a:gridCol w="590466"/>
                <a:gridCol w="590466"/>
                <a:gridCol w="590466"/>
                <a:gridCol w="590466"/>
                <a:gridCol w="590466"/>
                <a:gridCol w="590466"/>
                <a:gridCol w="590466"/>
                <a:gridCol w="590466"/>
                <a:gridCol w="590466"/>
              </a:tblGrid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</a:tr>
              <a:tr h="460852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Ň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801239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525</Words>
  <Application>Microsoft Office PowerPoint</Application>
  <PresentationFormat>Předvádění na obrazovce (4:3)</PresentationFormat>
  <Paragraphs>220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Procvičování vyjmenovaných slov po z</vt:lpstr>
      <vt:lpstr>Vyjmenovaná slova po z:</vt:lpstr>
      <vt:lpstr>Úkol č. 1</vt:lpstr>
      <vt:lpstr>Úkol č. 2</vt:lpstr>
      <vt:lpstr>Úkol č. 3</vt:lpstr>
      <vt:lpstr>Řešení - úkol č. 1</vt:lpstr>
      <vt:lpstr>Řešení - úkol č. 2</vt:lpstr>
      <vt:lpstr>Řešení - úkol č. 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Helena Popelková</dc:creator>
  <cp:lastModifiedBy>Helena Popelková</cp:lastModifiedBy>
  <cp:revision>10</cp:revision>
  <dcterms:created xsi:type="dcterms:W3CDTF">2012-12-30T17:56:13Z</dcterms:created>
  <dcterms:modified xsi:type="dcterms:W3CDTF">2013-02-24T15:24:25Z</dcterms:modified>
</cp:coreProperties>
</file>