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8" r:id="rId2"/>
    <p:sldId id="260" r:id="rId3"/>
    <p:sldId id="256" r:id="rId4"/>
    <p:sldId id="257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B4EB43-4FB7-4573-A8BE-85C0931329A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24ABC-8E3E-453C-B6DC-ACD1A59927FC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417706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5" name="Zástupný symbol pro záhlaví 4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cs-CZ" smtClean="0"/>
              <a:t>VY_32_INOVACE_1/20A-ICT/PE/ON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082622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3577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50593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216261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54708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966724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75460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683794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167357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0619696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85760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1872904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D94839-8632-47AC-85A6-9EEE2C6AF930}" type="datetimeFigureOut">
              <a:rPr lang="cs-CZ" smtClean="0"/>
              <a:t>7.4.2013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9B75C4-830A-491D-87F6-75B145BECE4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7865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Obdélník 5"/>
          <p:cNvSpPr/>
          <p:nvPr/>
        </p:nvSpPr>
        <p:spPr>
          <a:xfrm>
            <a:off x="4860032" y="40466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cs-CZ" dirty="0" smtClean="0"/>
              <a:t> </a:t>
            </a:r>
            <a:endParaRPr lang="cs-CZ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cs-CZ"/>
          </a:p>
        </p:txBody>
      </p:sp>
      <p:graphicFrame>
        <p:nvGraphicFramePr>
          <p:cNvPr id="4" name="Tabulka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4582825"/>
              </p:ext>
            </p:extLst>
          </p:nvPr>
        </p:nvGraphicFramePr>
        <p:xfrm>
          <a:off x="467544" y="2060848"/>
          <a:ext cx="8280919" cy="4608512"/>
        </p:xfrm>
        <a:graphic>
          <a:graphicData uri="http://schemas.openxmlformats.org/drawingml/2006/table">
            <a:tbl>
              <a:tblPr firstRow="1" firstCol="1">
                <a:tableStyleId>{2D5ABB26-0587-4C30-8999-92F81FD0307C}</a:tableStyleId>
              </a:tblPr>
              <a:tblGrid>
                <a:gridCol w="1900962"/>
                <a:gridCol w="6379957"/>
              </a:tblGrid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Číslo projektu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38175" algn="l"/>
                        </a:tabLst>
                      </a:pPr>
                      <a:r>
                        <a:rPr lang="cs-CZ" sz="2000" dirty="0" smtClean="0">
                          <a:effectLst/>
                        </a:rPr>
                        <a:t>CZ.1.07</a:t>
                      </a:r>
                      <a:r>
                        <a:rPr lang="cs-CZ" sz="2000" dirty="0">
                          <a:effectLst/>
                        </a:rPr>
                        <a:t>/ 1.5.00/34.0673	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Název školy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SOU a ZŠ Planá, Kostelní 129, Planá</a:t>
                      </a:r>
                      <a:endParaRPr lang="cs-CZ" sz="20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612775" algn="l"/>
                        </a:tabLst>
                        <a:defRPr/>
                      </a:pPr>
                      <a:r>
                        <a:rPr lang="cs-CZ" sz="2000" dirty="0" smtClean="0">
                          <a:effectLst/>
                        </a:rPr>
                        <a:t>Vzdělávací oblast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Jazykové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vzdělávání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2775" algn="l"/>
                        </a:tabLs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Český</a:t>
                      </a:r>
                      <a:r>
                        <a:rPr lang="cs-CZ" sz="2000" baseline="0" dirty="0" smtClean="0">
                          <a:effectLst/>
                          <a:latin typeface="Calibri"/>
                          <a:ea typeface="Calibri"/>
                          <a:cs typeface="Times New Roman"/>
                        </a:rPr>
                        <a:t> jazyk a literatura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>
                          <a:effectLst/>
                        </a:rPr>
                        <a:t>Tematický okruh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Čeští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spisovatelé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Název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Jaroslav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Hašek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Číslo materiálu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2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smtClean="0">
                          <a:effectLst/>
                        </a:rPr>
                        <a:t>VY_12_INOVACE_1.A_CJ_21(32</a:t>
                      </a:r>
                      <a:r>
                        <a:rPr lang="cs-CZ" sz="2000" dirty="0" smtClean="0">
                          <a:effectLst/>
                        </a:rPr>
                        <a:t>)</a:t>
                      </a: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</a:rPr>
                        <a:t>Autor	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200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Mgr.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Calibri"/>
                          <a:cs typeface="Times New Roman"/>
                        </a:rPr>
                        <a:t> Helena Popelková</a:t>
                      </a:r>
                      <a:endParaRPr lang="cs-CZ" sz="2000" dirty="0" smtClean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43953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>
                          <a:effectLst/>
                        </a:rPr>
                        <a:t>Datum tvorby</a:t>
                      </a:r>
                      <a:endParaRPr lang="cs-CZ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lv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</a:rPr>
                        <a:t>5.9.2012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652742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cs-CZ" sz="200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Zdroj</a:t>
                      </a:r>
                      <a:r>
                        <a:rPr lang="cs-CZ" sz="2000" baseline="0" dirty="0" smtClean="0">
                          <a:effectLst/>
                          <a:latin typeface="+mn-lt"/>
                          <a:ea typeface="+mn-ea"/>
                          <a:cs typeface="+mn-cs"/>
                        </a:rPr>
                        <a:t> autora</a:t>
                      </a:r>
                      <a:endParaRPr lang="cs-CZ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1998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48626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cs-CZ" dirty="0"/>
              <a:t>Anotace</a:t>
            </a:r>
          </a:p>
          <a:p>
            <a:pPr marL="0" indent="0">
              <a:buNone/>
            </a:pPr>
            <a:r>
              <a:rPr lang="cs-CZ" dirty="0"/>
              <a:t>Cílem je představit život a dílo Jaroslava Haška. Doporučená učebnice Literární výchova pro OU. Obsahuje pracovní list s otázkami a odpověďmi. </a:t>
            </a:r>
            <a:r>
              <a:rPr lang="cs-CZ"/>
              <a:t>K pracovnímu listu je zapotřebí připojení k internetu.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142928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470025"/>
          </a:xfrm>
        </p:spPr>
        <p:txBody>
          <a:bodyPr>
            <a:normAutofit/>
          </a:bodyPr>
          <a:lstStyle/>
          <a:p>
            <a:r>
              <a:rPr lang="cs-CZ" sz="4800" dirty="0" smtClean="0"/>
              <a:t>Jaroslav Hašek</a:t>
            </a:r>
            <a:endParaRPr lang="cs-CZ" sz="4800" dirty="0"/>
          </a:p>
        </p:txBody>
      </p:sp>
      <p:pic>
        <p:nvPicPr>
          <p:cNvPr id="4" name="Obrázek 3"/>
          <p:cNvPicPr>
            <a:picLocks noChangeAspect="1"/>
          </p:cNvPicPr>
          <p:nvPr/>
        </p:nvPicPr>
        <p:blipFill>
          <a:blip r:embed="rId2">
            <a:clrChange>
              <a:clrFrom>
                <a:srgbClr val="F0D6C7"/>
              </a:clrFrom>
              <a:clrTo>
                <a:srgbClr val="F0D6C7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988840"/>
            <a:ext cx="2857500" cy="3429000"/>
          </a:xfrm>
          <a:prstGeom prst="rect">
            <a:avLst/>
          </a:prstGeom>
        </p:spPr>
      </p:pic>
      <p:sp>
        <p:nvSpPr>
          <p:cNvPr id="5" name="TextovéPole 4"/>
          <p:cNvSpPr txBox="1"/>
          <p:nvPr/>
        </p:nvSpPr>
        <p:spPr>
          <a:xfrm>
            <a:off x="3203848" y="5733256"/>
            <a:ext cx="2857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00" dirty="0" smtClean="0">
                <a:effectLst/>
              </a:rPr>
              <a:t>VEROTOR, Jack. </a:t>
            </a:r>
            <a:r>
              <a:rPr lang="cs-CZ" sz="1000" i="1" dirty="0" smtClean="0">
                <a:effectLst/>
              </a:rPr>
              <a:t>www.klaunika.eu</a:t>
            </a:r>
            <a:r>
              <a:rPr lang="cs-CZ" sz="1000" dirty="0" smtClean="0">
                <a:effectLst/>
              </a:rPr>
              <a:t> [online]. [cit. 5.9.2012]. Dostupný na WWW: http://klaunika.eu/o_strane.html </a:t>
            </a:r>
            <a:endParaRPr lang="cs-CZ" sz="1000" dirty="0"/>
          </a:p>
        </p:txBody>
      </p:sp>
    </p:spTree>
    <p:extLst>
      <p:ext uri="{BB962C8B-B14F-4D97-AF65-F5344CB8AC3E}">
        <p14:creationId xmlns:p14="http://schemas.microsoft.com/office/powerpoint/2010/main" val="15508770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Font typeface="Calibri" pitchFamily="34" charset="0"/>
              <a:buChar char="*"/>
            </a:pPr>
            <a:r>
              <a:rPr lang="cs-CZ" dirty="0" smtClean="0"/>
              <a:t>30.4.1883 v Praze</a:t>
            </a:r>
          </a:p>
          <a:p>
            <a:pPr>
              <a:buFont typeface="Calibri" pitchFamily="34" charset="0"/>
              <a:buChar char="†"/>
            </a:pPr>
            <a:r>
              <a:rPr lang="cs-CZ" dirty="0" smtClean="0"/>
              <a:t>3.1.1923 v Lipnici nad Sázavou</a:t>
            </a:r>
          </a:p>
          <a:p>
            <a:pPr>
              <a:buFont typeface="Calibri" pitchFamily="34" charset="0"/>
              <a:buChar char="†"/>
            </a:pPr>
            <a:endParaRPr lang="cs-CZ" dirty="0"/>
          </a:p>
          <a:p>
            <a:r>
              <a:rPr lang="cs-CZ" dirty="0" smtClean="0"/>
              <a:t>spisovatel, novinář, tvůrce humoru a satiry</a:t>
            </a:r>
          </a:p>
          <a:p>
            <a:r>
              <a:rPr lang="cs-CZ" dirty="0"/>
              <a:t>p</a:t>
            </a:r>
            <a:r>
              <a:rPr lang="cs-CZ" dirty="0" smtClean="0"/>
              <a:t>roblémy se studiem, dokončil až studium na Obchodní akademii </a:t>
            </a:r>
          </a:p>
          <a:p>
            <a:r>
              <a:rPr lang="cs-CZ" dirty="0"/>
              <a:t>p</a:t>
            </a:r>
            <a:r>
              <a:rPr lang="cs-CZ" dirty="0" smtClean="0"/>
              <a:t>ráce v redakci Svět zvířat </a:t>
            </a:r>
          </a:p>
          <a:p>
            <a:r>
              <a:rPr lang="cs-CZ" dirty="0"/>
              <a:t>z</a:t>
            </a:r>
            <a:r>
              <a:rPr lang="cs-CZ" dirty="0" smtClean="0"/>
              <a:t>kušenosti z 1. světové války, častý pobyt v hospodách </a:t>
            </a:r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38854887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Dílo: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dirty="0"/>
              <a:t>r</a:t>
            </a:r>
            <a:r>
              <a:rPr lang="cs-CZ" dirty="0" smtClean="0"/>
              <a:t>omán Osudy dobrého vojáka Švejka za světové války</a:t>
            </a:r>
          </a:p>
          <a:p>
            <a:pPr lvl="1"/>
            <a:r>
              <a:rPr lang="cs-CZ" dirty="0" smtClean="0"/>
              <a:t>ilustroval Josef Lada</a:t>
            </a:r>
          </a:p>
          <a:p>
            <a:pPr lvl="1"/>
            <a:r>
              <a:rPr lang="cs-CZ" dirty="0" smtClean="0"/>
              <a:t>3x zfilmováno</a:t>
            </a:r>
          </a:p>
          <a:p>
            <a:pPr lvl="1"/>
            <a:r>
              <a:rPr lang="cs-CZ" dirty="0" smtClean="0"/>
              <a:t>přeloženo do více než 50 jazyků </a:t>
            </a:r>
          </a:p>
          <a:p>
            <a:r>
              <a:rPr lang="cs-CZ" dirty="0"/>
              <a:t>p</a:t>
            </a:r>
            <a:r>
              <a:rPr lang="cs-CZ" dirty="0" smtClean="0"/>
              <a:t>ovídky Trampoty pana </a:t>
            </a:r>
            <a:r>
              <a:rPr lang="cs-CZ" dirty="0" err="1" smtClean="0"/>
              <a:t>Tenkráta</a:t>
            </a:r>
            <a:endParaRPr lang="cs-CZ" dirty="0" smtClean="0"/>
          </a:p>
          <a:p>
            <a:r>
              <a:rPr lang="cs-CZ" dirty="0" smtClean="0"/>
              <a:t>Můj obchod se psy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332011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Zástupný symbol pro obsah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002" y="1690734"/>
            <a:ext cx="3519100" cy="2880320"/>
          </a:xfrm>
        </p:spPr>
      </p:pic>
      <p:sp>
        <p:nvSpPr>
          <p:cNvPr id="9" name="TextovéPole 8"/>
          <p:cNvSpPr txBox="1"/>
          <p:nvPr/>
        </p:nvSpPr>
        <p:spPr>
          <a:xfrm>
            <a:off x="899592" y="4581128"/>
            <a:ext cx="31683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>
                <a:effectLst/>
              </a:rPr>
              <a:t>BROTHERS, </a:t>
            </a:r>
            <a:r>
              <a:rPr lang="cs-CZ" sz="1050" dirty="0" err="1" smtClean="0">
                <a:effectLst/>
              </a:rPr>
              <a:t>Svejk</a:t>
            </a:r>
            <a:r>
              <a:rPr lang="cs-CZ" sz="1050" dirty="0" smtClean="0">
                <a:effectLst/>
              </a:rPr>
              <a:t>. </a:t>
            </a:r>
            <a:r>
              <a:rPr lang="cs-CZ" sz="1050" i="1" dirty="0" smtClean="0">
                <a:effectLst/>
              </a:rPr>
              <a:t>http://www.geocaching.com</a:t>
            </a:r>
            <a:r>
              <a:rPr lang="cs-CZ" sz="1050" dirty="0" smtClean="0">
                <a:effectLst/>
              </a:rPr>
              <a:t> [online]. [cit. 5.9.2012]. Dostupný na WWW: http://www.geocaching.com/seek/cache_details.aspx?guid=6a74cab1-4cdc-4116-a2ea-e40b15d2d544 </a:t>
            </a:r>
            <a:endParaRPr lang="cs-CZ" sz="1050" dirty="0"/>
          </a:p>
        </p:txBody>
      </p:sp>
      <p:pic>
        <p:nvPicPr>
          <p:cNvPr id="10" name="Obrázek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733324"/>
            <a:ext cx="2138480" cy="2847804"/>
          </a:xfrm>
          <a:prstGeom prst="rect">
            <a:avLst/>
          </a:prstGeom>
        </p:spPr>
      </p:pic>
      <p:sp>
        <p:nvSpPr>
          <p:cNvPr id="11" name="TextovéPole 10"/>
          <p:cNvSpPr txBox="1"/>
          <p:nvPr/>
        </p:nvSpPr>
        <p:spPr>
          <a:xfrm>
            <a:off x="5389212" y="4653136"/>
            <a:ext cx="2664296" cy="9002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050" dirty="0" smtClean="0">
                <a:effectLst/>
              </a:rPr>
              <a:t>NEZNÁMÝ. </a:t>
            </a:r>
            <a:r>
              <a:rPr lang="cs-CZ" sz="1050" i="1" dirty="0" smtClean="0">
                <a:effectLst/>
              </a:rPr>
              <a:t>http://www.totokupuj.sk</a:t>
            </a:r>
            <a:r>
              <a:rPr lang="cs-CZ" sz="1050" dirty="0" smtClean="0">
                <a:effectLst/>
              </a:rPr>
              <a:t> [online]. [cit. 5.9.2012]. Dostupný na WWW: http://www.totokupuj.sk/dvd-filmy-B/komedie/dobry-vojak-svejk-poslusne-hlasim-2dvd </a:t>
            </a:r>
            <a:endParaRPr lang="cs-CZ" sz="1050" dirty="0"/>
          </a:p>
        </p:txBody>
      </p:sp>
    </p:spTree>
    <p:extLst>
      <p:ext uri="{BB962C8B-B14F-4D97-AF65-F5344CB8AC3E}">
        <p14:creationId xmlns:p14="http://schemas.microsoft.com/office/powerpoint/2010/main" val="15472734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Citace: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cs-CZ" sz="1600" dirty="0" smtClean="0">
                <a:effectLst/>
              </a:rPr>
              <a:t>VEROTOR, Jack. </a:t>
            </a:r>
            <a:r>
              <a:rPr lang="cs-CZ" sz="1600" i="1" dirty="0" smtClean="0">
                <a:effectLst/>
              </a:rPr>
              <a:t>www.klaunika.eu</a:t>
            </a:r>
            <a:r>
              <a:rPr lang="cs-CZ" sz="1600" dirty="0" smtClean="0">
                <a:effectLst/>
              </a:rPr>
              <a:t> [online]. [cit. 5.9.2012]. Dostupný na WWW: http://klaunika.eu/o_strane.html </a:t>
            </a:r>
          </a:p>
          <a:p>
            <a:r>
              <a:rPr lang="cs-CZ" sz="1600" dirty="0" smtClean="0">
                <a:effectLst/>
              </a:rPr>
              <a:t>BROTHERS, </a:t>
            </a:r>
            <a:r>
              <a:rPr lang="cs-CZ" sz="1600" dirty="0" err="1" smtClean="0">
                <a:effectLst/>
              </a:rPr>
              <a:t>Svejk</a:t>
            </a:r>
            <a:r>
              <a:rPr lang="cs-CZ" sz="1600" dirty="0" smtClean="0">
                <a:effectLst/>
              </a:rPr>
              <a:t>. </a:t>
            </a:r>
            <a:r>
              <a:rPr lang="cs-CZ" sz="1600" i="1" dirty="0" smtClean="0">
                <a:effectLst/>
              </a:rPr>
              <a:t>http://www.geocaching.com</a:t>
            </a:r>
            <a:r>
              <a:rPr lang="cs-CZ" sz="1600" dirty="0" smtClean="0">
                <a:effectLst/>
              </a:rPr>
              <a:t> [online]. [cit. 5.9.2012]. Dostupný na WWW: http://www.geocaching.com/seek/cache_details.aspx?guid=6a74cab1-4cdc-4116-a2ea-e40b15d2d544 </a:t>
            </a:r>
          </a:p>
          <a:p>
            <a:r>
              <a:rPr lang="cs-CZ" sz="1600" dirty="0" smtClean="0">
                <a:effectLst/>
              </a:rPr>
              <a:t>NEZNÁMÝ. </a:t>
            </a:r>
            <a:r>
              <a:rPr lang="cs-CZ" sz="1600" i="1" dirty="0" smtClean="0">
                <a:effectLst/>
              </a:rPr>
              <a:t>http://www.totokupuj.sk</a:t>
            </a:r>
            <a:r>
              <a:rPr lang="cs-CZ" sz="1600" dirty="0" smtClean="0">
                <a:effectLst/>
              </a:rPr>
              <a:t> [online]. [cit. 5.9.2012]. Dostupný na WWW: http://www.totokupuj.sk/dvd-filmy-B/komedie/dobry-vojak-svejk-poslusne-hlasim-2dvd </a:t>
            </a:r>
          </a:p>
          <a:p>
            <a:pPr marL="342900" lvl="1" indent="-342900">
              <a:buFont typeface="Arial" pitchFamily="34" charset="0"/>
              <a:buChar char="•"/>
            </a:pPr>
            <a:r>
              <a:rPr lang="cs-CZ" sz="1600" dirty="0" smtClean="0"/>
              <a:t>PAROLKOVÁ, Eva; SPURNÁ, Marie. </a:t>
            </a:r>
            <a:r>
              <a:rPr lang="cs-CZ" sz="1600" i="1" dirty="0" smtClean="0"/>
              <a:t>Literární výchova pro OU</a:t>
            </a:r>
            <a:r>
              <a:rPr lang="cs-CZ" sz="1600" dirty="0" smtClean="0"/>
              <a:t>. Praha: Parta, 1997, ISBN 80-85989-36-0. </a:t>
            </a:r>
          </a:p>
          <a:p>
            <a:endParaRPr lang="cs-CZ" sz="1200" dirty="0" smtClean="0"/>
          </a:p>
          <a:p>
            <a:endParaRPr lang="cs-CZ" dirty="0" smtClean="0"/>
          </a:p>
          <a:p>
            <a:endParaRPr lang="cs-CZ" dirty="0" smtClean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006256815"/>
      </p:ext>
    </p:extLst>
  </p:cSld>
  <p:clrMapOvr>
    <a:masterClrMapping/>
  </p:clrMapOvr>
</p:sld>
</file>

<file path=ppt/theme/theme1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</TotalTime>
  <Words>304</Words>
  <Application>Microsoft Office PowerPoint</Application>
  <PresentationFormat>Předvádění na obrazovce (4:3)</PresentationFormat>
  <Paragraphs>48</Paragraphs>
  <Slides>7</Slides>
  <Notes>1</Notes>
  <HiddenSlides>2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7</vt:i4>
      </vt:variant>
    </vt:vector>
  </HeadingPairs>
  <TitlesOfParts>
    <vt:vector size="8" baseType="lpstr">
      <vt:lpstr>Motiv systému Office</vt:lpstr>
      <vt:lpstr>Prezentace aplikace PowerPoint</vt:lpstr>
      <vt:lpstr>Prezentace aplikace PowerPoint</vt:lpstr>
      <vt:lpstr>Jaroslav Hašek</vt:lpstr>
      <vt:lpstr>Prezentace aplikace PowerPoint</vt:lpstr>
      <vt:lpstr>Dílo:</vt:lpstr>
      <vt:lpstr>Prezentace aplikace PowerPoint</vt:lpstr>
      <vt:lpstr>Citace: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Prezentace aplikace PowerPoint</dc:title>
  <dc:creator>Helena Popelková</dc:creator>
  <cp:lastModifiedBy>Helena Popelková</cp:lastModifiedBy>
  <cp:revision>9</cp:revision>
  <dcterms:created xsi:type="dcterms:W3CDTF">2013-02-10T13:39:07Z</dcterms:created>
  <dcterms:modified xsi:type="dcterms:W3CDTF">2013-04-07T15:04:59Z</dcterms:modified>
</cp:coreProperties>
</file>