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57" r:id="rId2"/>
    <p:sldId id="261" r:id="rId3"/>
    <p:sldId id="256" r:id="rId4"/>
    <p:sldId id="258" r:id="rId5"/>
    <p:sldId id="259" r:id="rId6"/>
    <p:sldId id="262" r:id="rId7"/>
    <p:sldId id="260" r:id="rId8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464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8AF7F16-FF05-40B9-A2D7-4FF6CE8BDCFB}" type="datetimeFigureOut">
              <a:rPr lang="cs-CZ" smtClean="0"/>
              <a:t>7.4.2013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51BD52-55C8-4088-83FC-B21F07E8821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7641748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5" name="Zástupný symbol pro záhlaví 4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cs-CZ" smtClean="0"/>
              <a:t>VY_32_INOVACE_1/20A-ICT/PE/ON</a:t>
            </a: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0826224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Kliknutím lze upravit styl předlohy.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5A0D4B-4F5A-4029-A0B8-ACE4036E427F}" type="datetimeFigureOut">
              <a:rPr lang="cs-CZ" smtClean="0"/>
              <a:t>7.4.2013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843A7-28F3-49F4-9F47-6932BE0A67B8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1348364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5A0D4B-4F5A-4029-A0B8-ACE4036E427F}" type="datetimeFigureOut">
              <a:rPr lang="cs-CZ" smtClean="0"/>
              <a:t>7.4.2013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843A7-28F3-49F4-9F47-6932BE0A67B8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3832884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5A0D4B-4F5A-4029-A0B8-ACE4036E427F}" type="datetimeFigureOut">
              <a:rPr lang="cs-CZ" smtClean="0"/>
              <a:t>7.4.2013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843A7-28F3-49F4-9F47-6932BE0A67B8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4355704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5A0D4B-4F5A-4029-A0B8-ACE4036E427F}" type="datetimeFigureOut">
              <a:rPr lang="cs-CZ" smtClean="0"/>
              <a:t>7.4.2013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843A7-28F3-49F4-9F47-6932BE0A67B8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7091243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5A0D4B-4F5A-4029-A0B8-ACE4036E427F}" type="datetimeFigureOut">
              <a:rPr lang="cs-CZ" smtClean="0"/>
              <a:t>7.4.2013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843A7-28F3-49F4-9F47-6932BE0A67B8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3544518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5A0D4B-4F5A-4029-A0B8-ACE4036E427F}" type="datetimeFigureOut">
              <a:rPr lang="cs-CZ" smtClean="0"/>
              <a:t>7.4.2013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843A7-28F3-49F4-9F47-6932BE0A67B8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3228482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5A0D4B-4F5A-4029-A0B8-ACE4036E427F}" type="datetimeFigureOut">
              <a:rPr lang="cs-CZ" smtClean="0"/>
              <a:t>7.4.2013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843A7-28F3-49F4-9F47-6932BE0A67B8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3915865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5A0D4B-4F5A-4029-A0B8-ACE4036E427F}" type="datetimeFigureOut">
              <a:rPr lang="cs-CZ" smtClean="0"/>
              <a:t>7.4.2013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843A7-28F3-49F4-9F47-6932BE0A67B8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2108481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5A0D4B-4F5A-4029-A0B8-ACE4036E427F}" type="datetimeFigureOut">
              <a:rPr lang="cs-CZ" smtClean="0"/>
              <a:t>7.4.2013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843A7-28F3-49F4-9F47-6932BE0A67B8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6962230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5A0D4B-4F5A-4029-A0B8-ACE4036E427F}" type="datetimeFigureOut">
              <a:rPr lang="cs-CZ" smtClean="0"/>
              <a:t>7.4.2013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843A7-28F3-49F4-9F47-6932BE0A67B8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1058771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5A0D4B-4F5A-4029-A0B8-ACE4036E427F}" type="datetimeFigureOut">
              <a:rPr lang="cs-CZ" smtClean="0"/>
              <a:t>7.4.2013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843A7-28F3-49F4-9F47-6932BE0A67B8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0167903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5A0D4B-4F5A-4029-A0B8-ACE4036E427F}" type="datetimeFigureOut">
              <a:rPr lang="cs-CZ" smtClean="0"/>
              <a:t>7.4.2013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7843A7-28F3-49F4-9F47-6932BE0A67B8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8272077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délník 5"/>
          <p:cNvSpPr/>
          <p:nvPr/>
        </p:nvSpPr>
        <p:spPr>
          <a:xfrm>
            <a:off x="4860032" y="404664"/>
            <a:ext cx="2375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cs-CZ" dirty="0" smtClean="0"/>
              <a:t> </a:t>
            </a:r>
            <a:endParaRPr lang="cs-CZ" dirty="0"/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graphicFrame>
        <p:nvGraphicFramePr>
          <p:cNvPr id="4" name="Tabulka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02806163"/>
              </p:ext>
            </p:extLst>
          </p:nvPr>
        </p:nvGraphicFramePr>
        <p:xfrm>
          <a:off x="467544" y="2060848"/>
          <a:ext cx="8280919" cy="4608512"/>
        </p:xfrm>
        <a:graphic>
          <a:graphicData uri="http://schemas.openxmlformats.org/drawingml/2006/table">
            <a:tbl>
              <a:tblPr firstRow="1" firstCol="1">
                <a:tableStyleId>{2D5ABB26-0587-4C30-8999-92F81FD0307C}</a:tableStyleId>
              </a:tblPr>
              <a:tblGrid>
                <a:gridCol w="1900962"/>
                <a:gridCol w="6379957"/>
              </a:tblGrid>
              <a:tr h="43953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2000" dirty="0">
                          <a:effectLst/>
                        </a:rPr>
                        <a:t>Číslo projektu</a:t>
                      </a:r>
                      <a:endParaRPr lang="cs-CZ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lvl="1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38175" algn="l"/>
                        </a:tabLst>
                      </a:pPr>
                      <a:r>
                        <a:rPr lang="cs-CZ" sz="2000" dirty="0" smtClean="0">
                          <a:effectLst/>
                        </a:rPr>
                        <a:t>CZ.1.07</a:t>
                      </a:r>
                      <a:r>
                        <a:rPr lang="cs-CZ" sz="2000" dirty="0">
                          <a:effectLst/>
                        </a:rPr>
                        <a:t>/ 1.5.00/34.0673	</a:t>
                      </a:r>
                      <a:endParaRPr lang="cs-CZ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43953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2000" dirty="0" smtClean="0">
                          <a:effectLst/>
                        </a:rPr>
                        <a:t>Název školy</a:t>
                      </a:r>
                      <a:endParaRPr lang="cs-CZ" sz="20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lv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2000" dirty="0" smtClean="0">
                          <a:effectLst/>
                        </a:rPr>
                        <a:t>SOU a ZŠ Planá, Kostelní 129, Planá</a:t>
                      </a:r>
                      <a:endParaRPr lang="cs-CZ" sz="20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43953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612775" algn="l"/>
                        </a:tabLst>
                        <a:defRPr/>
                      </a:pPr>
                      <a:r>
                        <a:rPr lang="cs-CZ" sz="2000" dirty="0" smtClean="0">
                          <a:effectLst/>
                        </a:rPr>
                        <a:t>Vzdělávací oblast</a:t>
                      </a:r>
                      <a:endParaRPr lang="cs-CZ" sz="2000" dirty="0" smtClean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457200" marR="0" lvl="1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200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Jazykové</a:t>
                      </a:r>
                      <a:r>
                        <a:rPr lang="cs-CZ" sz="2000" baseline="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 vzdělávání</a:t>
                      </a:r>
                      <a:endParaRPr lang="cs-CZ" sz="2000" dirty="0" smtClean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43953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12775" algn="l"/>
                        </a:tabLst>
                      </a:pPr>
                      <a:r>
                        <a:rPr lang="cs-CZ" sz="20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Předmět</a:t>
                      </a:r>
                      <a:endParaRPr lang="cs-CZ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lv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20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Český</a:t>
                      </a:r>
                      <a:r>
                        <a:rPr lang="cs-CZ" sz="2000" baseline="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 jazyk a literatura</a:t>
                      </a:r>
                      <a:endParaRPr lang="cs-CZ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43953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2000" dirty="0">
                          <a:effectLst/>
                        </a:rPr>
                        <a:t>Tematický okruh</a:t>
                      </a:r>
                      <a:endParaRPr lang="cs-CZ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lv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200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Čeští</a:t>
                      </a:r>
                      <a:r>
                        <a:rPr lang="cs-CZ" sz="2000" baseline="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 spisovatelé</a:t>
                      </a:r>
                      <a:endParaRPr lang="cs-CZ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439530">
                <a:tc>
                  <a:txBody>
                    <a:bodyPr/>
                    <a:lstStyle/>
                    <a:p>
                      <a:pPr marL="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2000" dirty="0" smtClean="0">
                          <a:effectLst/>
                        </a:rPr>
                        <a:t>Název materiálu</a:t>
                      </a:r>
                      <a:endParaRPr lang="cs-CZ" sz="2000" dirty="0" smtClean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457200" marR="0" lvl="2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200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Eduard</a:t>
                      </a:r>
                      <a:r>
                        <a:rPr lang="cs-CZ" sz="2000" baseline="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 Bass</a:t>
                      </a:r>
                      <a:endParaRPr lang="cs-CZ" sz="2000" dirty="0" smtClean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43953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2000" dirty="0" smtClean="0">
                          <a:effectLst/>
                        </a:rPr>
                        <a:t>Číslo materiálu</a:t>
                      </a:r>
                      <a:endParaRPr lang="cs-CZ" sz="2000" dirty="0" smtClean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457200" marR="0" lvl="2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2000" smtClean="0">
                          <a:effectLst/>
                        </a:rPr>
                        <a:t>VY_12_INOVACE_1.A_CJ_22(32</a:t>
                      </a:r>
                      <a:r>
                        <a:rPr lang="cs-CZ" sz="2000" dirty="0" smtClean="0">
                          <a:effectLst/>
                        </a:rPr>
                        <a:t>)</a:t>
                      </a:r>
                    </a:p>
                  </a:txBody>
                  <a:tcPr marL="68580" marR="68580" marT="0" marB="0" anchor="ctr"/>
                </a:tc>
              </a:tr>
              <a:tr h="43953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2000" dirty="0" smtClean="0">
                          <a:effectLst/>
                        </a:rPr>
                        <a:t>Autor	</a:t>
                      </a:r>
                      <a:endParaRPr lang="cs-CZ" sz="2000" dirty="0" smtClean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457200" marR="0" lvl="1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20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Mgr.</a:t>
                      </a:r>
                      <a:r>
                        <a:rPr lang="cs-CZ" sz="2000" baseline="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 Helena Popelková</a:t>
                      </a:r>
                      <a:endParaRPr lang="cs-CZ" sz="2000" dirty="0" smtClean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43953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2000">
                          <a:effectLst/>
                        </a:rPr>
                        <a:t>Datum tvorby</a:t>
                      </a:r>
                      <a:endParaRPr lang="cs-CZ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lv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2000" dirty="0" smtClean="0">
                          <a:effectLst/>
                        </a:rPr>
                        <a:t>7.9.2012</a:t>
                      </a:r>
                      <a:endParaRPr lang="cs-CZ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652742"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200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Zdroj</a:t>
                      </a:r>
                      <a:r>
                        <a:rPr lang="cs-CZ" sz="2000" baseline="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 autora</a:t>
                      </a:r>
                      <a:endParaRPr lang="cs-CZ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7384"/>
            <a:ext cx="9144000" cy="19981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929475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cs-CZ" dirty="0"/>
              <a:t>Anotace</a:t>
            </a:r>
          </a:p>
          <a:p>
            <a:pPr marL="0" indent="0">
              <a:buNone/>
            </a:pPr>
            <a:r>
              <a:rPr lang="cs-CZ" dirty="0"/>
              <a:t>Cílem je představit život a dílo Eduarda Basse. Doporučená učebnice Literární výchova pro OU. </a:t>
            </a:r>
            <a:r>
              <a:rPr lang="cs-CZ"/>
              <a:t>Obsahuje pracovní list.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449220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8401" y="404664"/>
            <a:ext cx="7772400" cy="1470025"/>
          </a:xfrm>
        </p:spPr>
        <p:txBody>
          <a:bodyPr>
            <a:normAutofit/>
          </a:bodyPr>
          <a:lstStyle/>
          <a:p>
            <a:r>
              <a:rPr lang="cs-CZ" sz="4800" dirty="0" smtClean="0"/>
              <a:t>Eduard Bass</a:t>
            </a:r>
            <a:endParaRPr lang="cs-CZ" sz="4800" dirty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1840" y="1628800"/>
            <a:ext cx="2885522" cy="36036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747195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Calibri" pitchFamily="34" charset="0"/>
              <a:buChar char="*"/>
            </a:pPr>
            <a:r>
              <a:rPr lang="cs-CZ" dirty="0" smtClean="0"/>
              <a:t>1.1.1888 v Praze</a:t>
            </a:r>
          </a:p>
          <a:p>
            <a:pPr>
              <a:buFont typeface="Calibri" pitchFamily="34" charset="0"/>
              <a:buChar char="†"/>
            </a:pPr>
            <a:r>
              <a:rPr lang="cs-CZ" dirty="0" smtClean="0"/>
              <a:t>2.10.1946 v Praze</a:t>
            </a:r>
          </a:p>
          <a:p>
            <a:pPr>
              <a:buFont typeface="Calibri" pitchFamily="34" charset="0"/>
              <a:buChar char="†"/>
            </a:pPr>
            <a:endParaRPr lang="cs-CZ" dirty="0"/>
          </a:p>
          <a:p>
            <a:r>
              <a:rPr lang="cs-CZ" dirty="0" smtClean="0"/>
              <a:t>vlastní jméno – Eduard Schmidt</a:t>
            </a:r>
          </a:p>
          <a:p>
            <a:r>
              <a:rPr lang="cs-CZ" dirty="0"/>
              <a:t>s</a:t>
            </a:r>
            <a:r>
              <a:rPr lang="cs-CZ" dirty="0" smtClean="0"/>
              <a:t>pisovatel, novinář, autor kabaretů</a:t>
            </a:r>
          </a:p>
          <a:p>
            <a:r>
              <a:rPr lang="cs-CZ" dirty="0"/>
              <a:t>ř</a:t>
            </a:r>
            <a:r>
              <a:rPr lang="cs-CZ" dirty="0" smtClean="0"/>
              <a:t>editel divadla Rokoko, kabaretu Červená sedma</a:t>
            </a:r>
          </a:p>
          <a:p>
            <a:endParaRPr lang="cs-CZ" dirty="0" smtClean="0"/>
          </a:p>
          <a:p>
            <a:pPr marL="0" indent="0">
              <a:buNone/>
            </a:pP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44239699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Dílo: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Jak se dělá kabaret?</a:t>
            </a:r>
          </a:p>
          <a:p>
            <a:r>
              <a:rPr lang="cs-CZ" dirty="0" smtClean="0"/>
              <a:t>Na lodi za pohádkou</a:t>
            </a:r>
          </a:p>
          <a:p>
            <a:r>
              <a:rPr lang="cs-CZ" dirty="0" smtClean="0"/>
              <a:t>Náhrdelník </a:t>
            </a:r>
          </a:p>
          <a:p>
            <a:r>
              <a:rPr lang="cs-CZ" dirty="0" err="1" smtClean="0"/>
              <a:t>Klapzubova</a:t>
            </a:r>
            <a:r>
              <a:rPr lang="cs-CZ" dirty="0" smtClean="0"/>
              <a:t> jedenáctka</a:t>
            </a:r>
          </a:p>
          <a:p>
            <a:r>
              <a:rPr lang="cs-CZ" dirty="0" smtClean="0"/>
              <a:t>Lidé z maringotek</a:t>
            </a:r>
          </a:p>
          <a:p>
            <a:r>
              <a:rPr lang="cs-CZ" dirty="0" smtClean="0"/>
              <a:t>Cirkus </a:t>
            </a:r>
            <a:r>
              <a:rPr lang="cs-CZ" dirty="0" err="1" smtClean="0"/>
              <a:t>Humberto</a:t>
            </a:r>
            <a:endParaRPr lang="cs-CZ" dirty="0" smtClean="0"/>
          </a:p>
          <a:p>
            <a:pPr marL="0" indent="0">
              <a:buNone/>
            </a:pPr>
            <a:r>
              <a:rPr lang="cs-CZ" dirty="0" smtClean="0"/>
              <a:t>Díla zfilmována.</a:t>
            </a:r>
          </a:p>
        </p:txBody>
      </p:sp>
    </p:spTree>
    <p:extLst>
      <p:ext uri="{BB962C8B-B14F-4D97-AF65-F5344CB8AC3E}">
        <p14:creationId xmlns:p14="http://schemas.microsoft.com/office/powerpoint/2010/main" val="54633194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Zástupný symbol pro obsah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908720"/>
            <a:ext cx="2857500" cy="3981450"/>
          </a:xfrm>
        </p:spPr>
      </p:pic>
      <p:pic>
        <p:nvPicPr>
          <p:cNvPr id="5" name="Obrázek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2080" y="908720"/>
            <a:ext cx="2865324" cy="39604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425652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Citace: 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cs-CZ" sz="1800" dirty="0"/>
              <a:t>VELMONT, Mr.. </a:t>
            </a:r>
            <a:r>
              <a:rPr lang="cs-CZ" sz="1800" i="1" dirty="0"/>
              <a:t>www.velmont.wz.cz</a:t>
            </a:r>
            <a:r>
              <a:rPr lang="cs-CZ" sz="1800" dirty="0"/>
              <a:t> [online]. [cit. </a:t>
            </a:r>
            <a:r>
              <a:rPr lang="cs-CZ" sz="1800" dirty="0" smtClean="0"/>
              <a:t>7.9.2012]. </a:t>
            </a:r>
            <a:r>
              <a:rPr lang="cs-CZ" sz="1800" dirty="0"/>
              <a:t>Dostupný na WWW: http://</a:t>
            </a:r>
            <a:r>
              <a:rPr lang="cs-CZ" sz="1800" dirty="0" smtClean="0"/>
              <a:t>www.velmont.wz.cz/ctenarskydenik/dila/htm/CirkusHumberto.htm </a:t>
            </a:r>
          </a:p>
          <a:p>
            <a:r>
              <a:rPr lang="cs-CZ" sz="1800" dirty="0"/>
              <a:t>NEZNÁMÝ. </a:t>
            </a:r>
            <a:r>
              <a:rPr lang="cs-CZ" sz="1800" i="1" dirty="0"/>
              <a:t>sonet.me.cz</a:t>
            </a:r>
            <a:r>
              <a:rPr lang="cs-CZ" sz="1800" dirty="0"/>
              <a:t> [online]. [cit. </a:t>
            </a:r>
            <a:r>
              <a:rPr lang="cs-CZ" sz="1800" dirty="0" smtClean="0"/>
              <a:t>7.9.2012]. </a:t>
            </a:r>
            <a:r>
              <a:rPr lang="cs-CZ" sz="1800" dirty="0"/>
              <a:t>Dostupný na WWW: http://www.sonet.me.cz/antikvariat/index.php?idvyrb=1822&amp;akc=detail </a:t>
            </a:r>
            <a:endParaRPr lang="cs-CZ" sz="1800" dirty="0" smtClean="0"/>
          </a:p>
          <a:p>
            <a:r>
              <a:rPr lang="cs-CZ" sz="1800" dirty="0"/>
              <a:t>NEZNÁMÝ. </a:t>
            </a:r>
            <a:r>
              <a:rPr lang="cs-CZ" sz="1800" i="1" dirty="0"/>
              <a:t>sonet.me.cz</a:t>
            </a:r>
            <a:r>
              <a:rPr lang="cs-CZ" sz="1800" dirty="0"/>
              <a:t> [online]. [cit. </a:t>
            </a:r>
            <a:r>
              <a:rPr lang="cs-CZ" sz="1800" dirty="0" smtClean="0"/>
              <a:t>7.9.2012]. </a:t>
            </a:r>
            <a:r>
              <a:rPr lang="cs-CZ" sz="1800" dirty="0"/>
              <a:t>Dostupný na WWW: http://www.sonet.me.cz/antikvariat/index.php?idvyrb=1591&amp;akc=detail </a:t>
            </a:r>
            <a:endParaRPr lang="cs-CZ" sz="1800" dirty="0" smtClean="0"/>
          </a:p>
          <a:p>
            <a:pPr marL="342900" lvl="1" indent="-342900">
              <a:buFont typeface="Arial" pitchFamily="34" charset="0"/>
              <a:buChar char="•"/>
            </a:pPr>
            <a:r>
              <a:rPr lang="cs-CZ" sz="1600" dirty="0"/>
              <a:t>PAROLKOVÁ, Eva; SPURNÁ, Marie. </a:t>
            </a:r>
            <a:r>
              <a:rPr lang="cs-CZ" sz="1600" i="1" dirty="0"/>
              <a:t>Literární výchova pro OU</a:t>
            </a:r>
            <a:r>
              <a:rPr lang="cs-CZ" sz="1600" dirty="0"/>
              <a:t>. </a:t>
            </a:r>
            <a:r>
              <a:rPr lang="cs-CZ" sz="1600"/>
              <a:t>Praha: Parta, 1997, ISBN 80-85989-36-0. </a:t>
            </a:r>
          </a:p>
          <a:p>
            <a:pPr marL="0" indent="0">
              <a:buNone/>
            </a:pPr>
            <a:endParaRPr lang="cs-CZ" sz="1800" dirty="0"/>
          </a:p>
        </p:txBody>
      </p:sp>
    </p:spTree>
    <p:extLst>
      <p:ext uri="{BB962C8B-B14F-4D97-AF65-F5344CB8AC3E}">
        <p14:creationId xmlns:p14="http://schemas.microsoft.com/office/powerpoint/2010/main" val="3807487409"/>
      </p:ext>
    </p:extLst>
  </p:cSld>
  <p:clrMapOvr>
    <a:masterClrMapping/>
  </p:clrMapOvr>
</p:sld>
</file>

<file path=ppt/theme/theme1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33</TotalTime>
  <Words>198</Words>
  <Application>Microsoft Office PowerPoint</Application>
  <PresentationFormat>Předvádění na obrazovce (4:3)</PresentationFormat>
  <Paragraphs>43</Paragraphs>
  <Slides>7</Slides>
  <Notes>1</Notes>
  <HiddenSlides>2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7</vt:i4>
      </vt:variant>
    </vt:vector>
  </HeadingPairs>
  <TitlesOfParts>
    <vt:vector size="8" baseType="lpstr">
      <vt:lpstr>Motiv systému Office</vt:lpstr>
      <vt:lpstr>Prezentace aplikace PowerPoint</vt:lpstr>
      <vt:lpstr>Prezentace aplikace PowerPoint</vt:lpstr>
      <vt:lpstr>Eduard Bass</vt:lpstr>
      <vt:lpstr>Prezentace aplikace PowerPoint</vt:lpstr>
      <vt:lpstr>Dílo:</vt:lpstr>
      <vt:lpstr>Prezentace aplikace PowerPoint</vt:lpstr>
      <vt:lpstr>Citace: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Helena Popelková</dc:creator>
  <cp:lastModifiedBy>Helena Popelková</cp:lastModifiedBy>
  <cp:revision>10</cp:revision>
  <dcterms:created xsi:type="dcterms:W3CDTF">2013-02-16T14:04:58Z</dcterms:created>
  <dcterms:modified xsi:type="dcterms:W3CDTF">2013-04-07T15:35:25Z</dcterms:modified>
</cp:coreProperties>
</file>