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7" r:id="rId3"/>
    <p:sldId id="258" r:id="rId4"/>
    <p:sldId id="273" r:id="rId5"/>
    <p:sldId id="274" r:id="rId6"/>
    <p:sldId id="263" r:id="rId7"/>
    <p:sldId id="267" r:id="rId8"/>
    <p:sldId id="269" r:id="rId9"/>
    <p:sldId id="265" r:id="rId10"/>
    <p:sldId id="271" r:id="rId11"/>
    <p:sldId id="270" r:id="rId12"/>
    <p:sldId id="276" r:id="rId13"/>
    <p:sldId id="277" r:id="rId14"/>
    <p:sldId id="278" r:id="rId15"/>
    <p:sldId id="27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E26C75-77E6-4CB6-99AB-28C6F8684B8E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2BC03-6C00-4435-AADF-0FECBD118E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426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381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42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8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312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528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022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45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917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846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019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772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9BD37-2A7E-418F-84C4-3F451723E77F}" type="datetimeFigureOut">
              <a:rPr lang="cs-CZ" smtClean="0"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73E39-E282-447B-B378-B1C50B1D3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690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839810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Procvičování pravopisu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Vyjmenovaná slova po Z 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VY_12_INOVACE_1A_CJ_04(32)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23. </a:t>
                      </a:r>
                      <a:r>
                        <a:rPr lang="cs-CZ" sz="2000" smtClean="0">
                          <a:effectLst/>
                        </a:rPr>
                        <a:t>01. </a:t>
                      </a:r>
                      <a:r>
                        <a:rPr lang="cs-CZ" sz="2000" dirty="0" smtClean="0">
                          <a:effectLst/>
                        </a:rPr>
                        <a:t>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311420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Anotace:</a:t>
            </a:r>
          </a:p>
          <a:p>
            <a:pPr marL="0" indent="0">
              <a:buNone/>
            </a:pPr>
            <a:r>
              <a:rPr lang="cs-CZ" sz="2000" dirty="0"/>
              <a:t>Materiál je určen k zopakování a procvičení látky v 1. ročníku oborů SOU, </a:t>
            </a:r>
          </a:p>
          <a:p>
            <a:pPr marL="0" indent="0">
              <a:buNone/>
            </a:pPr>
            <a:r>
              <a:rPr lang="cs-CZ" sz="2000" dirty="0"/>
              <a:t>které jsou označeny E</a:t>
            </a:r>
            <a:r>
              <a:rPr lang="cs-CZ" sz="2000" dirty="0" smtClean="0"/>
              <a:t>. Je </a:t>
            </a:r>
            <a:r>
              <a:rPr lang="cs-CZ" sz="2000" dirty="0"/>
              <a:t>určen k interaktivní práci ve výuce</a:t>
            </a:r>
            <a:r>
              <a:rPr lang="cs-CZ" sz="2000" dirty="0" smtClean="0"/>
              <a:t>. Procvičena je i </a:t>
            </a:r>
            <a:r>
              <a:rPr lang="cs-CZ" sz="2000" smtClean="0"/>
              <a:t>čtenářská gramotnost.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 testu je správná odpověď odměněna potleskem, nesprávná řinčením skla.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Metodika:</a:t>
            </a:r>
          </a:p>
          <a:p>
            <a:pPr marL="0" indent="0">
              <a:buNone/>
            </a:pPr>
            <a:r>
              <a:rPr lang="cs-CZ" sz="2000" dirty="0"/>
              <a:t>Po frontálním opakování </a:t>
            </a:r>
            <a:r>
              <a:rPr lang="cs-CZ" sz="2000" dirty="0" smtClean="0"/>
              <a:t>a společném testu následuje samostatná činnost </a:t>
            </a:r>
            <a:r>
              <a:rPr lang="cs-CZ" sz="2000" dirty="0"/>
              <a:t>žáků.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33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5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Vyjmenovaná slova po Z </a:t>
            </a:r>
            <a:endParaRPr lang="cs-CZ" sz="5400" dirty="0">
              <a:solidFill>
                <a:srgbClr val="FF0000"/>
              </a:solidFill>
            </a:endParaRPr>
          </a:p>
          <a:p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73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Zopakujeme si: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Brzy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Jazyk - </a:t>
            </a:r>
            <a:r>
              <a:rPr lang="cs-CZ" sz="3600" dirty="0" smtClean="0">
                <a:solidFill>
                  <a:srgbClr val="FF0000"/>
                </a:solidFill>
              </a:rPr>
              <a:t>jazýček, jazykový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Nazývat - </a:t>
            </a:r>
            <a:r>
              <a:rPr lang="cs-CZ" sz="3600" dirty="0" smtClean="0">
                <a:solidFill>
                  <a:srgbClr val="FF0000"/>
                </a:solidFill>
              </a:rPr>
              <a:t>nazývat se, ozývat se</a:t>
            </a:r>
            <a:endParaRPr lang="cs-CZ" sz="3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Ruzyně</a:t>
            </a:r>
          </a:p>
          <a:p>
            <a:pPr marL="0" indent="0">
              <a:buNone/>
            </a:pPr>
            <a:r>
              <a:rPr lang="cs-CZ" sz="3600" u="sng" dirty="0" smtClean="0"/>
              <a:t>POZOR!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Brzičko - </a:t>
            </a:r>
            <a:r>
              <a:rPr lang="cs-CZ" sz="3600" dirty="0" smtClean="0">
                <a:solidFill>
                  <a:srgbClr val="00B050"/>
                </a:solidFill>
              </a:rPr>
              <a:t>přípona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-</a:t>
            </a:r>
            <a:r>
              <a:rPr lang="cs-CZ" sz="3600" dirty="0" err="1" smtClean="0">
                <a:solidFill>
                  <a:srgbClr val="FF0000"/>
                </a:solidFill>
              </a:rPr>
              <a:t>ičko</a:t>
            </a:r>
            <a:endParaRPr lang="cs-CZ" sz="36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Zívat, </a:t>
            </a:r>
            <a:r>
              <a:rPr lang="cs-CZ" sz="3600" dirty="0" err="1" smtClean="0">
                <a:solidFill>
                  <a:srgbClr val="FF0000"/>
                </a:solidFill>
              </a:rPr>
              <a:t>nazívat</a:t>
            </a:r>
            <a:r>
              <a:rPr lang="cs-CZ" sz="3600" dirty="0" smtClean="0">
                <a:solidFill>
                  <a:srgbClr val="FF0000"/>
                </a:solidFill>
              </a:rPr>
              <a:t> se (hodně zívat)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09120"/>
            <a:ext cx="193357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886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Přečti </a:t>
            </a:r>
            <a:r>
              <a:rPr lang="cs-CZ" sz="4400" dirty="0">
                <a:solidFill>
                  <a:srgbClr val="FF0000"/>
                </a:solidFill>
              </a:rPr>
              <a:t>celou větu a klikni na správnou odpověď!</a:t>
            </a:r>
          </a:p>
        </p:txBody>
      </p:sp>
    </p:spTree>
    <p:extLst>
      <p:ext uri="{BB962C8B-B14F-4D97-AF65-F5344CB8AC3E}">
        <p14:creationId xmlns:p14="http://schemas.microsoft.com/office/powerpoint/2010/main" val="343804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…….. </a:t>
            </a:r>
            <a:r>
              <a:rPr lang="cs-CZ" dirty="0" smtClean="0">
                <a:solidFill>
                  <a:srgbClr val="FF0000"/>
                </a:solidFill>
              </a:rPr>
              <a:t>musím vstát </a:t>
            </a:r>
            <a:r>
              <a:rPr lang="cs-CZ" dirty="0" smtClean="0"/>
              <a:t>…….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Zítra</a:t>
            </a:r>
          </a:p>
          <a:p>
            <a:pPr algn="ctr"/>
            <a:r>
              <a:rPr lang="cs-CZ" sz="2800" dirty="0" smtClean="0"/>
              <a:t>brzy</a:t>
            </a:r>
          </a:p>
          <a:p>
            <a:pPr algn="ctr"/>
            <a:endParaRPr lang="cs-CZ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68686" y="3824061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Zítra</a:t>
            </a:r>
          </a:p>
          <a:p>
            <a:pPr algn="ctr"/>
            <a:r>
              <a:rPr lang="cs-CZ" sz="2800" dirty="0" err="1" smtClean="0"/>
              <a:t>brzi</a:t>
            </a:r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Zýtra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dirty="0" smtClean="0"/>
              <a:t> brzy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84130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………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smtClean="0"/>
              <a:t>……… </a:t>
            </a:r>
            <a:r>
              <a:rPr lang="cs-CZ" dirty="0" smtClean="0">
                <a:solidFill>
                  <a:srgbClr val="FF0000"/>
                </a:solidFill>
              </a:rPr>
              <a:t>mají nabroušený </a:t>
            </a:r>
            <a:r>
              <a:rPr lang="cs-CZ" dirty="0" smtClean="0"/>
              <a:t>………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</p:txBody>
      </p:sp>
      <p:sp>
        <p:nvSpPr>
          <p:cNvPr id="2150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867400" y="41148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 smtClean="0"/>
              <a:t>Zikmund</a:t>
            </a:r>
          </a:p>
          <a:p>
            <a:pPr algn="ctr"/>
            <a:r>
              <a:rPr lang="cs-CZ" sz="2800" dirty="0" smtClean="0"/>
              <a:t>Zita</a:t>
            </a:r>
          </a:p>
          <a:p>
            <a:pPr algn="ctr"/>
            <a:r>
              <a:rPr lang="cs-CZ" sz="2800" dirty="0" smtClean="0"/>
              <a:t>jazyk</a:t>
            </a:r>
            <a:endParaRPr lang="cs-CZ" sz="2800" dirty="0"/>
          </a:p>
        </p:txBody>
      </p:sp>
      <p:sp>
        <p:nvSpPr>
          <p:cNvPr id="2150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38800" y="20574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 smtClean="0"/>
              <a:t>Zikmund</a:t>
            </a:r>
          </a:p>
          <a:p>
            <a:pPr algn="ctr"/>
            <a:r>
              <a:rPr lang="cs-CZ" sz="2800" dirty="0" smtClean="0"/>
              <a:t>Zita </a:t>
            </a:r>
          </a:p>
          <a:p>
            <a:pPr algn="ctr"/>
            <a:r>
              <a:rPr lang="cs-CZ" sz="2800" dirty="0" err="1" smtClean="0"/>
              <a:t>jazik</a:t>
            </a:r>
            <a:endParaRPr lang="cs-CZ" sz="2800" dirty="0"/>
          </a:p>
        </p:txBody>
      </p:sp>
      <p:sp>
        <p:nvSpPr>
          <p:cNvPr id="2150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286000" y="42672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 smtClean="0"/>
              <a:t>Zikmund</a:t>
            </a:r>
          </a:p>
          <a:p>
            <a:pPr algn="ctr"/>
            <a:r>
              <a:rPr lang="cs-CZ" sz="2800" dirty="0" err="1" smtClean="0"/>
              <a:t>Zyta</a:t>
            </a:r>
            <a:endParaRPr lang="cs-CZ" sz="2800" dirty="0" smtClean="0"/>
          </a:p>
          <a:p>
            <a:pPr algn="ctr"/>
            <a:r>
              <a:rPr lang="cs-CZ" sz="2800" dirty="0" smtClean="0"/>
              <a:t>jazyk</a:t>
            </a:r>
            <a:endParaRPr lang="cs-CZ" sz="2800" dirty="0"/>
          </a:p>
        </p:txBody>
      </p:sp>
      <p:sp>
        <p:nvSpPr>
          <p:cNvPr id="2151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057400" y="20574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 smtClean="0"/>
              <a:t>Zykmund</a:t>
            </a:r>
          </a:p>
          <a:p>
            <a:pPr algn="ctr"/>
            <a:r>
              <a:rPr lang="cs-CZ" sz="2800" dirty="0" smtClean="0"/>
              <a:t>Zita </a:t>
            </a:r>
          </a:p>
          <a:p>
            <a:pPr algn="ctr"/>
            <a:r>
              <a:rPr lang="cs-CZ" sz="2800" dirty="0" smtClean="0"/>
              <a:t>jazyk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1315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..…… </a:t>
            </a:r>
            <a:r>
              <a:rPr lang="cs-CZ" dirty="0" smtClean="0">
                <a:solidFill>
                  <a:srgbClr val="FF0000"/>
                </a:solidFill>
              </a:rPr>
              <a:t>si za </a:t>
            </a:r>
            <a:r>
              <a:rPr lang="cs-CZ" dirty="0" smtClean="0"/>
              <a:t>..…… </a:t>
            </a:r>
            <a:r>
              <a:rPr lang="cs-CZ" dirty="0" smtClean="0">
                <a:solidFill>
                  <a:srgbClr val="FF0000"/>
                </a:solidFill>
              </a:rPr>
              <a:t>ze sběru papíru koupím kočičí </a:t>
            </a:r>
            <a:r>
              <a:rPr lang="cs-CZ" dirty="0" smtClean="0"/>
              <a:t>……..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r>
              <a:rPr lang="cs-CZ" sz="2800" dirty="0" smtClean="0"/>
              <a:t>Zítra </a:t>
            </a:r>
          </a:p>
          <a:p>
            <a:pPr algn="ctr"/>
            <a:r>
              <a:rPr lang="cs-CZ" sz="2800" dirty="0" smtClean="0"/>
              <a:t>zisk</a:t>
            </a:r>
          </a:p>
          <a:p>
            <a:pPr algn="ctr"/>
            <a:r>
              <a:rPr lang="cs-CZ" sz="2800" dirty="0" smtClean="0"/>
              <a:t>jazýčky</a:t>
            </a:r>
          </a:p>
          <a:p>
            <a:pPr algn="ctr"/>
            <a:endParaRPr lang="cs-CZ" sz="2800" dirty="0" smtClean="0"/>
          </a:p>
          <a:p>
            <a:pPr algn="ctr"/>
            <a:endParaRPr lang="cs-CZ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80248" y="2780928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Zýtra</a:t>
            </a:r>
            <a:r>
              <a:rPr lang="cs-CZ" sz="2800" dirty="0" smtClean="0"/>
              <a:t> </a:t>
            </a:r>
            <a:endParaRPr lang="cs-CZ" sz="2800" dirty="0"/>
          </a:p>
          <a:p>
            <a:pPr algn="ctr"/>
            <a:r>
              <a:rPr lang="cs-CZ" sz="2800" dirty="0"/>
              <a:t>zisk</a:t>
            </a:r>
          </a:p>
          <a:p>
            <a:pPr algn="ctr"/>
            <a:r>
              <a:rPr lang="cs-CZ" sz="2800" dirty="0"/>
              <a:t>jazýčky</a:t>
            </a:r>
          </a:p>
          <a:p>
            <a:pPr algn="ctr"/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2057028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Zítra </a:t>
            </a:r>
            <a:endParaRPr lang="cs-CZ" sz="2800" dirty="0"/>
          </a:p>
          <a:p>
            <a:pPr algn="ctr"/>
            <a:r>
              <a:rPr lang="cs-CZ" sz="2800" dirty="0" err="1" smtClean="0"/>
              <a:t>zysk</a:t>
            </a:r>
            <a:endParaRPr lang="cs-CZ" sz="2800" dirty="0"/>
          </a:p>
          <a:p>
            <a:pPr algn="ctr"/>
            <a:r>
              <a:rPr lang="cs-CZ" sz="2800" dirty="0"/>
              <a:t>jazýčky</a:t>
            </a:r>
          </a:p>
          <a:p>
            <a:pPr algn="ctr"/>
            <a:r>
              <a:rPr lang="cs-CZ" sz="2800" dirty="0"/>
              <a:t>	</a:t>
            </a:r>
          </a:p>
        </p:txBody>
      </p:sp>
      <p:sp>
        <p:nvSpPr>
          <p:cNvPr id="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502156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Zítra </a:t>
            </a:r>
            <a:endParaRPr lang="cs-CZ" sz="2800" dirty="0"/>
          </a:p>
          <a:p>
            <a:pPr algn="ctr"/>
            <a:r>
              <a:rPr lang="cs-CZ" sz="2800" dirty="0"/>
              <a:t>zisk</a:t>
            </a:r>
          </a:p>
          <a:p>
            <a:pPr algn="ctr"/>
            <a:r>
              <a:rPr lang="cs-CZ" sz="2800" dirty="0" err="1" smtClean="0"/>
              <a:t>jazíčky</a:t>
            </a:r>
            <a:endParaRPr lang="cs-CZ" sz="2800" dirty="0"/>
          </a:p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107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Ten strom je nejkrásnější na  </a:t>
            </a:r>
            <a:r>
              <a:rPr lang="cs-CZ" dirty="0" smtClean="0"/>
              <a:t>…….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843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043608" y="2924944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dirty="0"/>
          </a:p>
          <a:p>
            <a:pPr algn="ctr"/>
            <a:r>
              <a:rPr lang="cs-CZ" sz="2800" dirty="0" smtClean="0"/>
              <a:t>podzim</a:t>
            </a:r>
            <a:endParaRPr lang="cs-CZ" sz="2800" dirty="0"/>
          </a:p>
        </p:txBody>
      </p:sp>
      <p:sp>
        <p:nvSpPr>
          <p:cNvPr id="1843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44383" y="2201044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err="1" smtClean="0"/>
              <a:t>podzym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3642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Rozbitý </a:t>
            </a:r>
            <a:r>
              <a:rPr lang="cs-CZ" dirty="0" smtClean="0"/>
              <a:t>……… </a:t>
            </a:r>
            <a:r>
              <a:rPr lang="cs-CZ" dirty="0" smtClean="0">
                <a:solidFill>
                  <a:srgbClr val="FF0000"/>
                </a:solidFill>
              </a:rPr>
              <a:t>mi </a:t>
            </a:r>
            <a:r>
              <a:rPr lang="cs-CZ" dirty="0" smtClean="0"/>
              <a:t>………. </a:t>
            </a:r>
            <a:r>
              <a:rPr lang="cs-CZ" dirty="0" smtClean="0">
                <a:solidFill>
                  <a:srgbClr val="FF0000"/>
                </a:solidFill>
              </a:rPr>
              <a:t>radost.</a:t>
            </a:r>
            <a:endParaRPr lang="cs-CZ" dirty="0" smtClean="0"/>
          </a:p>
        </p:txBody>
      </p:sp>
      <p:sp>
        <p:nvSpPr>
          <p:cNvPr id="2253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572000" y="2492896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smtClean="0"/>
              <a:t>zip</a:t>
            </a:r>
          </a:p>
          <a:p>
            <a:pPr algn="ctr"/>
            <a:r>
              <a:rPr lang="cs-CZ" sz="2800" dirty="0" smtClean="0"/>
              <a:t>zkazil</a:t>
            </a:r>
            <a:endParaRPr lang="cs-CZ" sz="2800" dirty="0"/>
          </a:p>
        </p:txBody>
      </p:sp>
      <p:sp>
        <p:nvSpPr>
          <p:cNvPr id="2253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35600" y="441325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zyp</a:t>
            </a:r>
            <a:endParaRPr lang="cs-CZ" sz="2800" dirty="0"/>
          </a:p>
          <a:p>
            <a:pPr algn="ctr"/>
            <a:r>
              <a:rPr lang="cs-CZ" sz="2800" dirty="0" err="1" smtClean="0"/>
              <a:t>zkazyl</a:t>
            </a:r>
            <a:endParaRPr lang="cs-CZ" sz="2800" dirty="0"/>
          </a:p>
          <a:p>
            <a:pPr algn="ctr"/>
            <a:endParaRPr lang="cs-CZ" sz="2800" dirty="0"/>
          </a:p>
        </p:txBody>
      </p:sp>
      <p:sp>
        <p:nvSpPr>
          <p:cNvPr id="2253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043608" y="2204864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zyp</a:t>
            </a:r>
            <a:endParaRPr lang="cs-CZ" sz="2800" dirty="0"/>
          </a:p>
          <a:p>
            <a:pPr algn="ctr"/>
            <a:r>
              <a:rPr lang="cs-CZ" sz="2800" dirty="0"/>
              <a:t>zkazil</a:t>
            </a:r>
          </a:p>
          <a:p>
            <a:pPr algn="ctr"/>
            <a:endParaRPr lang="cs-CZ" sz="2800" dirty="0"/>
          </a:p>
        </p:txBody>
      </p:sp>
      <p:sp>
        <p:nvSpPr>
          <p:cNvPr id="2253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475656" y="4383839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800" dirty="0" err="1" smtClean="0"/>
              <a:t>zyp</a:t>
            </a:r>
            <a:endParaRPr lang="cs-CZ" sz="2800" dirty="0" smtClean="0"/>
          </a:p>
          <a:p>
            <a:pPr algn="ctr"/>
            <a:r>
              <a:rPr lang="cs-CZ" sz="2800" dirty="0" err="1" smtClean="0"/>
              <a:t>zkazyl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6514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Letíme na  </a:t>
            </a:r>
            <a:r>
              <a:rPr lang="cs-CZ" dirty="0" smtClean="0"/>
              <a:t>……… </a:t>
            </a:r>
            <a:r>
              <a:rPr lang="cs-CZ" dirty="0" smtClean="0">
                <a:solidFill>
                  <a:srgbClr val="FF0000"/>
                </a:solidFill>
              </a:rPr>
              <a:t>dovolenou z </a:t>
            </a:r>
            <a:r>
              <a:rPr lang="cs-CZ" dirty="0" smtClean="0"/>
              <a:t>..…….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2253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292725" y="1700808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 smtClean="0"/>
              <a:t>zimní</a:t>
            </a:r>
          </a:p>
          <a:p>
            <a:pPr algn="ctr"/>
            <a:r>
              <a:rPr lang="cs-CZ" sz="2800" dirty="0" smtClean="0"/>
              <a:t>Ruzyně</a:t>
            </a:r>
            <a:endParaRPr lang="cs-CZ" sz="2800" dirty="0"/>
          </a:p>
        </p:txBody>
      </p:sp>
      <p:sp>
        <p:nvSpPr>
          <p:cNvPr id="2253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7886" y="368935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zymní</a:t>
            </a:r>
            <a:endParaRPr lang="cs-CZ" sz="2800" dirty="0"/>
          </a:p>
          <a:p>
            <a:pPr algn="ctr"/>
            <a:r>
              <a:rPr lang="cs-CZ" sz="2800" dirty="0" err="1" smtClean="0"/>
              <a:t>Ruzině</a:t>
            </a:r>
            <a:endParaRPr lang="cs-CZ" sz="2800" dirty="0"/>
          </a:p>
          <a:p>
            <a:pPr algn="ctr"/>
            <a:endParaRPr lang="cs-CZ" sz="2800" dirty="0"/>
          </a:p>
        </p:txBody>
      </p:sp>
      <p:sp>
        <p:nvSpPr>
          <p:cNvPr id="2253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79613" y="27813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800" dirty="0"/>
              <a:t>zimní</a:t>
            </a:r>
          </a:p>
          <a:p>
            <a:pPr algn="ctr"/>
            <a:r>
              <a:rPr lang="cs-CZ" sz="2800" dirty="0" err="1" smtClean="0"/>
              <a:t>Ruzině</a:t>
            </a:r>
            <a:endParaRPr lang="cs-CZ" sz="2800" dirty="0"/>
          </a:p>
        </p:txBody>
      </p:sp>
      <p:sp>
        <p:nvSpPr>
          <p:cNvPr id="2253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97063" y="47244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/>
              <a:t>z</a:t>
            </a:r>
            <a:r>
              <a:rPr lang="cs-CZ" sz="2800" dirty="0" err="1" smtClean="0"/>
              <a:t>ymní</a:t>
            </a:r>
            <a:endParaRPr lang="cs-CZ" sz="2800" dirty="0"/>
          </a:p>
          <a:p>
            <a:pPr algn="ctr"/>
            <a:r>
              <a:rPr lang="cs-CZ" sz="2800" dirty="0"/>
              <a:t>Ruzyně</a:t>
            </a:r>
          </a:p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544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…….. </a:t>
            </a:r>
            <a:r>
              <a:rPr lang="cs-CZ" dirty="0" smtClean="0">
                <a:solidFill>
                  <a:srgbClr val="FF0000"/>
                </a:solidFill>
              </a:rPr>
              <a:t>nerad vstávám </a:t>
            </a:r>
            <a:r>
              <a:rPr lang="cs-CZ" dirty="0" smtClean="0"/>
              <a:t>…….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800" dirty="0" smtClean="0"/>
              <a:t>zimě</a:t>
            </a:r>
          </a:p>
          <a:p>
            <a:pPr algn="ctr"/>
            <a:r>
              <a:rPr lang="cs-CZ" sz="2800" dirty="0" smtClean="0"/>
              <a:t>brzičko</a:t>
            </a:r>
            <a:endParaRPr lang="cs-CZ" sz="2800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68686" y="3824061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err="1" smtClean="0"/>
              <a:t>zymě</a:t>
            </a:r>
            <a:endParaRPr lang="cs-CZ" sz="2800" dirty="0"/>
          </a:p>
          <a:p>
            <a:pPr algn="ctr"/>
            <a:r>
              <a:rPr lang="cs-CZ" sz="2800" dirty="0"/>
              <a:t>brzičko</a:t>
            </a:r>
          </a:p>
          <a:p>
            <a:pPr algn="ctr"/>
            <a:endParaRPr lang="cs-CZ" sz="28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zimě</a:t>
            </a:r>
            <a:endParaRPr lang="cs-CZ" sz="2800" dirty="0"/>
          </a:p>
          <a:p>
            <a:pPr algn="ctr"/>
            <a:r>
              <a:rPr lang="cs-CZ" sz="2800" dirty="0" err="1" smtClean="0"/>
              <a:t>brzyčko</a:t>
            </a:r>
            <a:endParaRPr lang="cs-CZ" sz="2800" dirty="0"/>
          </a:p>
          <a:p>
            <a:pPr algn="ctr"/>
            <a:r>
              <a:rPr lang="cs-CZ" sz="28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85407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Doplň i/y a odpověz jedním slovem!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</a:t>
            </a:r>
            <a:r>
              <a:rPr lang="cs-CZ" dirty="0" err="1" smtClean="0"/>
              <a:t>naz-valo</a:t>
            </a:r>
            <a:r>
              <a:rPr lang="cs-CZ" dirty="0" smtClean="0"/>
              <a:t> letiště Václava Havla? ………</a:t>
            </a:r>
          </a:p>
          <a:p>
            <a:r>
              <a:rPr lang="cs-CZ" dirty="0" smtClean="0"/>
              <a:t>Jak se </a:t>
            </a:r>
            <a:r>
              <a:rPr lang="cs-CZ" dirty="0" err="1" smtClean="0"/>
              <a:t>naz-vá</a:t>
            </a:r>
            <a:r>
              <a:rPr lang="cs-CZ" dirty="0" smtClean="0"/>
              <a:t> obilí seté na </a:t>
            </a:r>
            <a:r>
              <a:rPr lang="cs-CZ" dirty="0" err="1" smtClean="0"/>
              <a:t>podz</a:t>
            </a:r>
            <a:r>
              <a:rPr lang="cs-CZ" dirty="0" smtClean="0"/>
              <a:t>-m? ………</a:t>
            </a:r>
          </a:p>
          <a:p>
            <a:r>
              <a:rPr lang="cs-CZ" dirty="0" smtClean="0"/>
              <a:t>Které roční období </a:t>
            </a:r>
            <a:r>
              <a:rPr lang="cs-CZ" dirty="0" err="1" smtClean="0"/>
              <a:t>předcház</a:t>
            </a:r>
            <a:r>
              <a:rPr lang="cs-CZ" dirty="0" smtClean="0"/>
              <a:t>- jaru? ………  </a:t>
            </a:r>
          </a:p>
          <a:p>
            <a:r>
              <a:rPr lang="cs-CZ" dirty="0" smtClean="0"/>
              <a:t>Co nám při nácviku řeči láme </a:t>
            </a:r>
            <a:r>
              <a:rPr lang="cs-CZ" dirty="0" err="1" smtClean="0"/>
              <a:t>jaz</a:t>
            </a:r>
            <a:r>
              <a:rPr lang="cs-CZ" dirty="0" smtClean="0"/>
              <a:t>-k? ………</a:t>
            </a:r>
            <a:endParaRPr lang="cs-CZ" dirty="0"/>
          </a:p>
          <a:p>
            <a:r>
              <a:rPr lang="cs-CZ" dirty="0"/>
              <a:t>Jak </a:t>
            </a:r>
            <a:r>
              <a:rPr lang="cs-CZ" dirty="0" err="1"/>
              <a:t>naz-váme</a:t>
            </a:r>
            <a:r>
              <a:rPr lang="cs-CZ" dirty="0"/>
              <a:t> den přicházející po z-</a:t>
            </a:r>
            <a:r>
              <a:rPr lang="cs-CZ" dirty="0" err="1"/>
              <a:t>třku</a:t>
            </a:r>
            <a:r>
              <a:rPr lang="cs-CZ" dirty="0"/>
              <a:t>? ………</a:t>
            </a:r>
          </a:p>
          <a:p>
            <a:r>
              <a:rPr lang="cs-CZ" dirty="0" smtClean="0"/>
              <a:t>Čím můžeme zapínat z-mní bundy? ………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621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Jak se </a:t>
            </a:r>
            <a:r>
              <a:rPr lang="cs-CZ" dirty="0" smtClean="0"/>
              <a:t>naz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valo </a:t>
            </a:r>
            <a:r>
              <a:rPr lang="cs-CZ" dirty="0"/>
              <a:t>letiště Václava Havla? </a:t>
            </a:r>
            <a:r>
              <a:rPr lang="cs-CZ" dirty="0" smtClean="0">
                <a:solidFill>
                  <a:srgbClr val="FF0000"/>
                </a:solidFill>
              </a:rPr>
              <a:t>Ruzyně</a:t>
            </a:r>
            <a:endParaRPr lang="cs-CZ" dirty="0" smtClean="0"/>
          </a:p>
          <a:p>
            <a:r>
              <a:rPr lang="cs-CZ" dirty="0" smtClean="0"/>
              <a:t>Jak </a:t>
            </a:r>
            <a:r>
              <a:rPr lang="cs-CZ" dirty="0"/>
              <a:t>se </a:t>
            </a:r>
            <a:r>
              <a:rPr lang="cs-CZ" dirty="0" smtClean="0"/>
              <a:t>naz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 </a:t>
            </a:r>
            <a:r>
              <a:rPr lang="cs-CZ" dirty="0"/>
              <a:t>obilí seté na </a:t>
            </a:r>
            <a:r>
              <a:rPr lang="cs-CZ" dirty="0" smtClean="0"/>
              <a:t>podz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</a:t>
            </a:r>
            <a:r>
              <a:rPr lang="cs-CZ" dirty="0"/>
              <a:t>? </a:t>
            </a:r>
            <a:r>
              <a:rPr lang="cs-CZ" dirty="0" smtClean="0">
                <a:solidFill>
                  <a:srgbClr val="FF0000"/>
                </a:solidFill>
              </a:rPr>
              <a:t>Ozim</a:t>
            </a:r>
            <a:endParaRPr lang="cs-CZ" dirty="0" smtClean="0"/>
          </a:p>
          <a:p>
            <a:r>
              <a:rPr lang="cs-CZ" dirty="0" smtClean="0"/>
              <a:t>Které </a:t>
            </a:r>
            <a:r>
              <a:rPr lang="cs-CZ" dirty="0"/>
              <a:t>roční období </a:t>
            </a:r>
            <a:r>
              <a:rPr lang="cs-CZ" dirty="0" smtClean="0"/>
              <a:t>předcház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jaru? </a:t>
            </a:r>
            <a:r>
              <a:rPr lang="cs-CZ" dirty="0" smtClean="0">
                <a:solidFill>
                  <a:srgbClr val="FF0000"/>
                </a:solidFill>
              </a:rPr>
              <a:t>Zima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Co nám při nácviku řeči láme </a:t>
            </a:r>
            <a:r>
              <a:rPr lang="cs-CZ" dirty="0" smtClean="0"/>
              <a:t>jaz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</a:t>
            </a:r>
            <a:r>
              <a:rPr lang="cs-CZ" dirty="0"/>
              <a:t>? </a:t>
            </a:r>
            <a:r>
              <a:rPr lang="cs-CZ" dirty="0" smtClean="0">
                <a:solidFill>
                  <a:srgbClr val="FF0000"/>
                </a:solidFill>
              </a:rPr>
              <a:t>Jazykolam</a:t>
            </a:r>
            <a:endParaRPr lang="cs-CZ" dirty="0"/>
          </a:p>
          <a:p>
            <a:r>
              <a:rPr lang="cs-CZ" dirty="0"/>
              <a:t>Jak </a:t>
            </a:r>
            <a:r>
              <a:rPr lang="cs-CZ" dirty="0" smtClean="0"/>
              <a:t>naz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váme </a:t>
            </a:r>
            <a:r>
              <a:rPr lang="cs-CZ" dirty="0"/>
              <a:t>den přicházející po </a:t>
            </a:r>
            <a:r>
              <a:rPr lang="cs-CZ" dirty="0" smtClean="0"/>
              <a:t>z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třku</a:t>
            </a:r>
            <a:r>
              <a:rPr lang="cs-CZ" dirty="0"/>
              <a:t>? </a:t>
            </a:r>
            <a:r>
              <a:rPr lang="cs-CZ" dirty="0" smtClean="0">
                <a:solidFill>
                  <a:srgbClr val="FF0000"/>
                </a:solidFill>
              </a:rPr>
              <a:t>Pozítří</a:t>
            </a:r>
          </a:p>
          <a:p>
            <a:r>
              <a:rPr lang="cs-CZ" dirty="0" smtClean="0"/>
              <a:t>Čím </a:t>
            </a:r>
            <a:r>
              <a:rPr lang="cs-CZ" dirty="0"/>
              <a:t>můžeme zapínat </a:t>
            </a:r>
            <a:r>
              <a:rPr lang="cs-CZ" dirty="0" smtClean="0"/>
              <a:t>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mní </a:t>
            </a:r>
            <a:r>
              <a:rPr lang="cs-CZ" dirty="0"/>
              <a:t>bundy? </a:t>
            </a:r>
            <a:r>
              <a:rPr lang="cs-CZ" dirty="0" smtClean="0">
                <a:solidFill>
                  <a:srgbClr val="FF0000"/>
                </a:solidFill>
              </a:rPr>
              <a:t>Zipem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9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 smtClean="0"/>
          </a:p>
          <a:p>
            <a:r>
              <a:rPr lang="cs-CZ" dirty="0" smtClean="0"/>
              <a:t>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942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</TotalTime>
  <Words>417</Words>
  <Application>Microsoft Office PowerPoint</Application>
  <PresentationFormat>Předvádění na obrazovce (4:3)</PresentationFormat>
  <Paragraphs>149</Paragraphs>
  <Slides>15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Zopakujeme si:</vt:lpstr>
      <vt:lpstr>Prezentace aplikace PowerPoint</vt:lpstr>
      <vt:lpstr>…….. musím vstát ……..</vt:lpstr>
      <vt:lpstr>……… a ……… mají nabroušený ………. .</vt:lpstr>
      <vt:lpstr>..…… si za ..…… ze sběru papíru koupím kočičí …….. .</vt:lpstr>
      <vt:lpstr>Ten strom je nejkrásnější na  ……..</vt:lpstr>
      <vt:lpstr>Rozbitý ……… mi ………. radost.</vt:lpstr>
      <vt:lpstr>Letíme na  ……… dovolenou z ..……. .</vt:lpstr>
      <vt:lpstr>V…….. nerad vstávám ……..</vt:lpstr>
      <vt:lpstr>Doplň i/y a odpověz jedním slovem!</vt:lpstr>
      <vt:lpstr>Řešení: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24</cp:revision>
  <dcterms:created xsi:type="dcterms:W3CDTF">2013-03-09T21:15:51Z</dcterms:created>
  <dcterms:modified xsi:type="dcterms:W3CDTF">2013-04-05T09:27:42Z</dcterms:modified>
</cp:coreProperties>
</file>