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62" r:id="rId2"/>
    <p:sldId id="259" r:id="rId3"/>
    <p:sldId id="263" r:id="rId4"/>
    <p:sldId id="264" r:id="rId5"/>
    <p:sldId id="265" r:id="rId6"/>
    <p:sldId id="266" r:id="rId7"/>
    <p:sldId id="267" r:id="rId8"/>
    <p:sldId id="276" r:id="rId9"/>
    <p:sldId id="279" r:id="rId10"/>
    <p:sldId id="278" r:id="rId11"/>
    <p:sldId id="277" r:id="rId12"/>
    <p:sldId id="280" r:id="rId13"/>
    <p:sldId id="281" r:id="rId14"/>
    <p:sldId id="283" r:id="rId15"/>
    <p:sldId id="284" r:id="rId16"/>
    <p:sldId id="285" r:id="rId17"/>
    <p:sldId id="257" r:id="rId18"/>
    <p:sldId id="261" r:id="rId19"/>
    <p:sldId id="28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818" y="-3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6B8D00-C2BB-4DCC-AA7A-82213113BE5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13BE99-7292-4A65-9767-F14D1A2DD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7607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Anotace: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Určená pro žáky 1. ročníku nástavbového studia (popř. 1. ročníku SOU).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určená k interaktivní práci žáků při hodině.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Metodické pokyny: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je určena jako podpůrný materiál k výkladu učitele a interaktivní práci žáků, lze použít i k opakování učiva.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pitchFamily="18" charset="0"/>
              </a:rPr>
              <a:t>Prvních pět úloh společně s žáky ( první úloha s animací podporující výklad).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pitchFamily="18" charset="0"/>
              </a:rPr>
              <a:t>Dále čtyři příklady s nabídkou výběru výsledků. Některý z žáků dostane myš a z nabídky řešení příkladů vybírá správnou možnost.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pitchFamily="18" charset="0"/>
              </a:rPr>
              <a:t>A na závěr čtyři příklady k samostatné práci žáků.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pitchFamily="18" charset="0"/>
              </a:rPr>
              <a:t>Čas: cca. 20 - 25 min.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pitchFamily="18" charset="0"/>
            </a:endParaRPr>
          </a:p>
          <a:p>
            <a:endParaRPr lang="cs-CZ" smtClean="0"/>
          </a:p>
          <a:p>
            <a:pPr marL="0" lvl="1" eaLnBrk="1" hangingPunct="1">
              <a:spcBef>
                <a:spcPct val="0"/>
              </a:spcBef>
            </a:pPr>
            <a:endParaRPr lang="cs-CZ" sz="2000" smtClean="0"/>
          </a:p>
          <a:p>
            <a:endParaRPr lang="cs-CZ" smtClean="0"/>
          </a:p>
        </p:txBody>
      </p:sp>
      <p:sp>
        <p:nvSpPr>
          <p:cNvPr id="32772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1200" smtClean="0">
                <a:solidFill>
                  <a:srgbClr val="000000"/>
                </a:solidFill>
              </a:rPr>
              <a:t>VY_32_INOVACE_1/20A-ICT/PE/ON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13BE99-7292-4A65-9767-F14D1A2DD234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6173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13BE99-7292-4A65-9767-F14D1A2DD234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6173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3F424-D13B-40D9-B078-5F02AF2371B4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D5896-0A6F-4773-AA93-099237B92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579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3F424-D13B-40D9-B078-5F02AF2371B4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D5896-0A6F-4773-AA93-099237B92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580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3F424-D13B-40D9-B078-5F02AF2371B4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D5896-0A6F-4773-AA93-099237B92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4362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3F424-D13B-40D9-B078-5F02AF2371B4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D5896-0A6F-4773-AA93-099237B92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20650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3F424-D13B-40D9-B078-5F02AF2371B4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D5896-0A6F-4773-AA93-099237B92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15831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3F424-D13B-40D9-B078-5F02AF2371B4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D5896-0A6F-4773-AA93-099237B92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49493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3F424-D13B-40D9-B078-5F02AF2371B4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D5896-0A6F-4773-AA93-099237B92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8727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3F424-D13B-40D9-B078-5F02AF2371B4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D5896-0A6F-4773-AA93-099237B92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076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3F424-D13B-40D9-B078-5F02AF2371B4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D5896-0A6F-4773-AA93-099237B92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6057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3F424-D13B-40D9-B078-5F02AF2371B4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D5896-0A6F-4773-AA93-099237B92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146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3F424-D13B-40D9-B078-5F02AF2371B4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D5896-0A6F-4773-AA93-099237B92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988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63F424-D13B-40D9-B078-5F02AF2371B4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2D5896-0A6F-4773-AA93-099237B92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758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Obdélník 5"/>
          <p:cNvSpPr>
            <a:spLocks noChangeArrowheads="1"/>
          </p:cNvSpPr>
          <p:nvPr/>
        </p:nvSpPr>
        <p:spPr bwMode="auto">
          <a:xfrm>
            <a:off x="4859338" y="404813"/>
            <a:ext cx="238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1536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9826636"/>
              </p:ext>
            </p:extLst>
          </p:nvPr>
        </p:nvGraphicFramePr>
        <p:xfrm>
          <a:off x="468313" y="2060575"/>
          <a:ext cx="8280400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843"/>
                <a:gridCol w="63795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Jazykové </a:t>
                      </a:r>
                      <a:r>
                        <a:rPr lang="cs-CZ" sz="2000" dirty="0" smtClean="0">
                          <a:effectLst/>
                        </a:rPr>
                        <a:t>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Tvarosloví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Podstatná jména I.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VY_12_INOVACE_1A_CJ_06(32)</a:t>
                      </a: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Anežka Chládková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13. 02. 2013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538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6988"/>
            <a:ext cx="9144000" cy="1997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305285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Anotace:</a:t>
            </a:r>
          </a:p>
          <a:p>
            <a:pPr marL="0" indent="0">
              <a:buNone/>
            </a:pPr>
            <a:r>
              <a:rPr lang="cs-CZ" sz="2000" dirty="0"/>
              <a:t>Materiál je určen k zopakování a procvičení látky v 1. ročníku oborů SOU, </a:t>
            </a:r>
          </a:p>
          <a:p>
            <a:pPr marL="0" indent="0">
              <a:buNone/>
            </a:pPr>
            <a:r>
              <a:rPr lang="cs-CZ" sz="2000" dirty="0"/>
              <a:t>které jsou označeny E.</a:t>
            </a:r>
          </a:p>
          <a:p>
            <a:pPr marL="0" indent="0">
              <a:buNone/>
            </a:pPr>
            <a:r>
              <a:rPr lang="cs-CZ" sz="2000" dirty="0"/>
              <a:t>Je určen k interaktivní práci ve výuce.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Metodika:</a:t>
            </a:r>
          </a:p>
          <a:p>
            <a:pPr marL="0" indent="0">
              <a:buNone/>
            </a:pPr>
            <a:r>
              <a:rPr lang="cs-CZ" sz="2000" dirty="0"/>
              <a:t>Po frontálním opakování </a:t>
            </a:r>
            <a:r>
              <a:rPr lang="cs-CZ" sz="2000" dirty="0" smtClean="0"/>
              <a:t>kategorií následuje společné určování vzorů pomocí animace (úkol jednoduchý, lze vybrat i slabšího žáka</a:t>
            </a:r>
            <a:r>
              <a:rPr lang="cs-CZ" sz="2000" dirty="0" smtClean="0"/>
              <a:t>); </a:t>
            </a:r>
            <a:r>
              <a:rPr lang="cs-CZ" sz="2000" dirty="0" smtClean="0"/>
              <a:t>následují samostatné </a:t>
            </a:r>
            <a:r>
              <a:rPr lang="cs-CZ" sz="2000" dirty="0"/>
              <a:t>činnosti žáků.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685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>
              <a:solidFill>
                <a:schemeClr val="accent4"/>
              </a:solidFill>
            </a:endParaRPr>
          </a:p>
          <a:p>
            <a:pPr marL="0" indent="0" algn="ctr">
              <a:buNone/>
            </a:pPr>
            <a:r>
              <a:rPr lang="cs-CZ" sz="6600" b="1" dirty="0" smtClean="0">
                <a:solidFill>
                  <a:schemeClr val="accent4"/>
                </a:solidFill>
              </a:rPr>
              <a:t>Podstatná </a:t>
            </a:r>
            <a:r>
              <a:rPr lang="cs-CZ" sz="6600" b="1" smtClean="0">
                <a:solidFill>
                  <a:schemeClr val="accent4"/>
                </a:solidFill>
              </a:rPr>
              <a:t>jména I.</a:t>
            </a:r>
            <a:endParaRPr lang="cs-CZ" sz="6600" b="1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7704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i="1" dirty="0" smtClean="0">
                <a:solidFill>
                  <a:schemeClr val="accent4"/>
                </a:solidFill>
              </a:rPr>
              <a:t>Co už víme?</a:t>
            </a:r>
            <a:endParaRPr lang="cs-CZ" i="1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Podstatná jména jsou názvy </a:t>
            </a:r>
            <a:r>
              <a:rPr lang="cs-CZ" dirty="0" smtClean="0">
                <a:solidFill>
                  <a:srgbClr val="00B050"/>
                </a:solidFill>
              </a:rPr>
              <a:t>osob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50"/>
                </a:solidFill>
              </a:rPr>
              <a:t>zvířat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50"/>
                </a:solidFill>
              </a:rPr>
              <a:t>věcí</a:t>
            </a:r>
            <a:r>
              <a:rPr lang="cs-CZ" dirty="0" smtClean="0"/>
              <a:t>, označujeme jimi </a:t>
            </a:r>
            <a:r>
              <a:rPr lang="cs-CZ" dirty="0" smtClean="0">
                <a:solidFill>
                  <a:srgbClr val="00B050"/>
                </a:solidFill>
              </a:rPr>
              <a:t>vlastnosti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50"/>
                </a:solidFill>
              </a:rPr>
              <a:t>děje</a:t>
            </a:r>
            <a:r>
              <a:rPr lang="cs-CZ" dirty="0" smtClean="0"/>
              <a:t>.</a:t>
            </a:r>
          </a:p>
          <a:p>
            <a:r>
              <a:rPr lang="cs-CZ" dirty="0" smtClean="0"/>
              <a:t>Určujeme </a:t>
            </a:r>
            <a:r>
              <a:rPr lang="cs-CZ" dirty="0" smtClean="0">
                <a:solidFill>
                  <a:srgbClr val="00B050"/>
                </a:solidFill>
              </a:rPr>
              <a:t>rod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00B050"/>
                </a:solidFill>
              </a:rPr>
              <a:t> číslo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00B050"/>
                </a:solidFill>
              </a:rPr>
              <a:t> pád </a:t>
            </a:r>
            <a:r>
              <a:rPr lang="cs-CZ" dirty="0" smtClean="0"/>
              <a:t>a</a:t>
            </a:r>
            <a:r>
              <a:rPr lang="cs-CZ" dirty="0" smtClean="0">
                <a:solidFill>
                  <a:srgbClr val="00B050"/>
                </a:solidFill>
              </a:rPr>
              <a:t> vzor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                                        </a:t>
            </a:r>
            <a:r>
              <a:rPr lang="cs-CZ" dirty="0" smtClean="0">
                <a:solidFill>
                  <a:srgbClr val="0070C0"/>
                </a:solidFill>
              </a:rPr>
              <a:t>životný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Rod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mužský              </a:t>
            </a:r>
            <a:r>
              <a:rPr lang="cs-CZ" dirty="0" smtClean="0">
                <a:solidFill>
                  <a:srgbClr val="0070C0"/>
                </a:solidFill>
              </a:rPr>
              <a:t>neživotný</a:t>
            </a: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ženský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střední 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Číslo </a:t>
            </a:r>
            <a:r>
              <a:rPr lang="cs-CZ" dirty="0" smtClean="0">
                <a:solidFill>
                  <a:srgbClr val="FF0000"/>
                </a:solidFill>
              </a:rPr>
              <a:t>jednotné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množné</a:t>
            </a:r>
            <a:endParaRPr lang="cs-CZ" dirty="0">
              <a:solidFill>
                <a:srgbClr val="00B05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2941035" y="3307566"/>
            <a:ext cx="1008112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915816" y="3861048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5929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Pád – </a:t>
            </a:r>
            <a:r>
              <a:rPr lang="cs-CZ" dirty="0" smtClean="0">
                <a:solidFill>
                  <a:srgbClr val="FF0000"/>
                </a:solidFill>
              </a:rPr>
              <a:t> 1. kdo, co?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2.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koho, čeho?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3. komu, čemu?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4. koho, co?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5. oslovujeme, voláme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6. (o) kom, (o) čem?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7. (s) kým, (s) čím? </a:t>
            </a:r>
          </a:p>
          <a:p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029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      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Vzor – </a:t>
            </a:r>
            <a:r>
              <a:rPr lang="cs-CZ" dirty="0" smtClean="0">
                <a:solidFill>
                  <a:srgbClr val="FF0000"/>
                </a:solidFill>
              </a:rPr>
              <a:t>pán, </a:t>
            </a:r>
            <a:r>
              <a:rPr lang="cs-CZ" dirty="0" smtClean="0"/>
              <a:t>-a</a:t>
            </a:r>
            <a:r>
              <a:rPr lang="cs-CZ" dirty="0" smtClean="0">
                <a:solidFill>
                  <a:srgbClr val="FF0000"/>
                </a:solidFill>
              </a:rPr>
              <a:t>                 žen</a:t>
            </a:r>
            <a:r>
              <a:rPr lang="cs-CZ" dirty="0" smtClean="0">
                <a:solidFill>
                  <a:srgbClr val="FFC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smtClean="0"/>
              <a:t>-y</a:t>
            </a:r>
            <a:r>
              <a:rPr lang="cs-CZ" dirty="0" smtClean="0">
                <a:solidFill>
                  <a:srgbClr val="FF0000"/>
                </a:solidFill>
              </a:rPr>
              <a:t>             měst</a:t>
            </a:r>
            <a:r>
              <a:rPr lang="cs-CZ" dirty="0" smtClean="0">
                <a:solidFill>
                  <a:srgbClr val="FFC000"/>
                </a:solidFill>
              </a:rPr>
              <a:t>o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smtClean="0"/>
              <a:t>-a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muž,</a:t>
            </a:r>
            <a:r>
              <a:rPr lang="cs-CZ" dirty="0" smtClean="0"/>
              <a:t>-e                 </a:t>
            </a:r>
            <a:r>
              <a:rPr lang="cs-CZ" dirty="0" smtClean="0">
                <a:solidFill>
                  <a:srgbClr val="FF0000"/>
                </a:solidFill>
              </a:rPr>
              <a:t>růž</a:t>
            </a:r>
            <a:r>
              <a:rPr lang="cs-CZ" dirty="0" smtClean="0">
                <a:solidFill>
                  <a:srgbClr val="FFC000"/>
                </a:solidFill>
              </a:rPr>
              <a:t>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smtClean="0"/>
              <a:t>-e</a:t>
            </a:r>
            <a:r>
              <a:rPr lang="cs-CZ" dirty="0" smtClean="0">
                <a:solidFill>
                  <a:srgbClr val="FF0000"/>
                </a:solidFill>
              </a:rPr>
              <a:t>              moř</a:t>
            </a:r>
            <a:r>
              <a:rPr lang="cs-CZ" dirty="0" smtClean="0">
                <a:solidFill>
                  <a:srgbClr val="FFC000"/>
                </a:solidFill>
              </a:rPr>
              <a:t>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smtClean="0"/>
              <a:t>-e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předsed</a:t>
            </a:r>
            <a:r>
              <a:rPr lang="cs-CZ" dirty="0" smtClean="0">
                <a:solidFill>
                  <a:srgbClr val="FFC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smtClean="0"/>
              <a:t>-y</a:t>
            </a:r>
            <a:r>
              <a:rPr lang="cs-CZ" dirty="0" smtClean="0">
                <a:solidFill>
                  <a:srgbClr val="FF0000"/>
                </a:solidFill>
              </a:rPr>
              <a:t>       píseň, </a:t>
            </a:r>
            <a:r>
              <a:rPr lang="cs-CZ" dirty="0" smtClean="0"/>
              <a:t>-ě</a:t>
            </a:r>
            <a:r>
              <a:rPr lang="cs-CZ" dirty="0" smtClean="0">
                <a:solidFill>
                  <a:srgbClr val="FF0000"/>
                </a:solidFill>
              </a:rPr>
              <a:t>            kuř</a:t>
            </a:r>
            <a:r>
              <a:rPr lang="cs-CZ" dirty="0" smtClean="0">
                <a:solidFill>
                  <a:srgbClr val="FFC000"/>
                </a:solidFill>
              </a:rPr>
              <a:t>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smtClean="0"/>
              <a:t>- </a:t>
            </a:r>
            <a:r>
              <a:rPr lang="cs-CZ" dirty="0" err="1" smtClean="0"/>
              <a:t>ete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soudc</a:t>
            </a:r>
            <a:r>
              <a:rPr lang="cs-CZ" dirty="0" smtClean="0">
                <a:solidFill>
                  <a:srgbClr val="FFC000"/>
                </a:solidFill>
              </a:rPr>
              <a:t>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smtClean="0"/>
              <a:t>-e</a:t>
            </a:r>
            <a:r>
              <a:rPr lang="cs-CZ" dirty="0" smtClean="0">
                <a:solidFill>
                  <a:srgbClr val="FF0000"/>
                </a:solidFill>
              </a:rPr>
              <a:t>           kost, </a:t>
            </a:r>
            <a:r>
              <a:rPr lang="cs-CZ" dirty="0" smtClean="0"/>
              <a:t>-i</a:t>
            </a:r>
            <a:r>
              <a:rPr lang="cs-CZ" dirty="0" smtClean="0">
                <a:solidFill>
                  <a:srgbClr val="FF0000"/>
                </a:solidFill>
              </a:rPr>
              <a:t>               staven</a:t>
            </a:r>
            <a:r>
              <a:rPr lang="cs-CZ" dirty="0" smtClean="0">
                <a:solidFill>
                  <a:srgbClr val="FFC000"/>
                </a:solidFill>
              </a:rPr>
              <a:t>í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smtClean="0"/>
              <a:t>- í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                </a:t>
            </a:r>
            <a:r>
              <a:rPr lang="cs-CZ" dirty="0" smtClean="0">
                <a:solidFill>
                  <a:srgbClr val="0070C0"/>
                </a:solidFill>
              </a:rPr>
              <a:t>hrad,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/>
              <a:t>-u</a:t>
            </a: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     </a:t>
            </a:r>
            <a:r>
              <a:rPr lang="cs-CZ" dirty="0" smtClean="0">
                <a:solidFill>
                  <a:srgbClr val="0070C0"/>
                </a:solidFill>
              </a:rPr>
              <a:t>(les), </a:t>
            </a:r>
            <a:r>
              <a:rPr lang="cs-CZ" dirty="0" smtClean="0"/>
              <a:t>- a</a:t>
            </a: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                </a:t>
            </a:r>
            <a:r>
              <a:rPr lang="cs-CZ" dirty="0" smtClean="0">
                <a:solidFill>
                  <a:srgbClr val="0070C0"/>
                </a:solidFill>
              </a:rPr>
              <a:t>stroj,</a:t>
            </a:r>
            <a:r>
              <a:rPr lang="cs-CZ" dirty="0" smtClean="0">
                <a:solidFill>
                  <a:srgbClr val="002060"/>
                </a:solidFill>
              </a:rPr>
              <a:t> -</a:t>
            </a:r>
            <a:r>
              <a:rPr lang="cs-CZ" dirty="0" smtClean="0"/>
              <a:t>e</a:t>
            </a:r>
            <a:r>
              <a:rPr lang="cs-CZ" dirty="0" smtClean="0">
                <a:solidFill>
                  <a:srgbClr val="002060"/>
                </a:solidFill>
              </a:rPr>
              <a:t>              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397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400" dirty="0">
                <a:solidFill>
                  <a:schemeClr val="accent4"/>
                </a:solidFill>
              </a:rPr>
              <a:t>Urči </a:t>
            </a:r>
            <a:r>
              <a:rPr lang="cs-CZ" sz="5400" dirty="0" smtClean="0">
                <a:solidFill>
                  <a:schemeClr val="accent4"/>
                </a:solidFill>
              </a:rPr>
              <a:t>vzor!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346244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STŮL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199"/>
            <a:ext cx="8229600" cy="4104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NE! </a:t>
            </a:r>
            <a:r>
              <a:rPr lang="cs-CZ" dirty="0" smtClean="0">
                <a:solidFill>
                  <a:srgbClr val="FF0000"/>
                </a:solidFill>
              </a:rPr>
              <a:t>Pán</a:t>
            </a:r>
            <a:r>
              <a:rPr lang="cs-CZ" dirty="0" smtClean="0"/>
              <a:t> je vzor mužský </a:t>
            </a:r>
            <a:r>
              <a:rPr lang="cs-CZ" dirty="0" smtClean="0">
                <a:solidFill>
                  <a:srgbClr val="00B050"/>
                </a:solidFill>
              </a:rPr>
              <a:t>životný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NE! </a:t>
            </a:r>
            <a:r>
              <a:rPr lang="cs-CZ" dirty="0" smtClean="0">
                <a:solidFill>
                  <a:srgbClr val="FF0000"/>
                </a:solidFill>
              </a:rPr>
              <a:t>Město</a:t>
            </a:r>
            <a:r>
              <a:rPr lang="cs-CZ" dirty="0" smtClean="0"/>
              <a:t> je rodu středního.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ANO!</a:t>
            </a:r>
            <a:r>
              <a:rPr lang="cs-CZ" dirty="0" smtClean="0"/>
              <a:t> Stůl bez stol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hrad</a:t>
            </a:r>
            <a:r>
              <a:rPr lang="cs-CZ" dirty="0" smtClean="0"/>
              <a:t> bez hrad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NE! </a:t>
            </a:r>
            <a:r>
              <a:rPr lang="cs-CZ" dirty="0" smtClean="0">
                <a:solidFill>
                  <a:srgbClr val="FF0000"/>
                </a:solidFill>
              </a:rPr>
              <a:t>Kost </a:t>
            </a:r>
            <a:r>
              <a:rPr lang="cs-CZ" dirty="0" smtClean="0"/>
              <a:t>je rodu ženského.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9552" y="1628800"/>
            <a:ext cx="77048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Pán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19643" y="2780928"/>
            <a:ext cx="77048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Město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3976092"/>
            <a:ext cx="77048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Hrad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5157192"/>
            <a:ext cx="77048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Kost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3298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Zrcadlo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199"/>
            <a:ext cx="8229600" cy="4104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NE! </a:t>
            </a:r>
            <a:r>
              <a:rPr lang="cs-CZ" dirty="0" smtClean="0">
                <a:solidFill>
                  <a:srgbClr val="FF0000"/>
                </a:solidFill>
              </a:rPr>
              <a:t>Pán</a:t>
            </a:r>
            <a:r>
              <a:rPr lang="cs-CZ" dirty="0" smtClean="0"/>
              <a:t> je rodu mužského.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ANO! </a:t>
            </a:r>
            <a:r>
              <a:rPr lang="cs-CZ" dirty="0" smtClean="0"/>
              <a:t>Zrcadl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 bez zrcadl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jako </a:t>
            </a:r>
            <a:r>
              <a:rPr lang="cs-CZ" dirty="0" smtClean="0">
                <a:solidFill>
                  <a:srgbClr val="FF0000"/>
                </a:solidFill>
              </a:rPr>
              <a:t>město</a:t>
            </a:r>
            <a:r>
              <a:rPr lang="cs-CZ" dirty="0" smtClean="0"/>
              <a:t> bez měst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NE! </a:t>
            </a:r>
            <a:r>
              <a:rPr lang="cs-CZ" dirty="0" smtClean="0">
                <a:solidFill>
                  <a:srgbClr val="FF0000"/>
                </a:solidFill>
              </a:rPr>
              <a:t>Hrad</a:t>
            </a:r>
            <a:r>
              <a:rPr lang="cs-CZ" dirty="0" smtClean="0"/>
              <a:t> je rodu mužského.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NE! </a:t>
            </a:r>
            <a:r>
              <a:rPr lang="cs-CZ" dirty="0" smtClean="0">
                <a:solidFill>
                  <a:srgbClr val="FF0000"/>
                </a:solidFill>
              </a:rPr>
              <a:t>Kost </a:t>
            </a:r>
            <a:r>
              <a:rPr lang="cs-CZ" dirty="0" smtClean="0"/>
              <a:t>je rodu ženského.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9552" y="1628800"/>
            <a:ext cx="77048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Pán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0701" y="2852936"/>
            <a:ext cx="7871383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Město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3933056"/>
            <a:ext cx="77048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Hrad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6045" y="5013176"/>
            <a:ext cx="77048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Kost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380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KŮL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199"/>
            <a:ext cx="8229600" cy="4104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NE! </a:t>
            </a:r>
            <a:r>
              <a:rPr lang="cs-CZ" dirty="0" smtClean="0">
                <a:solidFill>
                  <a:srgbClr val="FF0000"/>
                </a:solidFill>
              </a:rPr>
              <a:t>Muž</a:t>
            </a:r>
            <a:r>
              <a:rPr lang="cs-CZ" dirty="0" smtClean="0"/>
              <a:t> je vzor mužský </a:t>
            </a:r>
            <a:r>
              <a:rPr lang="cs-CZ" dirty="0" smtClean="0">
                <a:solidFill>
                  <a:srgbClr val="00B050"/>
                </a:solidFill>
              </a:rPr>
              <a:t>životný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NE! </a:t>
            </a:r>
            <a:r>
              <a:rPr lang="cs-CZ" dirty="0" smtClean="0">
                <a:solidFill>
                  <a:srgbClr val="FF0000"/>
                </a:solidFill>
              </a:rPr>
              <a:t>Moře</a:t>
            </a:r>
            <a:r>
              <a:rPr lang="cs-CZ" dirty="0" smtClean="0"/>
              <a:t> je rodu středního.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ANO!</a:t>
            </a:r>
            <a:r>
              <a:rPr lang="cs-CZ" dirty="0" smtClean="0"/>
              <a:t> Kůl bez kůl</a:t>
            </a:r>
            <a:r>
              <a:rPr lang="cs-CZ" dirty="0" smtClean="0">
                <a:solidFill>
                  <a:srgbClr val="FF0000"/>
                </a:solidFill>
              </a:rPr>
              <a:t>u </a:t>
            </a:r>
            <a:r>
              <a:rPr lang="cs-CZ" dirty="0" smtClean="0"/>
              <a:t>jako </a:t>
            </a:r>
            <a:r>
              <a:rPr lang="cs-CZ" dirty="0" smtClean="0">
                <a:solidFill>
                  <a:srgbClr val="FF0000"/>
                </a:solidFill>
              </a:rPr>
              <a:t>hrad</a:t>
            </a:r>
            <a:r>
              <a:rPr lang="cs-CZ" dirty="0" smtClean="0"/>
              <a:t> bez hrad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NE! </a:t>
            </a:r>
            <a:r>
              <a:rPr lang="cs-CZ" dirty="0" smtClean="0">
                <a:solidFill>
                  <a:srgbClr val="FF0000"/>
                </a:solidFill>
              </a:rPr>
              <a:t>Kost </a:t>
            </a:r>
            <a:r>
              <a:rPr lang="cs-CZ" dirty="0" smtClean="0"/>
              <a:t>je rodu ženského.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9552" y="1647032"/>
            <a:ext cx="77048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Muž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780928"/>
            <a:ext cx="77048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Moře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4000748"/>
            <a:ext cx="77048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Hrad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5157192"/>
            <a:ext cx="77048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Růže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380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Škola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NE! </a:t>
            </a:r>
            <a:r>
              <a:rPr lang="cs-CZ" dirty="0" smtClean="0">
                <a:solidFill>
                  <a:srgbClr val="FF0000"/>
                </a:solidFill>
              </a:rPr>
              <a:t>Předseda</a:t>
            </a:r>
            <a:r>
              <a:rPr lang="cs-CZ" dirty="0" smtClean="0"/>
              <a:t> je rodu mužského.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NE! </a:t>
            </a:r>
            <a:r>
              <a:rPr lang="cs-CZ" dirty="0" smtClean="0">
                <a:solidFill>
                  <a:srgbClr val="FF0000"/>
                </a:solidFill>
              </a:rPr>
              <a:t>Město</a:t>
            </a:r>
            <a:r>
              <a:rPr lang="cs-CZ" dirty="0" smtClean="0"/>
              <a:t> je rodu středního.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ANO!</a:t>
            </a:r>
            <a:r>
              <a:rPr lang="cs-CZ" dirty="0" smtClean="0"/>
              <a:t> Škol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bez škol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žena</a:t>
            </a:r>
            <a:r>
              <a:rPr lang="cs-CZ" dirty="0" smtClean="0"/>
              <a:t> bez žen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NE! </a:t>
            </a:r>
            <a:r>
              <a:rPr lang="cs-CZ" dirty="0" smtClean="0">
                <a:solidFill>
                  <a:srgbClr val="FF0000"/>
                </a:solidFill>
              </a:rPr>
              <a:t>Kost </a:t>
            </a:r>
            <a:r>
              <a:rPr lang="cs-CZ" dirty="0" smtClean="0"/>
              <a:t>bez kost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9552" y="1556792"/>
            <a:ext cx="77048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Předseda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840009"/>
            <a:ext cx="77048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Město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4005064"/>
            <a:ext cx="77048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Žena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5157192"/>
            <a:ext cx="77048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Kost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380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Jenda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69409" y="1484784"/>
            <a:ext cx="8229600" cy="4525963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9800" dirty="0" smtClean="0"/>
              <a:t>NE</a:t>
            </a:r>
            <a:r>
              <a:rPr lang="cs-CZ" sz="9800" dirty="0"/>
              <a:t>! </a:t>
            </a:r>
            <a:r>
              <a:rPr lang="cs-CZ" sz="9800" dirty="0">
                <a:solidFill>
                  <a:srgbClr val="FF0000"/>
                </a:solidFill>
              </a:rPr>
              <a:t>Moře</a:t>
            </a:r>
            <a:r>
              <a:rPr lang="cs-CZ" sz="9800" dirty="0"/>
              <a:t> je rodu středního.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59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8600" dirty="0" smtClean="0">
                <a:solidFill>
                  <a:srgbClr val="FF0000"/>
                </a:solidFill>
              </a:rPr>
              <a:t>ANO!</a:t>
            </a:r>
            <a:r>
              <a:rPr lang="cs-CZ" sz="8600" dirty="0" smtClean="0"/>
              <a:t> Jend</a:t>
            </a:r>
            <a:r>
              <a:rPr lang="cs-CZ" sz="8600" dirty="0" smtClean="0">
                <a:solidFill>
                  <a:srgbClr val="FF0000"/>
                </a:solidFill>
              </a:rPr>
              <a:t>a</a:t>
            </a:r>
            <a:r>
              <a:rPr lang="cs-CZ" sz="8600" dirty="0" smtClean="0"/>
              <a:t> bez Jend</a:t>
            </a:r>
            <a:r>
              <a:rPr lang="cs-CZ" sz="8600" dirty="0" smtClean="0">
                <a:solidFill>
                  <a:srgbClr val="FF0000"/>
                </a:solidFill>
              </a:rPr>
              <a:t>y</a:t>
            </a:r>
            <a:r>
              <a:rPr lang="cs-CZ" sz="8600" dirty="0" smtClean="0"/>
              <a:t> jako </a:t>
            </a:r>
            <a:r>
              <a:rPr lang="cs-CZ" sz="8600" dirty="0" smtClean="0">
                <a:solidFill>
                  <a:srgbClr val="FF0000"/>
                </a:solidFill>
              </a:rPr>
              <a:t>předseda </a:t>
            </a:r>
            <a:r>
              <a:rPr lang="cs-CZ" sz="8600" dirty="0" smtClean="0"/>
              <a:t>bez předsed</a:t>
            </a:r>
            <a:r>
              <a:rPr lang="cs-CZ" sz="8600" dirty="0" smtClean="0">
                <a:solidFill>
                  <a:srgbClr val="FF0000"/>
                </a:solidFill>
              </a:rPr>
              <a:t>y</a:t>
            </a:r>
            <a:r>
              <a:rPr lang="cs-CZ" sz="8600" dirty="0" smtClean="0"/>
              <a:t>. </a:t>
            </a:r>
            <a:endParaRPr lang="cs-CZ" sz="8600" dirty="0"/>
          </a:p>
          <a:p>
            <a:pPr marL="0" indent="0">
              <a:buNone/>
            </a:pPr>
            <a:endParaRPr lang="cs-CZ" sz="8600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9800" dirty="0" smtClean="0"/>
              <a:t>NE! </a:t>
            </a:r>
            <a:r>
              <a:rPr lang="cs-CZ" sz="9800" dirty="0" smtClean="0">
                <a:solidFill>
                  <a:srgbClr val="FF0000"/>
                </a:solidFill>
              </a:rPr>
              <a:t>Žena</a:t>
            </a:r>
            <a:r>
              <a:rPr lang="cs-CZ" sz="9800" dirty="0" smtClean="0"/>
              <a:t> je rodu ženského.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5800" dirty="0" smtClean="0"/>
          </a:p>
          <a:p>
            <a:pPr marL="0" indent="0">
              <a:buNone/>
            </a:pPr>
            <a:r>
              <a:rPr lang="cs-CZ" sz="9800" dirty="0" smtClean="0"/>
              <a:t>NE! </a:t>
            </a:r>
            <a:r>
              <a:rPr lang="cs-CZ" sz="9800" dirty="0" smtClean="0">
                <a:solidFill>
                  <a:srgbClr val="FF0000"/>
                </a:solidFill>
              </a:rPr>
              <a:t>Kost</a:t>
            </a:r>
            <a:r>
              <a:rPr lang="cs-CZ" sz="9800" dirty="0" smtClean="0"/>
              <a:t> je rodu ženského</a:t>
            </a:r>
            <a:r>
              <a:rPr lang="cs-CZ" sz="8000" dirty="0" smtClean="0"/>
              <a:t>.</a:t>
            </a:r>
          </a:p>
          <a:p>
            <a:pPr marL="0" indent="0">
              <a:buNone/>
            </a:pPr>
            <a:endParaRPr lang="cs-CZ" sz="5800" dirty="0"/>
          </a:p>
        </p:txBody>
      </p:sp>
      <p:sp>
        <p:nvSpPr>
          <p:cNvPr id="5" name="Obdélník 4"/>
          <p:cNvSpPr/>
          <p:nvPr/>
        </p:nvSpPr>
        <p:spPr>
          <a:xfrm>
            <a:off x="649668" y="2636912"/>
            <a:ext cx="7592905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prstClr val="black"/>
                </a:solidFill>
              </a:rPr>
              <a:t>Předseda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55837" y="1623616"/>
            <a:ext cx="77048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prstClr val="black"/>
                </a:solidFill>
              </a:rPr>
              <a:t>Moře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49668" y="3645024"/>
            <a:ext cx="77048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prstClr val="black"/>
                </a:solidFill>
              </a:rPr>
              <a:t>Žena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50496" y="4581128"/>
            <a:ext cx="77048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prstClr val="black"/>
                </a:solidFill>
              </a:rPr>
              <a:t>Kost</a:t>
            </a:r>
            <a:endParaRPr lang="cs-CZ" sz="3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1316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 Strojvůdce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NE! </a:t>
            </a:r>
            <a:r>
              <a:rPr lang="cs-CZ" dirty="0" smtClean="0">
                <a:solidFill>
                  <a:srgbClr val="FF0000"/>
                </a:solidFill>
              </a:rPr>
              <a:t>Růže</a:t>
            </a:r>
            <a:r>
              <a:rPr lang="cs-CZ" dirty="0" smtClean="0"/>
              <a:t> je rodu ženského.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NE! </a:t>
            </a:r>
            <a:r>
              <a:rPr lang="cs-CZ" dirty="0" smtClean="0">
                <a:solidFill>
                  <a:srgbClr val="FF0000"/>
                </a:solidFill>
              </a:rPr>
              <a:t>Moře</a:t>
            </a:r>
            <a:r>
              <a:rPr lang="cs-CZ" dirty="0" smtClean="0"/>
              <a:t> je rodu středního.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NE! </a:t>
            </a:r>
            <a:r>
              <a:rPr lang="cs-CZ" dirty="0" smtClean="0">
                <a:solidFill>
                  <a:srgbClr val="FF0000"/>
                </a:solidFill>
              </a:rPr>
              <a:t>Stroj</a:t>
            </a:r>
            <a:r>
              <a:rPr lang="cs-CZ" dirty="0" smtClean="0"/>
              <a:t> je vzor mužský </a:t>
            </a:r>
            <a:r>
              <a:rPr lang="cs-CZ" dirty="0" smtClean="0">
                <a:solidFill>
                  <a:srgbClr val="00B050"/>
                </a:solidFill>
              </a:rPr>
              <a:t>neživotný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ANO! </a:t>
            </a:r>
            <a:r>
              <a:rPr lang="cs-CZ" sz="2400" dirty="0" smtClean="0"/>
              <a:t>Strojvůdc</a:t>
            </a:r>
            <a:r>
              <a:rPr lang="cs-CZ" sz="2400" dirty="0" smtClean="0">
                <a:solidFill>
                  <a:srgbClr val="FF0000"/>
                </a:solidFill>
              </a:rPr>
              <a:t>e </a:t>
            </a:r>
            <a:r>
              <a:rPr lang="cs-CZ" sz="2400" dirty="0" smtClean="0"/>
              <a:t>bez strojvůdc</a:t>
            </a:r>
            <a:r>
              <a:rPr lang="cs-CZ" sz="2400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/>
              <a:t> jako  soudc</a:t>
            </a:r>
            <a:r>
              <a:rPr lang="cs-CZ" sz="2400" dirty="0" smtClean="0">
                <a:solidFill>
                  <a:srgbClr val="FF0000"/>
                </a:solidFill>
              </a:rPr>
              <a:t>e </a:t>
            </a:r>
            <a:r>
              <a:rPr lang="cs-CZ" sz="2400" dirty="0" smtClean="0"/>
              <a:t> bez soudc</a:t>
            </a:r>
            <a:r>
              <a:rPr lang="cs-CZ" sz="2400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39552" y="1628800"/>
            <a:ext cx="77048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Růže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780928"/>
            <a:ext cx="77048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Moře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3096" y="3976464"/>
            <a:ext cx="77048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Stroj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19312" y="5085184"/>
            <a:ext cx="77048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Soudce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1316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 Starost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5372" y="16288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NE! </a:t>
            </a:r>
            <a:r>
              <a:rPr lang="cs-CZ" dirty="0" smtClean="0">
                <a:solidFill>
                  <a:srgbClr val="FF0000"/>
                </a:solidFill>
              </a:rPr>
              <a:t>Stavení</a:t>
            </a:r>
            <a:r>
              <a:rPr lang="cs-CZ" dirty="0" smtClean="0"/>
              <a:t> je rodu středního.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ANO! </a:t>
            </a:r>
            <a:r>
              <a:rPr lang="cs-CZ" dirty="0" smtClean="0"/>
              <a:t>Starost bez starost</a:t>
            </a:r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 smtClean="0"/>
              <a:t>jako</a:t>
            </a:r>
            <a:r>
              <a:rPr lang="cs-CZ" dirty="0" smtClean="0">
                <a:solidFill>
                  <a:srgbClr val="FF0000"/>
                </a:solidFill>
              </a:rPr>
              <a:t> kost </a:t>
            </a:r>
            <a:r>
              <a:rPr lang="cs-CZ" dirty="0" smtClean="0"/>
              <a:t>bez kost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.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NE! </a:t>
            </a:r>
            <a:r>
              <a:rPr lang="cs-CZ" dirty="0" smtClean="0">
                <a:solidFill>
                  <a:srgbClr val="FF0000"/>
                </a:solidFill>
              </a:rPr>
              <a:t>Žena </a:t>
            </a:r>
            <a:r>
              <a:rPr lang="cs-CZ" dirty="0" smtClean="0"/>
              <a:t>bez žen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!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Ne!</a:t>
            </a:r>
            <a:r>
              <a:rPr lang="cs-CZ" dirty="0" smtClean="0">
                <a:solidFill>
                  <a:srgbClr val="FF0000"/>
                </a:solidFill>
              </a:rPr>
              <a:t> Předseda </a:t>
            </a:r>
            <a:r>
              <a:rPr lang="cs-CZ" dirty="0" smtClean="0"/>
              <a:t>je rodu mužského.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53096" y="1628800"/>
            <a:ext cx="77048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Stavení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09428" y="2852936"/>
            <a:ext cx="77048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Kost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1200" y="4005064"/>
            <a:ext cx="77048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Žena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3096" y="5085184"/>
            <a:ext cx="77048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Předseda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333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A teď každý sám!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plíseň                                 obuv   </a:t>
            </a:r>
          </a:p>
          <a:p>
            <a:pPr marL="0" indent="0">
              <a:buNone/>
            </a:pPr>
            <a:r>
              <a:rPr lang="cs-CZ" dirty="0" smtClean="0"/>
              <a:t>kotě                                    sněhulák</a:t>
            </a:r>
          </a:p>
          <a:p>
            <a:pPr marL="0" indent="0">
              <a:buNone/>
            </a:pPr>
            <a:r>
              <a:rPr lang="cs-CZ" dirty="0" smtClean="0"/>
              <a:t>báseň                                 žák</a:t>
            </a:r>
          </a:p>
          <a:p>
            <a:pPr marL="0" indent="0">
              <a:buNone/>
            </a:pPr>
            <a:r>
              <a:rPr lang="cs-CZ" dirty="0" smtClean="0"/>
              <a:t>panáček	                        hmyz</a:t>
            </a:r>
          </a:p>
          <a:p>
            <a:pPr marL="0" indent="0">
              <a:buNone/>
            </a:pPr>
            <a:r>
              <a:rPr lang="cs-CZ" dirty="0" smtClean="0"/>
              <a:t>kůl	                                  kůže</a:t>
            </a:r>
          </a:p>
          <a:p>
            <a:pPr marL="0" indent="0">
              <a:buNone/>
            </a:pPr>
            <a:r>
              <a:rPr lang="cs-CZ" dirty="0" smtClean="0"/>
              <a:t>stráž                                    krmení </a:t>
            </a:r>
          </a:p>
          <a:p>
            <a:pPr marL="0" indent="0">
              <a:buNone/>
            </a:pPr>
            <a:r>
              <a:rPr lang="cs-CZ" dirty="0" smtClean="0"/>
              <a:t>odraz                                  krmelec</a:t>
            </a:r>
          </a:p>
          <a:p>
            <a:pPr marL="0" indent="0">
              <a:buNone/>
            </a:pPr>
            <a:r>
              <a:rPr lang="cs-CZ" dirty="0" smtClean="0"/>
              <a:t>zásyp                                  průvodce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271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Řešení: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plíseň   </a:t>
            </a:r>
            <a:r>
              <a:rPr lang="cs-CZ" dirty="0" smtClean="0"/>
              <a:t> -    </a:t>
            </a:r>
            <a:r>
              <a:rPr lang="cs-CZ" dirty="0" smtClean="0">
                <a:solidFill>
                  <a:srgbClr val="FF0000"/>
                </a:solidFill>
              </a:rPr>
              <a:t>píseň</a:t>
            </a:r>
            <a:r>
              <a:rPr lang="cs-CZ" dirty="0" smtClean="0"/>
              <a:t>              obuv        -     </a:t>
            </a:r>
            <a:r>
              <a:rPr lang="cs-CZ" dirty="0" smtClean="0">
                <a:solidFill>
                  <a:srgbClr val="FF0000"/>
                </a:solidFill>
              </a:rPr>
              <a:t>kost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kotě       </a:t>
            </a:r>
            <a:r>
              <a:rPr lang="cs-CZ" dirty="0" smtClean="0"/>
              <a:t>-    </a:t>
            </a:r>
            <a:r>
              <a:rPr lang="cs-CZ" dirty="0" smtClean="0">
                <a:solidFill>
                  <a:srgbClr val="FF0000"/>
                </a:solidFill>
              </a:rPr>
              <a:t>kuře</a:t>
            </a:r>
            <a:r>
              <a:rPr lang="cs-CZ" dirty="0" smtClean="0"/>
              <a:t>               sněhulák  -     </a:t>
            </a:r>
            <a:r>
              <a:rPr lang="cs-CZ" dirty="0" smtClean="0">
                <a:solidFill>
                  <a:srgbClr val="FF0000"/>
                </a:solidFill>
              </a:rPr>
              <a:t>pán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báseň    </a:t>
            </a:r>
            <a:r>
              <a:rPr lang="cs-CZ" dirty="0" smtClean="0"/>
              <a:t>-    </a:t>
            </a:r>
            <a:r>
              <a:rPr lang="cs-CZ" dirty="0" smtClean="0">
                <a:solidFill>
                  <a:srgbClr val="FF0000"/>
                </a:solidFill>
              </a:rPr>
              <a:t>píseň</a:t>
            </a:r>
            <a:r>
              <a:rPr lang="cs-CZ" dirty="0" smtClean="0"/>
              <a:t>              kůže         -     </a:t>
            </a:r>
            <a:r>
              <a:rPr lang="cs-CZ" dirty="0" smtClean="0">
                <a:solidFill>
                  <a:srgbClr val="FF0000"/>
                </a:solidFill>
              </a:rPr>
              <a:t>růže</a:t>
            </a:r>
          </a:p>
          <a:p>
            <a:pPr marL="0" indent="0">
              <a:buNone/>
            </a:pPr>
            <a:r>
              <a:rPr lang="cs-CZ" dirty="0" smtClean="0"/>
              <a:t>panáček-	</a:t>
            </a:r>
            <a:r>
              <a:rPr lang="cs-CZ" dirty="0" smtClean="0">
                <a:solidFill>
                  <a:srgbClr val="FF0000"/>
                </a:solidFill>
              </a:rPr>
              <a:t>pán</a:t>
            </a:r>
            <a:r>
              <a:rPr lang="cs-CZ" dirty="0" smtClean="0"/>
              <a:t>                 hmyz        -     </a:t>
            </a:r>
            <a:r>
              <a:rPr lang="cs-CZ" dirty="0" smtClean="0">
                <a:solidFill>
                  <a:srgbClr val="FF0000"/>
                </a:solidFill>
              </a:rPr>
              <a:t>hrad</a:t>
            </a:r>
          </a:p>
          <a:p>
            <a:pPr marL="0" indent="0">
              <a:buNone/>
            </a:pPr>
            <a:r>
              <a:rPr lang="cs-CZ" dirty="0" smtClean="0"/>
              <a:t>kůl</a:t>
            </a:r>
            <a:r>
              <a:rPr lang="cs-CZ" dirty="0"/>
              <a:t>	     </a:t>
            </a:r>
            <a:r>
              <a:rPr lang="cs-CZ" dirty="0" smtClean="0"/>
              <a:t>-    </a:t>
            </a:r>
            <a:r>
              <a:rPr lang="cs-CZ" dirty="0" smtClean="0">
                <a:solidFill>
                  <a:srgbClr val="FF0000"/>
                </a:solidFill>
              </a:rPr>
              <a:t>hrad</a:t>
            </a:r>
            <a:r>
              <a:rPr lang="cs-CZ" dirty="0" smtClean="0"/>
              <a:t>               </a:t>
            </a:r>
            <a:r>
              <a:rPr lang="cs-CZ" dirty="0"/>
              <a:t>žák         </a:t>
            </a:r>
            <a:r>
              <a:rPr lang="cs-CZ" dirty="0" smtClean="0"/>
              <a:t>   -     </a:t>
            </a:r>
            <a:r>
              <a:rPr lang="cs-CZ" dirty="0" smtClean="0">
                <a:solidFill>
                  <a:srgbClr val="FF0000"/>
                </a:solidFill>
              </a:rPr>
              <a:t>pán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stráž      </a:t>
            </a:r>
            <a:r>
              <a:rPr lang="cs-CZ" dirty="0" smtClean="0"/>
              <a:t>-    </a:t>
            </a:r>
            <a:r>
              <a:rPr lang="cs-CZ" dirty="0" smtClean="0">
                <a:solidFill>
                  <a:srgbClr val="FF0000"/>
                </a:solidFill>
              </a:rPr>
              <a:t>píseň</a:t>
            </a:r>
            <a:r>
              <a:rPr lang="cs-CZ" dirty="0" smtClean="0"/>
              <a:t>              krmení     -     </a:t>
            </a:r>
            <a:r>
              <a:rPr lang="cs-CZ" dirty="0" smtClean="0">
                <a:solidFill>
                  <a:srgbClr val="FF0000"/>
                </a:solidFill>
              </a:rPr>
              <a:t>stavení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odraz    </a:t>
            </a:r>
            <a:r>
              <a:rPr lang="cs-CZ" dirty="0" smtClean="0"/>
              <a:t> -    </a:t>
            </a:r>
            <a:r>
              <a:rPr lang="cs-CZ" dirty="0" smtClean="0">
                <a:solidFill>
                  <a:srgbClr val="FF0000"/>
                </a:solidFill>
              </a:rPr>
              <a:t>hrad</a:t>
            </a:r>
            <a:r>
              <a:rPr lang="cs-CZ" dirty="0" smtClean="0"/>
              <a:t>               krmelec   -     </a:t>
            </a:r>
            <a:r>
              <a:rPr lang="cs-CZ" dirty="0" smtClean="0">
                <a:solidFill>
                  <a:srgbClr val="FF0000"/>
                </a:solidFill>
              </a:rPr>
              <a:t>stroj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zásyp     </a:t>
            </a:r>
            <a:r>
              <a:rPr lang="cs-CZ" dirty="0" smtClean="0"/>
              <a:t>-    </a:t>
            </a:r>
            <a:r>
              <a:rPr lang="cs-CZ" dirty="0" smtClean="0">
                <a:solidFill>
                  <a:srgbClr val="FF0000"/>
                </a:solidFill>
              </a:rPr>
              <a:t>hrad</a:t>
            </a:r>
            <a:r>
              <a:rPr lang="cs-CZ" dirty="0" smtClean="0"/>
              <a:t>               průvodce -    </a:t>
            </a:r>
            <a:r>
              <a:rPr lang="cs-CZ" dirty="0" smtClean="0">
                <a:solidFill>
                  <a:srgbClr val="FF0000"/>
                </a:solidFill>
              </a:rPr>
              <a:t>soudce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510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</a:t>
            </a:r>
            <a:r>
              <a:rPr lang="cs-CZ" sz="3100" b="1" i="1" dirty="0" smtClean="0">
                <a:solidFill>
                  <a:schemeClr val="accent4"/>
                </a:solidFill>
              </a:rPr>
              <a:t>V tajence najdeš jeden ze vzorů podstatných jmen:</a:t>
            </a:r>
            <a:br>
              <a:rPr lang="cs-CZ" sz="3100" b="1" i="1" dirty="0" smtClean="0">
                <a:solidFill>
                  <a:schemeClr val="accent4"/>
                </a:solidFill>
              </a:rPr>
            </a:br>
            <a:r>
              <a:rPr lang="cs-CZ" sz="2000" dirty="0" smtClean="0"/>
              <a:t> </a:t>
            </a:r>
            <a:r>
              <a:rPr lang="cs-CZ" sz="2200" dirty="0" smtClean="0"/>
              <a:t>1. hlava státu</a:t>
            </a:r>
            <a:br>
              <a:rPr lang="cs-CZ" sz="2200" dirty="0" smtClean="0"/>
            </a:br>
            <a:r>
              <a:rPr lang="cs-CZ" sz="2200" dirty="0" smtClean="0"/>
              <a:t> 2. přikázání</a:t>
            </a:r>
            <a:br>
              <a:rPr lang="cs-CZ" sz="2200" dirty="0" smtClean="0"/>
            </a:br>
            <a:r>
              <a:rPr lang="cs-CZ" sz="2200" dirty="0" smtClean="0"/>
              <a:t> 3. malá bageta</a:t>
            </a:r>
            <a:br>
              <a:rPr lang="cs-CZ" sz="2200" dirty="0" smtClean="0"/>
            </a:br>
            <a:r>
              <a:rPr lang="cs-CZ" sz="2200" dirty="0" smtClean="0"/>
              <a:t> 4. chlapci chodící koledovat</a:t>
            </a:r>
            <a:br>
              <a:rPr lang="cs-CZ" sz="2200" dirty="0" smtClean="0"/>
            </a:br>
            <a:r>
              <a:rPr lang="cs-CZ" sz="2200" dirty="0" smtClean="0"/>
              <a:t> 5. přebudovat</a:t>
            </a:r>
            <a:br>
              <a:rPr lang="cs-CZ" sz="2200" dirty="0" smtClean="0"/>
            </a:br>
            <a:r>
              <a:rPr lang="cs-CZ" sz="2200" dirty="0" smtClean="0"/>
              <a:t> 6. nekrášlit</a:t>
            </a:r>
            <a:br>
              <a:rPr lang="cs-CZ" sz="2200" dirty="0" smtClean="0"/>
            </a:br>
            <a:r>
              <a:rPr lang="cs-CZ" sz="2200" dirty="0" smtClean="0"/>
              <a:t> 7. nepodlehnout pokušení</a:t>
            </a:r>
            <a:br>
              <a:rPr lang="cs-CZ" sz="2200" dirty="0" smtClean="0"/>
            </a:br>
            <a:r>
              <a:rPr lang="cs-CZ" sz="2200" dirty="0" smtClean="0"/>
              <a:t> 8. průzkum</a:t>
            </a:r>
            <a:br>
              <a:rPr lang="cs-CZ" sz="2200" dirty="0" smtClean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0098056"/>
              </p:ext>
            </p:extLst>
          </p:nvPr>
        </p:nvGraphicFramePr>
        <p:xfrm>
          <a:off x="251520" y="3501008"/>
          <a:ext cx="8229001" cy="2438400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172996"/>
                <a:gridCol w="588902"/>
                <a:gridCol w="590103"/>
                <a:gridCol w="587700"/>
                <a:gridCol w="587700"/>
                <a:gridCol w="587700"/>
                <a:gridCol w="587700"/>
                <a:gridCol w="587700"/>
                <a:gridCol w="587700"/>
                <a:gridCol w="587700"/>
                <a:gridCol w="587700"/>
                <a:gridCol w="587700"/>
                <a:gridCol w="587700"/>
              </a:tblGrid>
              <a:tr h="249555">
                <a:tc gridSpan="5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    1.</a:t>
                      </a:r>
                      <a:endParaRPr lang="cs-CZ" sz="2000" dirty="0"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129799" marR="129799" marT="0" marB="0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34F8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6220">
                <a:tc gridSpan="3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    2</a:t>
                      </a: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.</a:t>
                      </a:r>
                    </a:p>
                  </a:txBody>
                  <a:tcPr marL="129799" marR="129799" marT="0" marB="0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34F8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7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36220">
                <a:tc gridSpan="2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    3</a:t>
                      </a: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.</a:t>
                      </a:r>
                    </a:p>
                  </a:txBody>
                  <a:tcPr marL="129799" marR="129799" marT="0" marB="0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34F8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955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    4</a:t>
                      </a: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.</a:t>
                      </a:r>
                    </a:p>
                  </a:txBody>
                  <a:tcPr marL="129799" marR="129799" marT="0" marB="0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34F8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6220">
                <a:tc gridSpan="2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    5</a:t>
                      </a: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.</a:t>
                      </a:r>
                    </a:p>
                  </a:txBody>
                  <a:tcPr marL="129799" marR="129799" marT="0" marB="0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34F8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9555">
                <a:tc gridSpan="4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    6</a:t>
                      </a: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.</a:t>
                      </a:r>
                    </a:p>
                  </a:txBody>
                  <a:tcPr marL="129799" marR="129799" marT="0" marB="0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34F8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6220">
                <a:tc gridSpan="4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    7</a:t>
                      </a: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.</a:t>
                      </a:r>
                    </a:p>
                  </a:txBody>
                  <a:tcPr marL="129799" marR="129799" marT="0" marB="0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34F8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1460">
                <a:tc gridSpan="5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    8</a:t>
                      </a: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.</a:t>
                      </a:r>
                    </a:p>
                  </a:txBody>
                  <a:tcPr marL="129799" marR="129799" marT="0" marB="0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34F8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4446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dirty="0" smtClean="0"/>
              <a:t>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5249978"/>
              </p:ext>
            </p:extLst>
          </p:nvPr>
        </p:nvGraphicFramePr>
        <p:xfrm>
          <a:off x="251520" y="2204864"/>
          <a:ext cx="8229001" cy="2438400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172996"/>
                <a:gridCol w="588902"/>
                <a:gridCol w="590103"/>
                <a:gridCol w="587700"/>
                <a:gridCol w="587700"/>
                <a:gridCol w="587700"/>
                <a:gridCol w="587700"/>
                <a:gridCol w="587700"/>
                <a:gridCol w="587700"/>
                <a:gridCol w="587700"/>
                <a:gridCol w="587700"/>
                <a:gridCol w="587700"/>
                <a:gridCol w="587700"/>
              </a:tblGrid>
              <a:tr h="249555">
                <a:tc gridSpan="5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    1.</a:t>
                      </a:r>
                      <a:endParaRPr lang="cs-CZ" sz="2000" dirty="0"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129799" marR="129799" marT="0" marB="0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P</a:t>
                      </a:r>
                      <a:endParaRPr lang="cs-CZ" sz="2000" dirty="0"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129799" marR="12979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34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A</a:t>
                      </a: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N</a:t>
                      </a: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O</a:t>
                      </a:r>
                      <a:endParaRPr lang="cs-CZ" sz="2000" dirty="0"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V</a:t>
                      </a: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N</a:t>
                      </a:r>
                      <a:endParaRPr lang="cs-CZ" sz="2000" dirty="0"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Í</a:t>
                      </a:r>
                      <a:endParaRPr lang="cs-CZ" sz="2000" dirty="0"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K</a:t>
                      </a:r>
                      <a:endParaRPr lang="cs-CZ" sz="2000" dirty="0"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6220">
                <a:tc gridSpan="3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    2</a:t>
                      </a: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.</a:t>
                      </a:r>
                    </a:p>
                  </a:txBody>
                  <a:tcPr marL="129799" marR="129799" marT="0" marB="0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N</a:t>
                      </a:r>
                      <a:endParaRPr lang="cs-CZ" sz="2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129799" marR="12979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 A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Ř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34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Í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Z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E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N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Í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7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36220">
                <a:tc gridSpan="2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    3</a:t>
                      </a: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.</a:t>
                      </a:r>
                    </a:p>
                  </a:txBody>
                  <a:tcPr marL="129799" marR="129799" marT="0" marB="0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B</a:t>
                      </a:r>
                      <a:endParaRPr lang="cs-CZ" sz="2000" dirty="0"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129799" marR="12979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A</a:t>
                      </a:r>
                      <a:endParaRPr lang="cs-CZ" sz="2000" dirty="0"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 G</a:t>
                      </a: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E</a:t>
                      </a:r>
                      <a:endParaRPr lang="cs-CZ" sz="2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34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T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K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955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    4</a:t>
                      </a: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.</a:t>
                      </a:r>
                    </a:p>
                  </a:txBody>
                  <a:tcPr marL="129799" marR="129799" marT="0" marB="0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K</a:t>
                      </a:r>
                      <a:endParaRPr lang="cs-CZ" sz="2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129799" marR="12979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 O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 L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E</a:t>
                      </a:r>
                      <a:endParaRPr lang="cs-CZ" sz="2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 D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34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N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Í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C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I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6220">
                <a:tc gridSpan="2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    5</a:t>
                      </a: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.</a:t>
                      </a:r>
                    </a:p>
                  </a:txBody>
                  <a:tcPr marL="129799" marR="129799" marT="0" marB="0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P</a:t>
                      </a:r>
                      <a:endParaRPr lang="cs-CZ" sz="2000" dirty="0"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129799" marR="12979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Ř</a:t>
                      </a: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 E</a:t>
                      </a: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S</a:t>
                      </a: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34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T</a:t>
                      </a: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A</a:t>
                      </a: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V</a:t>
                      </a: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Ě</a:t>
                      </a: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T</a:t>
                      </a: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9555">
                <a:tc gridSpan="4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    6</a:t>
                      </a: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.</a:t>
                      </a:r>
                    </a:p>
                  </a:txBody>
                  <a:tcPr marL="129799" marR="129799" marT="0" marB="0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N</a:t>
                      </a:r>
                      <a:endParaRPr lang="cs-CZ" sz="2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129799" marR="12979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E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34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Z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D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O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B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I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T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6220">
                <a:tc gridSpan="4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 pitchFamily="34" charset="0"/>
                          <a:ea typeface="Times New Roman"/>
                        </a:rPr>
                        <a:t>    7</a:t>
                      </a:r>
                      <a:r>
                        <a:rPr lang="cs-CZ" sz="2000" dirty="0">
                          <a:effectLst/>
                          <a:latin typeface="Calibri" pitchFamily="34" charset="0"/>
                          <a:ea typeface="Times New Roman"/>
                        </a:rPr>
                        <a:t>.</a:t>
                      </a:r>
                    </a:p>
                  </a:txBody>
                  <a:tcPr marL="129799" marR="129799" marT="0" marB="0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 O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D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34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O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L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   </a:t>
                      </a:r>
                      <a:endParaRPr lang="cs-CZ" sz="2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2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T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1460">
                <a:tc gridSpan="5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    8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.</a:t>
                      </a:r>
                    </a:p>
                  </a:txBody>
                  <a:tcPr marL="129799" marR="129799" marT="0" marB="0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2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129799" marR="12979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34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N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K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E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T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r>
                        <a:rPr lang="cs-CZ" sz="20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129799" marR="1297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54409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 archivu autorky.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6607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388</TotalTime>
  <Words>740</Words>
  <Application>Microsoft Office PowerPoint</Application>
  <PresentationFormat>Předvádění na obrazovce (4:3)</PresentationFormat>
  <Paragraphs>335</Paragraphs>
  <Slides>19</Slides>
  <Notes>3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Prezentace aplikace PowerPoint</vt:lpstr>
      <vt:lpstr>Prezentace aplikace PowerPoint</vt:lpstr>
      <vt:lpstr>Co už víme?</vt:lpstr>
      <vt:lpstr> </vt:lpstr>
      <vt:lpstr>       </vt:lpstr>
      <vt:lpstr>Prezentace aplikace PowerPoint</vt:lpstr>
      <vt:lpstr>STŮL</vt:lpstr>
      <vt:lpstr>Zrcadlo</vt:lpstr>
      <vt:lpstr>KŮL</vt:lpstr>
      <vt:lpstr>Škola</vt:lpstr>
      <vt:lpstr>Jenda</vt:lpstr>
      <vt:lpstr> Strojvůdce</vt:lpstr>
      <vt:lpstr> Starost</vt:lpstr>
      <vt:lpstr>A teď každý sám!</vt:lpstr>
      <vt:lpstr>Řešení: </vt:lpstr>
      <vt:lpstr>       V tajence najdeš jeden ze vzorů podstatných jmen:  1. hlava státu  2. přikázání  3. malá bageta  4. chlapci chodící koledovat  5. přebudovat  6. nekrášlit  7. nepodlehnout pokušení  8. průzkum    </vt:lpstr>
      <vt:lpstr>      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Anežka Chládková</dc:creator>
  <cp:lastModifiedBy>Anežka Chládková</cp:lastModifiedBy>
  <cp:revision>47</cp:revision>
  <dcterms:created xsi:type="dcterms:W3CDTF">2013-03-03T21:42:12Z</dcterms:created>
  <dcterms:modified xsi:type="dcterms:W3CDTF">2013-04-29T18:41:12Z</dcterms:modified>
</cp:coreProperties>
</file>