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9" r:id="rId3"/>
    <p:sldId id="261" r:id="rId4"/>
    <p:sldId id="271" r:id="rId5"/>
    <p:sldId id="270" r:id="rId6"/>
    <p:sldId id="268" r:id="rId7"/>
    <p:sldId id="272" r:id="rId8"/>
    <p:sldId id="269" r:id="rId9"/>
    <p:sldId id="277" r:id="rId10"/>
    <p:sldId id="278" r:id="rId11"/>
    <p:sldId id="276" r:id="rId12"/>
    <p:sldId id="275" r:id="rId13"/>
    <p:sldId id="274" r:id="rId14"/>
    <p:sldId id="284" r:id="rId15"/>
    <p:sldId id="279" r:id="rId16"/>
    <p:sldId id="280" r:id="rId17"/>
    <p:sldId id="286" r:id="rId18"/>
    <p:sldId id="285" r:id="rId19"/>
  </p:sldIdLst>
  <p:sldSz cx="9144000" cy="6858000" type="screen4x3"/>
  <p:notesSz cx="6858000" cy="9144000"/>
  <p:custDataLst>
    <p:tags r:id="rId21"/>
  </p:custData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27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2CE31D-8BCE-41CF-AEA1-19BC8793018A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C56D97-780C-4D3D-89CE-09C7B3D703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5021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Anotace: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/>
              <a:t>Určená pro žáky 1. ročníku nástavbového studia (popř. 1. ročníku SOU).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/>
              <a:t>Prezentace určená k interaktivní práci žáků při hodině.</a:t>
            </a:r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Metodické pokyny: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/>
              <a:t>Prezentace je určena jako podpůrný materiál k výkladu učitele a interaktivní práci žáků, lze použít i k opakování učiva.</a:t>
            </a:r>
          </a:p>
          <a:p>
            <a:pPr eaLnBrk="1" hangingPunct="1">
              <a:spcBef>
                <a:spcPct val="0"/>
              </a:spcBef>
            </a:pPr>
            <a:endParaRPr lang="cs-CZ" smtClean="0">
              <a:ea typeface="Calibri" pitchFamily="34" charset="0"/>
              <a:cs typeface="Times New Roman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charset="0"/>
              </a:rPr>
              <a:t>Prvních pět úloh společně s žáky ( první úloha s animací podporující výklad).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charset="0"/>
              </a:rPr>
              <a:t>Dále čtyři příklady s nabídkou výběru výsledků. Některý z žáků dostane myš a z nabídky řešení příkladů vybírá správnou možnost.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charset="0"/>
              </a:rPr>
              <a:t>A na závěr čtyři příklady k samostatné práci žáků.</a:t>
            </a:r>
          </a:p>
          <a:p>
            <a:pPr eaLnBrk="1" hangingPunct="1">
              <a:spcBef>
                <a:spcPct val="0"/>
              </a:spcBef>
            </a:pPr>
            <a:endParaRPr lang="cs-CZ" smtClean="0">
              <a:ea typeface="Calibri" pitchFamily="34" charset="0"/>
              <a:cs typeface="Times New Roman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charset="0"/>
              </a:rPr>
              <a:t>Čas: cca. 20 - 25 min.</a:t>
            </a:r>
          </a:p>
          <a:p>
            <a:pPr eaLnBrk="1" hangingPunct="1">
              <a:spcBef>
                <a:spcPct val="0"/>
              </a:spcBef>
            </a:pPr>
            <a:endParaRPr lang="cs-CZ" smtClean="0">
              <a:ea typeface="Calibri" pitchFamily="34" charset="0"/>
              <a:cs typeface="Times New Roman" charset="0"/>
            </a:endParaRPr>
          </a:p>
          <a:p>
            <a:endParaRPr lang="cs-CZ" smtClean="0"/>
          </a:p>
          <a:p>
            <a:pPr marL="0" lvl="1" eaLnBrk="1" hangingPunct="1">
              <a:spcBef>
                <a:spcPct val="0"/>
              </a:spcBef>
            </a:pPr>
            <a:endParaRPr lang="cs-CZ" sz="2000" smtClean="0"/>
          </a:p>
          <a:p>
            <a:endParaRPr lang="cs-CZ" smtClean="0"/>
          </a:p>
        </p:txBody>
      </p:sp>
      <p:sp>
        <p:nvSpPr>
          <p:cNvPr id="32772" name="Zástupný symbol pro záhlaví 4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cs-CZ" sz="1200" smtClean="0">
                <a:solidFill>
                  <a:srgbClr val="000000"/>
                </a:solidFill>
              </a:rPr>
              <a:t>VY_32_INOVACE_1/20A-ICT/PE/ON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3F545-0297-4F40-923F-A765020E66D8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3C395-B4F1-4B21-B1B1-C8A77FFE57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5390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3F545-0297-4F40-923F-A765020E66D8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3C395-B4F1-4B21-B1B1-C8A77FFE57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3130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3F545-0297-4F40-923F-A765020E66D8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3C395-B4F1-4B21-B1B1-C8A77FFE57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2262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3F545-0297-4F40-923F-A765020E66D8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3C395-B4F1-4B21-B1B1-C8A77FFE57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9712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3F545-0297-4F40-923F-A765020E66D8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3C395-B4F1-4B21-B1B1-C8A77FFE57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8266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3F545-0297-4F40-923F-A765020E66D8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3C395-B4F1-4B21-B1B1-C8A77FFE57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3220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3F545-0297-4F40-923F-A765020E66D8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3C395-B4F1-4B21-B1B1-C8A77FFE57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9985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3F545-0297-4F40-923F-A765020E66D8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3C395-B4F1-4B21-B1B1-C8A77FFE57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8972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3F545-0297-4F40-923F-A765020E66D8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3C395-B4F1-4B21-B1B1-C8A77FFE57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8447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3F545-0297-4F40-923F-A765020E66D8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3C395-B4F1-4B21-B1B1-C8A77FFE57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3137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3F545-0297-4F40-923F-A765020E66D8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3C395-B4F1-4B21-B1B1-C8A77FFE57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0483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3F545-0297-4F40-923F-A765020E66D8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83C395-B4F1-4B21-B1B1-C8A77FFE57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3695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audio" Target="../media/audio2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audio" Target="../media/audio2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audio" Target="../media/audio2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audio" Target="../media/audio2.wav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bdélník 5"/>
          <p:cNvSpPr>
            <a:spLocks noChangeArrowheads="1"/>
          </p:cNvSpPr>
          <p:nvPr/>
        </p:nvSpPr>
        <p:spPr bwMode="auto">
          <a:xfrm>
            <a:off x="4859338" y="404813"/>
            <a:ext cx="238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>
              <a:solidFill>
                <a:srgbClr val="00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32533"/>
              </p:ext>
            </p:extLst>
          </p:nvPr>
        </p:nvGraphicFramePr>
        <p:xfrm>
          <a:off x="468313" y="2060575"/>
          <a:ext cx="8280400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843"/>
                <a:gridCol w="63795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Estetické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 jazyk a literatura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Česká próza a drama 20. století 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Představitelé české prózy a dramatu 1. pol. 20. století</a:t>
                      </a: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</a:rPr>
                        <a:t>VY_12_INOVACE_1A_CJ_08(32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Anežka Chládková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10. 03. 2013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38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1997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71326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spcBef>
                <a:spcPts val="480"/>
              </a:spcBef>
              <a:spcAft>
                <a:spcPts val="0"/>
              </a:spcAft>
              <a:buNone/>
            </a:pPr>
            <a:r>
              <a:rPr lang="cs-CZ" sz="2000" dirty="0">
                <a:solidFill>
                  <a:srgbClr val="000000"/>
                </a:solidFill>
              </a:rPr>
              <a:t>Anotace:</a:t>
            </a:r>
            <a:endParaRPr lang="cs-CZ" sz="2000" dirty="0">
              <a:latin typeface="Times New Roman"/>
              <a:ea typeface="Times New Roman"/>
            </a:endParaRPr>
          </a:p>
          <a:p>
            <a:pPr marL="0" indent="0">
              <a:spcBef>
                <a:spcPts val="480"/>
              </a:spcBef>
              <a:spcAft>
                <a:spcPts val="0"/>
              </a:spcAft>
              <a:buNone/>
            </a:pPr>
            <a:r>
              <a:rPr lang="cs-CZ" sz="2000" dirty="0">
                <a:solidFill>
                  <a:srgbClr val="000000"/>
                </a:solidFill>
              </a:rPr>
              <a:t>Materiál je určen k zopakování a procvičení látky v 1. ročníku oborů SOU, </a:t>
            </a:r>
            <a:endParaRPr lang="cs-CZ" sz="2000" dirty="0">
              <a:latin typeface="Times New Roman"/>
              <a:ea typeface="Times New Roman"/>
            </a:endParaRPr>
          </a:p>
          <a:p>
            <a:pPr marL="0" indent="0">
              <a:spcBef>
                <a:spcPts val="480"/>
              </a:spcBef>
              <a:spcAft>
                <a:spcPts val="0"/>
              </a:spcAft>
              <a:buNone/>
            </a:pPr>
            <a:r>
              <a:rPr lang="cs-CZ" sz="2000" dirty="0">
                <a:solidFill>
                  <a:srgbClr val="000000"/>
                </a:solidFill>
              </a:rPr>
              <a:t>které jsou označeny E.</a:t>
            </a:r>
            <a:endParaRPr lang="cs-CZ" sz="2000" dirty="0">
              <a:latin typeface="Times New Roman"/>
              <a:ea typeface="Times New Roman"/>
            </a:endParaRPr>
          </a:p>
          <a:p>
            <a:pPr marL="0" indent="0">
              <a:spcBef>
                <a:spcPts val="480"/>
              </a:spcBef>
              <a:spcAft>
                <a:spcPts val="0"/>
              </a:spcAft>
              <a:buNone/>
            </a:pPr>
            <a:r>
              <a:rPr lang="cs-CZ" sz="2000" dirty="0">
                <a:solidFill>
                  <a:srgbClr val="000000"/>
                </a:solidFill>
              </a:rPr>
              <a:t>Je určen k interaktivní práci ve výuce</a:t>
            </a:r>
            <a:r>
              <a:rPr lang="cs-CZ" sz="2000" dirty="0" smtClean="0">
                <a:solidFill>
                  <a:srgbClr val="000000"/>
                </a:solidFill>
              </a:rPr>
              <a:t>.</a:t>
            </a:r>
          </a:p>
          <a:p>
            <a:pPr marL="0" indent="0">
              <a:spcBef>
                <a:spcPts val="480"/>
              </a:spcBef>
              <a:spcAft>
                <a:spcPts val="0"/>
              </a:spcAft>
              <a:buNone/>
            </a:pPr>
            <a:endParaRPr lang="cs-CZ" sz="2000" dirty="0">
              <a:latin typeface="Times New Roman"/>
              <a:ea typeface="Times New Roman"/>
            </a:endParaRPr>
          </a:p>
          <a:p>
            <a:pPr marL="0" indent="0">
              <a:spcBef>
                <a:spcPts val="480"/>
              </a:spcBef>
              <a:spcAft>
                <a:spcPts val="0"/>
              </a:spcAft>
              <a:buNone/>
            </a:pPr>
            <a:r>
              <a:rPr lang="cs-CZ" sz="2000" dirty="0">
                <a:solidFill>
                  <a:srgbClr val="000000"/>
                </a:solidFill>
              </a:rPr>
              <a:t>Metodika:</a:t>
            </a:r>
            <a:endParaRPr lang="cs-CZ" sz="2000" dirty="0">
              <a:latin typeface="Times New Roman"/>
              <a:ea typeface="Times New Roman"/>
            </a:endParaRPr>
          </a:p>
          <a:p>
            <a:pPr marL="0" indent="0">
              <a:spcBef>
                <a:spcPts val="480"/>
              </a:spcBef>
              <a:spcAft>
                <a:spcPts val="0"/>
              </a:spcAft>
              <a:buNone/>
            </a:pPr>
            <a:r>
              <a:rPr lang="cs-CZ" sz="2000" dirty="0">
                <a:solidFill>
                  <a:srgbClr val="000000"/>
                </a:solidFill>
              </a:rPr>
              <a:t>Po frontálním opakování </a:t>
            </a:r>
            <a:r>
              <a:rPr lang="cs-CZ" sz="2000" dirty="0" smtClean="0">
                <a:solidFill>
                  <a:srgbClr val="000000"/>
                </a:solidFill>
              </a:rPr>
              <a:t>pomocí testu následuje opět společná činnost – žáci musí poznat, že se jedná o div. hru; tvrzení doložit. Prověřena čtenářská gramotnost.</a:t>
            </a:r>
          </a:p>
          <a:p>
            <a:pPr marL="0" indent="0">
              <a:spcBef>
                <a:spcPts val="48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0000"/>
                </a:solidFill>
              </a:rPr>
              <a:t>Pozn.:</a:t>
            </a:r>
          </a:p>
          <a:p>
            <a:pPr marL="0" indent="0">
              <a:spcBef>
                <a:spcPts val="48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0000"/>
                </a:solidFill>
              </a:rPr>
              <a:t>V testu klikat na kraje „mráčků“ – tak, aby byla vidět „ruka“ – správná odpověď odměněna potleskem, nesprávná řinčením skla. </a:t>
            </a:r>
            <a:endParaRPr lang="cs-CZ" sz="2000" dirty="0">
              <a:solidFill>
                <a:srgbClr val="000000"/>
              </a:solidFill>
            </a:endParaRPr>
          </a:p>
          <a:p>
            <a:pPr marL="0" indent="0">
              <a:spcBef>
                <a:spcPts val="48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0000"/>
                </a:solidFill>
              </a:rPr>
              <a:t> </a:t>
            </a:r>
            <a:r>
              <a:rPr lang="cs-CZ" dirty="0">
                <a:ea typeface="Calibri"/>
                <a:cs typeface="Times New Roman"/>
              </a:rPr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2134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Větou „</a:t>
            </a:r>
            <a:r>
              <a:rPr lang="cs-CZ" i="1" dirty="0" smtClean="0">
                <a:solidFill>
                  <a:srgbClr val="002060"/>
                </a:solidFill>
              </a:rPr>
              <a:t>Tak nám zabili Ferdinanda“ </a:t>
            </a:r>
            <a:r>
              <a:rPr lang="cs-CZ" dirty="0" smtClean="0"/>
              <a:t>začíná román:</a:t>
            </a:r>
            <a:endParaRPr lang="cs-CZ" dirty="0"/>
          </a:p>
        </p:txBody>
      </p:sp>
      <p:pic>
        <p:nvPicPr>
          <p:cNvPr id="1030" name="Picture 6">
            <a:hlinkClick r:id="" action="ppaction://hlinkshowjump?jump=nextslide" highlightClick="1">
              <a:snd r:embed="rId2" name="applause.wav"/>
            </a:hlinkClick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29485" y="1869155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8756"/>
            <a:ext cx="2448000" cy="1960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315916" y="2849169"/>
            <a:ext cx="14536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Bylo nás pět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932040" y="2541392"/>
            <a:ext cx="54016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Osudy dobrého vojáka </a:t>
            </a:r>
          </a:p>
          <a:p>
            <a:r>
              <a:rPr lang="cs-CZ" sz="2000" dirty="0" smtClean="0"/>
              <a:t>   Švejka za světové</a:t>
            </a:r>
          </a:p>
          <a:p>
            <a:r>
              <a:rPr lang="cs-CZ" sz="2000" dirty="0" smtClean="0"/>
              <a:t>           války</a:t>
            </a:r>
            <a:endParaRPr lang="cs-CZ" sz="2000" dirty="0"/>
          </a:p>
        </p:txBody>
      </p:sp>
      <p:pic>
        <p:nvPicPr>
          <p:cNvPr id="25" name="Picture 6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8104" y="3861048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0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4260647"/>
            <a:ext cx="2448000" cy="1965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763688" y="4962189"/>
            <a:ext cx="2068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Cirkus </a:t>
            </a:r>
            <a:r>
              <a:rPr lang="cs-CZ" sz="2000" dirty="0" err="1" smtClean="0"/>
              <a:t>Humberto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905338" y="4622433"/>
            <a:ext cx="16535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Lovci mamutů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93410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Autorem této knihy je </a:t>
            </a:r>
            <a:endParaRPr lang="cs-CZ" dirty="0"/>
          </a:p>
        </p:txBody>
      </p:sp>
      <p:pic>
        <p:nvPicPr>
          <p:cNvPr id="1030" name="Picture 6">
            <a:hlinkClick r:id="" action="ppaction://hlinkshowjump?jump=nextslide" highlightClick="1">
              <a:snd r:embed="rId2" name="applause.wav"/>
            </a:hlinkClick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59904" y="4293096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8756"/>
            <a:ext cx="2448000" cy="1960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340185" y="2849169"/>
            <a:ext cx="16442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Eduard </a:t>
            </a:r>
            <a:r>
              <a:rPr lang="cs-CZ" sz="2000" dirty="0" err="1" smtClean="0"/>
              <a:t>Štorch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932041" y="2541392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Jaroslav Hašek</a:t>
            </a:r>
            <a:endParaRPr lang="cs-CZ" sz="2000" dirty="0"/>
          </a:p>
        </p:txBody>
      </p:sp>
      <p:pic>
        <p:nvPicPr>
          <p:cNvPr id="25" name="Picture 6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8104" y="3862570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0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168" y="1897322"/>
            <a:ext cx="2448000" cy="1965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547664" y="4962189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Jaroslav Hašek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948045" y="4622433"/>
            <a:ext cx="15681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Karel Poláček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634840" y="2679891"/>
            <a:ext cx="14421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Eduard Bass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87823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 jakou válku se v románu jedná?</a:t>
            </a:r>
            <a:endParaRPr lang="cs-CZ" dirty="0"/>
          </a:p>
        </p:txBody>
      </p:sp>
      <p:pic>
        <p:nvPicPr>
          <p:cNvPr id="1030" name="Picture 6">
            <a:hlinkClick r:id="" action="ppaction://hlinkshowjump?jump=nextslide" highlightClick="1">
              <a:snd r:embed="rId2" name="applause.wav"/>
            </a:hlinkClick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1149" y="2069210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175" y="1868701"/>
            <a:ext cx="2448000" cy="1960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315916" y="2849169"/>
            <a:ext cx="16584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 1. světovou </a:t>
            </a:r>
            <a:endParaRPr lang="cs-CZ" sz="2000" dirty="0"/>
          </a:p>
        </p:txBody>
      </p:sp>
      <p:sp>
        <p:nvSpPr>
          <p:cNvPr id="12" name="TextovéPole 11">
            <a:hlinkClick r:id="" action="ppaction://noaction" highlightClick="1"/>
          </p:cNvPr>
          <p:cNvSpPr txBox="1"/>
          <p:nvPr/>
        </p:nvSpPr>
        <p:spPr>
          <a:xfrm>
            <a:off x="5220071" y="2541392"/>
            <a:ext cx="2016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O 2. světovou </a:t>
            </a:r>
            <a:endParaRPr lang="cs-CZ" sz="2000" dirty="0"/>
          </a:p>
        </p:txBody>
      </p:sp>
      <p:pic>
        <p:nvPicPr>
          <p:cNvPr id="25" name="Picture 6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8104" y="3861048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0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0383" y="4333508"/>
            <a:ext cx="2448000" cy="1965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>
            <a:hlinkClick r:id="" action="ppaction://noaction" highlightClick="1"/>
          </p:cNvPr>
          <p:cNvSpPr txBox="1"/>
          <p:nvPr/>
        </p:nvSpPr>
        <p:spPr>
          <a:xfrm>
            <a:off x="1763688" y="4962189"/>
            <a:ext cx="20688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  O žádnou – slovo válka je jen </a:t>
            </a:r>
          </a:p>
          <a:p>
            <a:pPr algn="ctr"/>
            <a:r>
              <a:rPr lang="cs-CZ" sz="2000" dirty="0" smtClean="0"/>
              <a:t>v názvu</a:t>
            </a:r>
            <a:endParaRPr lang="cs-CZ" sz="2000" dirty="0"/>
          </a:p>
        </p:txBody>
      </p:sp>
      <p:sp>
        <p:nvSpPr>
          <p:cNvPr id="15" name="TextovéPole 14">
            <a:hlinkClick r:id="" action="ppaction://noaction" highlightClick="1"/>
          </p:cNvPr>
          <p:cNvSpPr txBox="1"/>
          <p:nvPr/>
        </p:nvSpPr>
        <p:spPr>
          <a:xfrm>
            <a:off x="5947467" y="4622433"/>
            <a:ext cx="15692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O třicetiletou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87823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Kdo je vypravěčem v knize </a:t>
            </a:r>
            <a:br>
              <a:rPr lang="cs-CZ" dirty="0" smtClean="0"/>
            </a:br>
            <a:r>
              <a:rPr lang="cs-CZ" i="1" dirty="0" smtClean="0">
                <a:solidFill>
                  <a:srgbClr val="002060"/>
                </a:solidFill>
              </a:rPr>
              <a:t>„Bylo nás pět“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030" name="Picture 6">
            <a:hlinkClick r:id="" action="ppaction://hlinkshowjump?jump=nextslide" highlightClick="1">
              <a:snd r:embed="rId2" name="applause.wav"/>
            </a:hlinkClick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5616" y="2069209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086" y="4139361"/>
            <a:ext cx="2604796" cy="2086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315916" y="2849169"/>
            <a:ext cx="3577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   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932040" y="2541392"/>
            <a:ext cx="54016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Osudy dobrého vojáka </a:t>
            </a:r>
          </a:p>
          <a:p>
            <a:r>
              <a:rPr lang="cs-CZ" sz="2000" dirty="0" smtClean="0"/>
              <a:t>   Švejka za světové</a:t>
            </a:r>
          </a:p>
          <a:p>
            <a:r>
              <a:rPr lang="cs-CZ" sz="2000" dirty="0" smtClean="0"/>
              <a:t>           války</a:t>
            </a:r>
            <a:endParaRPr lang="cs-CZ" sz="2000" dirty="0"/>
          </a:p>
        </p:txBody>
      </p:sp>
      <p:pic>
        <p:nvPicPr>
          <p:cNvPr id="25" name="Picture 6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27096" y="1988840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0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4260647"/>
            <a:ext cx="2448000" cy="1965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763688" y="4962189"/>
            <a:ext cx="20688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  Spisovatel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Karel Poláček </a:t>
            </a:r>
          </a:p>
          <a:p>
            <a:endParaRPr lang="cs-CZ" sz="2000" dirty="0"/>
          </a:p>
        </p:txBody>
      </p:sp>
      <p:sp>
        <p:nvSpPr>
          <p:cNvPr id="15" name="TextovéPole 14">
            <a:hlinkClick r:id="" action="ppaction://noaction" highlightClick="1">
              <a:snd r:embed="rId4" name="push.wav"/>
            </a:hlinkClick>
          </p:cNvPr>
          <p:cNvSpPr txBox="1"/>
          <p:nvPr/>
        </p:nvSpPr>
        <p:spPr>
          <a:xfrm>
            <a:off x="5652120" y="4686051"/>
            <a:ext cx="1172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Dospělý vypravěč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75654" y="2695281"/>
            <a:ext cx="17758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Hlavní hrdina</a:t>
            </a:r>
          </a:p>
          <a:p>
            <a:pPr algn="ctr"/>
            <a:r>
              <a:rPr lang="cs-CZ" sz="2000" dirty="0" smtClean="0"/>
              <a:t>Petr Bajza 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11037" y="2695281"/>
            <a:ext cx="20928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 Spisovatel</a:t>
            </a:r>
          </a:p>
          <a:p>
            <a:r>
              <a:rPr lang="cs-CZ" sz="2000" dirty="0" smtClean="0"/>
              <a:t> Karel Čapek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87823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 se snaží Péťa hovořit?</a:t>
            </a:r>
            <a:endParaRPr lang="cs-CZ" dirty="0"/>
          </a:p>
        </p:txBody>
      </p:sp>
      <p:pic>
        <p:nvPicPr>
          <p:cNvPr id="1030" name="Picture 6">
            <a:hlinkClick r:id="" action="ppaction://hlinkshowjump?jump=nextslide" highlightClick="1">
              <a:snd r:embed="rId2" name="applause.wav"/>
            </a:hlinkClick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87481" y="4217966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8756"/>
            <a:ext cx="2448000" cy="1960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366782" y="2527617"/>
            <a:ext cx="15136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Velmi hrubě,</a:t>
            </a:r>
          </a:p>
          <a:p>
            <a:r>
              <a:rPr lang="cs-CZ" sz="2000" dirty="0" smtClean="0"/>
              <a:t> vulgárně; </a:t>
            </a:r>
          </a:p>
          <a:p>
            <a:r>
              <a:rPr lang="cs-CZ" sz="2000" dirty="0" smtClean="0"/>
              <a:t>předvádí se.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148064" y="2541391"/>
            <a:ext cx="54016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Osudy dobrého vojáka </a:t>
            </a:r>
          </a:p>
          <a:p>
            <a:r>
              <a:rPr lang="cs-CZ" sz="2000" dirty="0" smtClean="0"/>
              <a:t>   Švejka za světové</a:t>
            </a:r>
          </a:p>
          <a:p>
            <a:r>
              <a:rPr lang="cs-CZ" sz="2000" dirty="0" smtClean="0"/>
              <a:t>           války</a:t>
            </a:r>
            <a:endParaRPr lang="cs-CZ" sz="2000" dirty="0"/>
          </a:p>
        </p:txBody>
      </p:sp>
      <p:pic>
        <p:nvPicPr>
          <p:cNvPr id="25" name="Picture 6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992" y="1869155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0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4260647"/>
            <a:ext cx="2448000" cy="1965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710137" y="4781606"/>
            <a:ext cx="20688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Hovoří pouze nářečím.</a:t>
            </a:r>
          </a:p>
          <a:p>
            <a:endParaRPr lang="cs-CZ" sz="2000" dirty="0"/>
          </a:p>
          <a:p>
            <a:endParaRPr lang="cs-CZ" sz="2000" dirty="0"/>
          </a:p>
        </p:txBody>
      </p:sp>
      <p:sp>
        <p:nvSpPr>
          <p:cNvPr id="3" name="Obdélník 2"/>
          <p:cNvSpPr/>
          <p:nvPr/>
        </p:nvSpPr>
        <p:spPr>
          <a:xfrm>
            <a:off x="5436096" y="478160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Velmi spisovně,</a:t>
            </a:r>
          </a:p>
          <a:p>
            <a:r>
              <a:rPr lang="cs-CZ" dirty="0"/>
              <a:t> někdy volí knižní </a:t>
            </a:r>
          </a:p>
          <a:p>
            <a:r>
              <a:rPr lang="cs-CZ" dirty="0"/>
              <a:t>i nářeční </a:t>
            </a:r>
            <a:r>
              <a:rPr lang="cs-CZ" dirty="0" smtClean="0"/>
              <a:t>výrazy.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581439" y="2526003"/>
            <a:ext cx="13671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Hovoří velmi</a:t>
            </a:r>
          </a:p>
          <a:p>
            <a:r>
              <a:rPr lang="cs-CZ" dirty="0" smtClean="0"/>
              <a:t> nespisovně.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823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 čem je hlavní význam románu </a:t>
            </a:r>
            <a:r>
              <a:rPr lang="cs-CZ" i="1" dirty="0" smtClean="0">
                <a:solidFill>
                  <a:srgbClr val="002060"/>
                </a:solidFill>
              </a:rPr>
              <a:t>„Cirkus </a:t>
            </a:r>
            <a:r>
              <a:rPr lang="cs-CZ" i="1" dirty="0" err="1" smtClean="0">
                <a:solidFill>
                  <a:srgbClr val="002060"/>
                </a:solidFill>
              </a:rPr>
              <a:t>Humberto</a:t>
            </a:r>
            <a:r>
              <a:rPr lang="cs-CZ" i="1" dirty="0" smtClean="0">
                <a:solidFill>
                  <a:srgbClr val="002060"/>
                </a:solidFill>
              </a:rPr>
              <a:t>“</a:t>
            </a:r>
            <a:r>
              <a:rPr lang="cs-CZ" i="1" dirty="0" smtClean="0"/>
              <a:t>?</a:t>
            </a:r>
            <a:endParaRPr lang="cs-CZ" dirty="0"/>
          </a:p>
        </p:txBody>
      </p:sp>
      <p:pic>
        <p:nvPicPr>
          <p:cNvPr id="1030" name="Picture 6">
            <a:hlinkClick r:id="" action="ppaction://hlinkshowjump?jump=nextslide" highlightClick="1">
              <a:snd r:embed="rId2" name="applause.wav"/>
            </a:hlinkClick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29485" y="1869155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8756"/>
            <a:ext cx="2448000" cy="1960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187624" y="2636913"/>
            <a:ext cx="228728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Oslavuje tulácký a</a:t>
            </a:r>
          </a:p>
          <a:p>
            <a:r>
              <a:rPr lang="cs-CZ" sz="2000" dirty="0" smtClean="0"/>
              <a:t> svobodný život lidí</a:t>
            </a:r>
          </a:p>
          <a:p>
            <a:r>
              <a:rPr lang="cs-CZ" sz="2000" dirty="0" smtClean="0"/>
              <a:t> od cirkusu.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8025" y="2541392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       Oslavuje českou </a:t>
            </a:r>
          </a:p>
          <a:p>
            <a:pPr algn="ctr"/>
            <a:r>
              <a:rPr lang="cs-CZ" sz="2000" dirty="0" smtClean="0"/>
              <a:t>šikovnost.</a:t>
            </a:r>
            <a:endParaRPr lang="cs-CZ" sz="2000" dirty="0"/>
          </a:p>
        </p:txBody>
      </p:sp>
      <p:pic>
        <p:nvPicPr>
          <p:cNvPr id="25" name="Picture 6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8104" y="3861048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0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4260647"/>
            <a:ext cx="2448000" cy="1965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763688" y="4962189"/>
            <a:ext cx="20688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Varuje před lidmi </a:t>
            </a:r>
          </a:p>
          <a:p>
            <a:r>
              <a:rPr lang="cs-CZ" sz="2000" dirty="0" smtClean="0"/>
              <a:t>     od cirkusu.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519246" y="4622433"/>
            <a:ext cx="242572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Zdůrazňuje bohatství </a:t>
            </a:r>
          </a:p>
          <a:p>
            <a:pPr algn="ctr"/>
            <a:r>
              <a:rPr lang="cs-CZ" sz="2000" dirty="0" smtClean="0"/>
              <a:t>a majetek </a:t>
            </a:r>
          </a:p>
          <a:p>
            <a:pPr algn="ctr"/>
            <a:r>
              <a:rPr lang="cs-CZ" sz="2000" dirty="0" smtClean="0"/>
              <a:t>cirkusáků.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87823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Kdo je autorem děl </a:t>
            </a:r>
            <a:r>
              <a:rPr lang="cs-CZ" i="1" dirty="0" smtClean="0">
                <a:solidFill>
                  <a:srgbClr val="002060"/>
                </a:solidFill>
              </a:rPr>
              <a:t>„Bílá nemoc“ </a:t>
            </a:r>
            <a:br>
              <a:rPr lang="cs-CZ" i="1" dirty="0" smtClean="0">
                <a:solidFill>
                  <a:srgbClr val="002060"/>
                </a:solidFill>
              </a:rPr>
            </a:br>
            <a:r>
              <a:rPr lang="cs-CZ" dirty="0" smtClean="0"/>
              <a:t>a</a:t>
            </a:r>
            <a:r>
              <a:rPr lang="cs-CZ" i="1" dirty="0" smtClean="0">
                <a:solidFill>
                  <a:srgbClr val="002060"/>
                </a:solidFill>
              </a:rPr>
              <a:t> „Matka“</a:t>
            </a:r>
            <a:r>
              <a:rPr lang="cs-CZ" i="1" dirty="0" smtClean="0"/>
              <a:t>?</a:t>
            </a:r>
            <a:endParaRPr lang="cs-CZ" dirty="0"/>
          </a:p>
        </p:txBody>
      </p:sp>
      <p:pic>
        <p:nvPicPr>
          <p:cNvPr id="1030" name="Picture 6">
            <a:hlinkClick r:id="" action="ppaction://hlinkshowjump?jump=nextslide" highlightClick="1">
              <a:snd r:embed="rId2" name="applause.wav"/>
            </a:hlinkClick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10948" y="2077206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160" y="1900113"/>
            <a:ext cx="2448000" cy="1960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827584" y="2836968"/>
            <a:ext cx="26473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   Karel Čapek 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72000" y="2703731"/>
            <a:ext cx="2880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       Karel Poláček</a:t>
            </a:r>
            <a:endParaRPr lang="cs-CZ" sz="2000" dirty="0"/>
          </a:p>
        </p:txBody>
      </p:sp>
      <p:pic>
        <p:nvPicPr>
          <p:cNvPr id="25" name="Picture 6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8104" y="3861048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0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4260647"/>
            <a:ext cx="2448000" cy="1965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763688" y="4962189"/>
            <a:ext cx="2068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 Jan Werich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885722" y="4622433"/>
            <a:ext cx="16927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Jaroslav Hašek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0001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/>
              <a:t>Tato díla jsou:</a:t>
            </a:r>
            <a:endParaRPr lang="cs-CZ" dirty="0"/>
          </a:p>
        </p:txBody>
      </p:sp>
      <p:pic>
        <p:nvPicPr>
          <p:cNvPr id="1030" name="Picture 6">
            <a:hlinkClick r:id="" action="ppaction://hlinkshowjump?jump=nextslide" highlightClick="1">
              <a:snd r:embed="rId2" name="applause.wav"/>
            </a:hlinkClick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29485" y="1869155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246" y="4149796"/>
            <a:ext cx="2448000" cy="1960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187624" y="2636913"/>
            <a:ext cx="228728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Oslavuje tulácký a</a:t>
            </a:r>
          </a:p>
          <a:p>
            <a:r>
              <a:rPr lang="cs-CZ" sz="2000" dirty="0" smtClean="0"/>
              <a:t> svobodný život lidí</a:t>
            </a:r>
          </a:p>
          <a:p>
            <a:r>
              <a:rPr lang="cs-CZ" sz="2000" dirty="0" smtClean="0"/>
              <a:t> od cirkusu.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92080" y="2377136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           </a:t>
            </a:r>
          </a:p>
          <a:p>
            <a:r>
              <a:rPr lang="cs-CZ" sz="2000" dirty="0" smtClean="0"/>
              <a:t> Divadelní hry</a:t>
            </a:r>
            <a:endParaRPr lang="cs-CZ" sz="2000" dirty="0"/>
          </a:p>
        </p:txBody>
      </p:sp>
      <p:pic>
        <p:nvPicPr>
          <p:cNvPr id="25" name="Picture 6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0604" y="2060848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0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4260647"/>
            <a:ext cx="2448000" cy="1965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763688" y="4962189"/>
            <a:ext cx="2068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Básnické sbírky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934453" y="4622433"/>
            <a:ext cx="15953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cs-CZ" sz="2000" dirty="0" smtClean="0"/>
          </a:p>
          <a:p>
            <a:pPr algn="ctr"/>
            <a:r>
              <a:rPr lang="cs-CZ" sz="2000" dirty="0" smtClean="0"/>
              <a:t>Dětské knížky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63688" y="2710669"/>
            <a:ext cx="11428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  Romány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0001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Jaký je jejich hlavní námět?</a:t>
            </a:r>
            <a:endParaRPr lang="cs-CZ" dirty="0"/>
          </a:p>
        </p:txBody>
      </p:sp>
      <p:pic>
        <p:nvPicPr>
          <p:cNvPr id="1030" name="Picture 6">
            <a:hlinkClick r:id="" action="ppaction://hlinkshowjump?jump=nextslide" highlightClick="1">
              <a:snd r:embed="rId2" name="applause.wav"/>
            </a:hlinkClick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29485" y="1869155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8756"/>
            <a:ext cx="2448000" cy="1960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465551" y="2519513"/>
            <a:ext cx="22872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Varují před         nakažlivými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chorobami.</a:t>
            </a:r>
            <a:endParaRPr lang="cs-CZ" sz="2000" dirty="0"/>
          </a:p>
          <a:p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124215" y="2483024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Varují před </a:t>
            </a:r>
            <a:r>
              <a:rPr lang="cs-CZ" sz="2000" dirty="0" smtClean="0"/>
              <a:t>válkou</a:t>
            </a:r>
          </a:p>
          <a:p>
            <a:r>
              <a:rPr lang="cs-CZ" sz="2000" dirty="0" smtClean="0"/>
              <a:t>- </a:t>
            </a:r>
            <a:r>
              <a:rPr lang="cs-CZ" sz="2000" dirty="0"/>
              <a:t>jsou </a:t>
            </a:r>
            <a:r>
              <a:rPr lang="cs-CZ" sz="2000" dirty="0" smtClean="0"/>
              <a:t>protiválečná.</a:t>
            </a:r>
            <a:endParaRPr lang="cs-CZ" sz="2000" dirty="0"/>
          </a:p>
        </p:txBody>
      </p:sp>
      <p:pic>
        <p:nvPicPr>
          <p:cNvPr id="25" name="Picture 6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8104" y="3861048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0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4260647"/>
            <a:ext cx="2448000" cy="1965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>
            <a:hlinkClick r:id="" action="ppaction://noaction" highlightClick="1"/>
          </p:cNvPr>
          <p:cNvSpPr txBox="1"/>
          <p:nvPr/>
        </p:nvSpPr>
        <p:spPr>
          <a:xfrm>
            <a:off x="2123592" y="4669721"/>
            <a:ext cx="20688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Zobrazují </a:t>
            </a:r>
          </a:p>
          <a:p>
            <a:r>
              <a:rPr lang="cs-CZ" sz="2000" dirty="0" smtClean="0"/>
              <a:t>rodinné    </a:t>
            </a:r>
          </a:p>
          <a:p>
            <a:r>
              <a:rPr lang="cs-CZ" sz="2000" dirty="0" smtClean="0"/>
              <a:t>  vztahy.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553711" y="4622433"/>
            <a:ext cx="235679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Zdůrazňují bohatství </a:t>
            </a:r>
          </a:p>
          <a:p>
            <a:pPr algn="ctr"/>
            <a:r>
              <a:rPr lang="cs-CZ" sz="2000" dirty="0" smtClean="0"/>
              <a:t>a majetek </a:t>
            </a:r>
          </a:p>
          <a:p>
            <a:pPr algn="ctr"/>
            <a:r>
              <a:rPr lang="cs-CZ" sz="2000" dirty="0" smtClean="0"/>
              <a:t>lékařů.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0001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Jaké knihy psal Eduard </a:t>
            </a:r>
            <a:r>
              <a:rPr lang="cs-CZ" dirty="0" err="1" smtClean="0"/>
              <a:t>Štorch</a:t>
            </a:r>
            <a:r>
              <a:rPr lang="cs-CZ" i="1" dirty="0" smtClean="0"/>
              <a:t>?</a:t>
            </a:r>
            <a:endParaRPr lang="cs-CZ" dirty="0"/>
          </a:p>
        </p:txBody>
      </p:sp>
      <p:pic>
        <p:nvPicPr>
          <p:cNvPr id="1030" name="Picture 6">
            <a:hlinkClick r:id="" action="ppaction://hlinkshowjump?jump=nextslide" highlightClick="1">
              <a:snd r:embed="rId2" name="applause.wav"/>
            </a:hlinkClick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65223" y="3982175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8756"/>
            <a:ext cx="2448000" cy="1960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080188" y="2636377"/>
            <a:ext cx="22872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Historické -       válečné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8025" y="2541392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       Oslavuje českou </a:t>
            </a:r>
          </a:p>
          <a:p>
            <a:pPr algn="ctr"/>
            <a:r>
              <a:rPr lang="cs-CZ" sz="2000" dirty="0" smtClean="0"/>
              <a:t>šikovnost.</a:t>
            </a:r>
            <a:endParaRPr lang="cs-CZ" sz="2000" dirty="0"/>
          </a:p>
        </p:txBody>
      </p:sp>
      <p:pic>
        <p:nvPicPr>
          <p:cNvPr id="25" name="Picture 6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48064" y="1844824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0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4260647"/>
            <a:ext cx="2448000" cy="1965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763688" y="4962189"/>
            <a:ext cx="2068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 Pohádkové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743027" y="4622433"/>
            <a:ext cx="197816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Historické –</a:t>
            </a:r>
          </a:p>
          <a:p>
            <a:pPr algn="ctr"/>
            <a:r>
              <a:rPr lang="cs-CZ" sz="2000" dirty="0" smtClean="0"/>
              <a:t> hlavně z pravěku</a:t>
            </a:r>
          </a:p>
          <a:p>
            <a:pPr algn="ctr"/>
            <a:endParaRPr lang="cs-CZ" sz="2000" dirty="0"/>
          </a:p>
          <a:p>
            <a:pPr algn="ctr"/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43027" y="2612983"/>
            <a:ext cx="1416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Humoristické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001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Kterou knihu E. </a:t>
            </a:r>
            <a:r>
              <a:rPr lang="cs-CZ" dirty="0" err="1" smtClean="0"/>
              <a:t>Štorch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nenapsal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030" name="Picture 6">
            <a:hlinkClick r:id="" action="ppaction://hlinkshowjump?jump=nextslide" highlightClick="1">
              <a:snd r:embed="rId2" name="applause.wav"/>
            </a:hlinkClick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14590" y="4221088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2929" y="2068756"/>
            <a:ext cx="2448000" cy="1960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403648" y="2541392"/>
            <a:ext cx="22872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Lovci  mamutů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8025" y="2541392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       Oslavuje českou </a:t>
            </a:r>
          </a:p>
          <a:p>
            <a:pPr algn="ctr"/>
            <a:r>
              <a:rPr lang="cs-CZ" sz="2000" dirty="0" smtClean="0"/>
              <a:t>šikovnost.</a:t>
            </a:r>
            <a:endParaRPr lang="cs-CZ" sz="2000" dirty="0"/>
          </a:p>
        </p:txBody>
      </p:sp>
      <p:pic>
        <p:nvPicPr>
          <p:cNvPr id="25" name="Picture 6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8104" y="3861048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0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185" y="1912711"/>
            <a:ext cx="2448000" cy="1965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907704" y="4776321"/>
            <a:ext cx="20688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Klabzubova</a:t>
            </a:r>
            <a:r>
              <a:rPr lang="cs-CZ" sz="2000" dirty="0" smtClean="0"/>
              <a:t> jedenáctka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848628" y="4622433"/>
            <a:ext cx="1766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Osada Havranů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19246" y="2636912"/>
            <a:ext cx="1501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dirty="0" err="1" smtClean="0"/>
              <a:t>Minehava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001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 kým spolupracoval J. Werich?</a:t>
            </a:r>
            <a:endParaRPr lang="cs-CZ" dirty="0"/>
          </a:p>
        </p:txBody>
      </p:sp>
      <p:pic>
        <p:nvPicPr>
          <p:cNvPr id="1030" name="Picture 6">
            <a:hlinkClick r:id="" action="ppaction://hlinkshowjump?jump=nextslide" highlightClick="1">
              <a:snd r:embed="rId2" name="applause.wav"/>
            </a:hlinkClick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87481" y="4217966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8756"/>
            <a:ext cx="2448000" cy="1960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366782" y="2527617"/>
            <a:ext cx="14293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000" dirty="0" smtClean="0"/>
          </a:p>
          <a:p>
            <a:r>
              <a:rPr lang="cs-CZ" sz="2000" dirty="0" smtClean="0"/>
              <a:t>S Eduardem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Bassem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148064" y="2541391"/>
            <a:ext cx="54016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Osudy dobrého vojáka </a:t>
            </a:r>
          </a:p>
          <a:p>
            <a:r>
              <a:rPr lang="cs-CZ" sz="2000" dirty="0" smtClean="0"/>
              <a:t>   Švejka za světové</a:t>
            </a:r>
          </a:p>
          <a:p>
            <a:r>
              <a:rPr lang="cs-CZ" sz="2000" dirty="0" smtClean="0"/>
              <a:t>           války</a:t>
            </a:r>
            <a:endParaRPr lang="cs-CZ" sz="2000" dirty="0"/>
          </a:p>
        </p:txBody>
      </p:sp>
      <p:pic>
        <p:nvPicPr>
          <p:cNvPr id="25" name="Picture 6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42767" y="1869155"/>
            <a:ext cx="2448000" cy="19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0">
            <a:hlinkClick r:id="" action="ppaction://noaction" highlightClick="1">
              <a:snd r:embed="rId4" name="push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4260647"/>
            <a:ext cx="2448000" cy="1965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710137" y="4781606"/>
            <a:ext cx="20688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 Eduardem </a:t>
            </a:r>
            <a:r>
              <a:rPr lang="cs-CZ" sz="2000" dirty="0" err="1" smtClean="0"/>
              <a:t>Štorchem</a:t>
            </a:r>
            <a:endParaRPr lang="cs-CZ" sz="2000" dirty="0" smtClean="0"/>
          </a:p>
          <a:p>
            <a:endParaRPr lang="cs-CZ" sz="2000" dirty="0"/>
          </a:p>
          <a:p>
            <a:endParaRPr lang="cs-CZ" sz="2000" dirty="0"/>
          </a:p>
        </p:txBody>
      </p:sp>
      <p:sp>
        <p:nvSpPr>
          <p:cNvPr id="3" name="Obdélník 2"/>
          <p:cNvSpPr/>
          <p:nvPr/>
        </p:nvSpPr>
        <p:spPr>
          <a:xfrm>
            <a:off x="5292080" y="4966272"/>
            <a:ext cx="47160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 Jiřím Voskovcem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436096" y="2550654"/>
            <a:ext cx="1861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 Karlem  Čapkem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895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400" dirty="0" smtClean="0"/>
              <a:t>A</a:t>
            </a:r>
            <a:r>
              <a:rPr lang="cs-CZ" sz="5400" dirty="0" smtClean="0"/>
              <a:t> pokračujeme…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75667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914400" y="-100013"/>
            <a:ext cx="8229600" cy="1143001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11560" y="620688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dirty="0" err="1" smtClean="0">
                <a:solidFill>
                  <a:srgbClr val="002060"/>
                </a:solidFill>
              </a:rPr>
              <a:t>Alquist</a:t>
            </a:r>
            <a:r>
              <a:rPr lang="cs-CZ" sz="2400" dirty="0" smtClean="0"/>
              <a:t> </a:t>
            </a:r>
            <a:r>
              <a:rPr lang="cs-CZ" sz="2400" i="1" dirty="0" smtClean="0"/>
              <a:t>motá se k nim: </a:t>
            </a:r>
            <a:r>
              <a:rPr lang="cs-CZ" sz="2400" dirty="0" smtClean="0"/>
              <a:t>Lidé? Vy – vy- vy- jste lidé?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002060"/>
                </a:solidFill>
              </a:rPr>
              <a:t>Helena</a:t>
            </a:r>
            <a:r>
              <a:rPr lang="cs-CZ" sz="2400" dirty="0" smtClean="0"/>
              <a:t> </a:t>
            </a:r>
            <a:r>
              <a:rPr lang="cs-CZ" sz="2400" i="1" dirty="0" smtClean="0"/>
              <a:t>vykřikne a odvrátí se.</a:t>
            </a:r>
          </a:p>
          <a:p>
            <a:pPr marL="0" indent="0">
              <a:buNone/>
            </a:pPr>
            <a:r>
              <a:rPr lang="cs-CZ" sz="2400" dirty="0" err="1" smtClean="0">
                <a:solidFill>
                  <a:srgbClr val="002060"/>
                </a:solidFill>
              </a:rPr>
              <a:t>Alquist</a:t>
            </a:r>
            <a:r>
              <a:rPr lang="cs-CZ" sz="2400" dirty="0" smtClean="0">
                <a:solidFill>
                  <a:srgbClr val="002060"/>
                </a:solidFill>
              </a:rPr>
              <a:t>: </a:t>
            </a:r>
            <a:r>
              <a:rPr lang="cs-CZ" sz="2400" dirty="0" smtClean="0"/>
              <a:t>Vy jste snoubenci? Lidé? Odkud se vracíte? </a:t>
            </a:r>
            <a:r>
              <a:rPr lang="cs-CZ" sz="2400" i="1" dirty="0" smtClean="0"/>
              <a:t>Hmatá na Prima. </a:t>
            </a:r>
            <a:r>
              <a:rPr lang="cs-CZ" sz="2400" dirty="0" smtClean="0"/>
              <a:t>Kdo jste?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002060"/>
                </a:solidFill>
              </a:rPr>
              <a:t>Primus: </a:t>
            </a:r>
            <a:r>
              <a:rPr lang="cs-CZ" sz="2400" dirty="0" smtClean="0"/>
              <a:t>Robot</a:t>
            </a:r>
            <a:r>
              <a:rPr lang="cs-CZ" sz="2400" dirty="0" smtClean="0">
                <a:solidFill>
                  <a:srgbClr val="002060"/>
                </a:solidFill>
              </a:rPr>
              <a:t> </a:t>
            </a:r>
            <a:r>
              <a:rPr lang="cs-CZ" sz="2400" dirty="0" smtClean="0"/>
              <a:t>Primus.</a:t>
            </a:r>
          </a:p>
          <a:p>
            <a:pPr marL="0" indent="0">
              <a:buNone/>
            </a:pPr>
            <a:r>
              <a:rPr lang="cs-CZ" sz="2400" dirty="0" err="1" smtClean="0">
                <a:solidFill>
                  <a:srgbClr val="002060"/>
                </a:solidFill>
              </a:rPr>
              <a:t>Alquist</a:t>
            </a:r>
            <a:r>
              <a:rPr lang="cs-CZ" sz="2400" dirty="0" smtClean="0">
                <a:solidFill>
                  <a:srgbClr val="002060"/>
                </a:solidFill>
              </a:rPr>
              <a:t>: </a:t>
            </a:r>
            <a:r>
              <a:rPr lang="cs-CZ" sz="2400" dirty="0" smtClean="0"/>
              <a:t>Jak? Ukaž se děvče! Kdo jsi!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002060"/>
                </a:solidFill>
              </a:rPr>
              <a:t>Helena: </a:t>
            </a:r>
            <a:r>
              <a:rPr lang="cs-CZ" sz="2400" dirty="0" smtClean="0"/>
              <a:t>Robotka Helena.</a:t>
            </a:r>
            <a:r>
              <a:rPr lang="cs-CZ" sz="2400" dirty="0" smtClean="0">
                <a:solidFill>
                  <a:srgbClr val="002060"/>
                </a:solidFill>
              </a:rPr>
              <a:t> 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Jak se jmenuje dílo, ze kterého je ukázka?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Kdo je jeho autorem?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O jaký žánr se jedná? Názor odůvodni. 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Jak se nazývají části, které jsou psány </a:t>
            </a:r>
            <a:r>
              <a:rPr lang="cs-CZ" sz="2400" i="1" dirty="0" smtClean="0">
                <a:solidFill>
                  <a:srgbClr val="FF0000"/>
                </a:solidFill>
              </a:rPr>
              <a:t>proloženě?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Které slovo z této ukázky přešlo do mnoha dalších jazyků?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Používáme i my slova z cizích jazyků? Proč?  Uveď příklad.</a:t>
            </a:r>
          </a:p>
          <a:p>
            <a:pPr marL="0" indent="0">
              <a:buNone/>
            </a:pP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973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400" dirty="0" smtClean="0"/>
              <a:t>Pokud jste byli úspěšní, patří vám </a:t>
            </a:r>
            <a:endParaRPr lang="cs-CZ" sz="4400" dirty="0"/>
          </a:p>
        </p:txBody>
      </p:sp>
      <p:pic>
        <p:nvPicPr>
          <p:cNvPr id="1026" name="Picture 2" descr="C:\Users\Anežka Chládková\AppData\Local\Microsoft\Windows\Temporary Internet Files\Content.IE5\HF312O70\MM900041090[1].gif">
            <a:hlinkClick r:id="" action="ppaction://noaction" highlightClick="1">
              <a:snd r:embed="rId2" name="applause.wav"/>
            </a:hlinkClick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789040"/>
            <a:ext cx="1000125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566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PAROLKOVÁ, Eva; SPURNÁ, Marie. </a:t>
            </a:r>
            <a:r>
              <a:rPr lang="cs-CZ" i="1" dirty="0"/>
              <a:t>Literární výchova pro odborná učiliště</a:t>
            </a:r>
            <a:r>
              <a:rPr lang="cs-CZ" dirty="0"/>
              <a:t>. Praha: Nakladatelství PARTA, s.r.o., 2005, ISBN 80-7320-074-0. </a:t>
            </a:r>
            <a:endParaRPr lang="cs-CZ" dirty="0" smtClean="0"/>
          </a:p>
          <a:p>
            <a:r>
              <a:rPr lang="cs-CZ" dirty="0"/>
              <a:t>http://office.microsoft.com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284996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845bddaa2d44dd4b760d94ddbab2584941bc72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694</Words>
  <Application>Microsoft Office PowerPoint</Application>
  <PresentationFormat>Předvádění na obrazovce (4:3)</PresentationFormat>
  <Paragraphs>175</Paragraphs>
  <Slides>18</Slides>
  <Notes>1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Prezentace aplikace PowerPoint</vt:lpstr>
      <vt:lpstr>Větou „Tak nám zabili Ferdinanda“ začíná román:</vt:lpstr>
      <vt:lpstr>Autorem této knihy je </vt:lpstr>
      <vt:lpstr>O jakou válku se v románu jedná?</vt:lpstr>
      <vt:lpstr>Kdo je vypravěčem v knize  „Bylo nás pět“?</vt:lpstr>
      <vt:lpstr>Jak se snaží Péťa hovořit?</vt:lpstr>
      <vt:lpstr>V čem je hlavní význam románu „Cirkus Humberto“?</vt:lpstr>
      <vt:lpstr>Kdo je autorem děl „Bílá nemoc“  a „Matka“?</vt:lpstr>
      <vt:lpstr>Tato díla jsou:</vt:lpstr>
      <vt:lpstr>Jaký je jejich hlavní námět?</vt:lpstr>
      <vt:lpstr>Jaké knihy psal Eduard Štorch?</vt:lpstr>
      <vt:lpstr>Kterou knihu E. Štorch nenapsal?</vt:lpstr>
      <vt:lpstr>S kým spolupracoval J. Werich?</vt:lpstr>
      <vt:lpstr>Prezentace aplikace PowerPoint</vt:lpstr>
      <vt:lpstr> 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Anežka Chládková</dc:creator>
  <cp:lastModifiedBy>user</cp:lastModifiedBy>
  <cp:revision>34</cp:revision>
  <dcterms:created xsi:type="dcterms:W3CDTF">2013-03-13T21:38:32Z</dcterms:created>
  <dcterms:modified xsi:type="dcterms:W3CDTF">2014-03-09T11:31:47Z</dcterms:modified>
</cp:coreProperties>
</file>