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7" r:id="rId2"/>
    <p:sldId id="269" r:id="rId3"/>
    <p:sldId id="259" r:id="rId4"/>
    <p:sldId id="265" r:id="rId5"/>
    <p:sldId id="264" r:id="rId6"/>
    <p:sldId id="268" r:id="rId7"/>
    <p:sldId id="261" r:id="rId8"/>
    <p:sldId id="266" r:id="rId9"/>
    <p:sldId id="262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014" y="-7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F24F51A-BA6D-4465-8020-7B779BDC8DE3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CF7CBE5-6156-471F-B6A7-720A9BDFFF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17432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327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Anotace:</a:t>
            </a:r>
          </a:p>
          <a:p>
            <a:pPr eaLnBrk="1" hangingPunct="1">
              <a:spcBef>
                <a:spcPct val="0"/>
              </a:spcBef>
            </a:pPr>
            <a:r>
              <a:rPr lang="cs-CZ" smtClean="0"/>
              <a:t>Určená pro žáky 1. ročníku nástavbového studia (popř. 1. ročníku SOU).</a:t>
            </a:r>
          </a:p>
          <a:p>
            <a:pPr eaLnBrk="1" hangingPunct="1">
              <a:spcBef>
                <a:spcPct val="0"/>
              </a:spcBef>
            </a:pPr>
            <a:r>
              <a:rPr lang="cs-CZ" smtClean="0"/>
              <a:t>Prezentace určená k interaktivní práci žáků při hodině.</a:t>
            </a:r>
          </a:p>
          <a:p>
            <a:endParaRPr lang="cs-CZ" smtClean="0"/>
          </a:p>
          <a:p>
            <a:endParaRPr lang="cs-CZ" smtClean="0"/>
          </a:p>
          <a:p>
            <a:r>
              <a:rPr lang="cs-CZ" smtClean="0"/>
              <a:t>Metodické pokyny:</a:t>
            </a:r>
          </a:p>
          <a:p>
            <a:pPr eaLnBrk="1" hangingPunct="1">
              <a:spcBef>
                <a:spcPct val="0"/>
              </a:spcBef>
            </a:pPr>
            <a:r>
              <a:rPr lang="cs-CZ" smtClean="0"/>
              <a:t>Prezentace je určena jako podpůrný materiál k výkladu učitele a interaktivní práci žáků, lze použít i k opakování učiva.</a:t>
            </a:r>
          </a:p>
          <a:p>
            <a:pPr eaLnBrk="1" hangingPunct="1">
              <a:spcBef>
                <a:spcPct val="0"/>
              </a:spcBef>
            </a:pPr>
            <a:endParaRPr lang="cs-CZ" smtClean="0">
              <a:ea typeface="Calibri" pitchFamily="34" charset="0"/>
              <a:cs typeface="Times New Roman" pitchFamily="18" charset="0"/>
            </a:endParaRPr>
          </a:p>
          <a:p>
            <a:pPr eaLnBrk="1" hangingPunct="1">
              <a:spcBef>
                <a:spcPct val="0"/>
              </a:spcBef>
            </a:pPr>
            <a:r>
              <a:rPr lang="cs-CZ" smtClean="0">
                <a:ea typeface="Calibri" pitchFamily="34" charset="0"/>
                <a:cs typeface="Times New Roman" pitchFamily="18" charset="0"/>
              </a:rPr>
              <a:t>Prvních pět úloh společně s žáky ( první úloha s animací podporující výklad).</a:t>
            </a:r>
          </a:p>
          <a:p>
            <a:pPr eaLnBrk="1" hangingPunct="1">
              <a:spcBef>
                <a:spcPct val="0"/>
              </a:spcBef>
            </a:pPr>
            <a:r>
              <a:rPr lang="cs-CZ" smtClean="0">
                <a:ea typeface="Calibri" pitchFamily="34" charset="0"/>
                <a:cs typeface="Times New Roman" pitchFamily="18" charset="0"/>
              </a:rPr>
              <a:t>Dále čtyři příklady s nabídkou výběru výsledků. Některý z žáků dostane myš a z nabídky řešení příkladů vybírá správnou možnost.</a:t>
            </a:r>
          </a:p>
          <a:p>
            <a:pPr eaLnBrk="1" hangingPunct="1">
              <a:spcBef>
                <a:spcPct val="0"/>
              </a:spcBef>
            </a:pPr>
            <a:r>
              <a:rPr lang="cs-CZ" smtClean="0">
                <a:ea typeface="Calibri" pitchFamily="34" charset="0"/>
                <a:cs typeface="Times New Roman" pitchFamily="18" charset="0"/>
              </a:rPr>
              <a:t>A na závěr čtyři příklady k samostatné práci žáků.</a:t>
            </a:r>
          </a:p>
          <a:p>
            <a:pPr eaLnBrk="1" hangingPunct="1">
              <a:spcBef>
                <a:spcPct val="0"/>
              </a:spcBef>
            </a:pPr>
            <a:endParaRPr lang="cs-CZ" smtClean="0">
              <a:ea typeface="Calibri" pitchFamily="34" charset="0"/>
              <a:cs typeface="Times New Roman" pitchFamily="18" charset="0"/>
            </a:endParaRPr>
          </a:p>
          <a:p>
            <a:pPr eaLnBrk="1" hangingPunct="1">
              <a:spcBef>
                <a:spcPct val="0"/>
              </a:spcBef>
            </a:pPr>
            <a:r>
              <a:rPr lang="cs-CZ" smtClean="0">
                <a:ea typeface="Calibri" pitchFamily="34" charset="0"/>
                <a:cs typeface="Times New Roman" pitchFamily="18" charset="0"/>
              </a:rPr>
              <a:t>Čas: cca. 20 - 25 min.</a:t>
            </a:r>
          </a:p>
          <a:p>
            <a:pPr eaLnBrk="1" hangingPunct="1">
              <a:spcBef>
                <a:spcPct val="0"/>
              </a:spcBef>
            </a:pPr>
            <a:endParaRPr lang="cs-CZ" smtClean="0">
              <a:ea typeface="Calibri" pitchFamily="34" charset="0"/>
              <a:cs typeface="Times New Roman" pitchFamily="18" charset="0"/>
            </a:endParaRPr>
          </a:p>
          <a:p>
            <a:endParaRPr lang="cs-CZ" smtClean="0"/>
          </a:p>
          <a:p>
            <a:pPr marL="0" lvl="1" eaLnBrk="1" hangingPunct="1">
              <a:spcBef>
                <a:spcPct val="0"/>
              </a:spcBef>
            </a:pPr>
            <a:endParaRPr lang="cs-CZ" sz="2000" smtClean="0"/>
          </a:p>
          <a:p>
            <a:endParaRPr lang="cs-CZ" smtClean="0"/>
          </a:p>
        </p:txBody>
      </p:sp>
      <p:sp>
        <p:nvSpPr>
          <p:cNvPr id="32772" name="Zástupný symbol pro záhlaví 4"/>
          <p:cNvSpPr>
            <a:spLocks noGrp="1"/>
          </p:cNvSpPr>
          <p:nvPr>
            <p:ph type="hdr" sz="quarter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1200" smtClean="0">
                <a:solidFill>
                  <a:srgbClr val="000000"/>
                </a:solidFill>
              </a:rPr>
              <a:t>VY_32_INOVACE_1/20A-ICT/PE/ON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8FBD2C-E8E9-4E35-832A-96B4AAF32726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95A9E-CED9-4C69-95A3-5E3D6D597DF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550485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8FBD2C-E8E9-4E35-832A-96B4AAF32726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95A9E-CED9-4C69-95A3-5E3D6D597DF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615675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8FBD2C-E8E9-4E35-832A-96B4AAF32726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95A9E-CED9-4C69-95A3-5E3D6D597DF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082649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8FBD2C-E8E9-4E35-832A-96B4AAF32726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95A9E-CED9-4C69-95A3-5E3D6D597DF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643430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8FBD2C-E8E9-4E35-832A-96B4AAF32726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95A9E-CED9-4C69-95A3-5E3D6D597DF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895531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8FBD2C-E8E9-4E35-832A-96B4AAF32726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95A9E-CED9-4C69-95A3-5E3D6D597DF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321655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8FBD2C-E8E9-4E35-832A-96B4AAF32726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95A9E-CED9-4C69-95A3-5E3D6D597DF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420279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8FBD2C-E8E9-4E35-832A-96B4AAF32726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95A9E-CED9-4C69-95A3-5E3D6D597DF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641384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8FBD2C-E8E9-4E35-832A-96B4AAF32726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95A9E-CED9-4C69-95A3-5E3D6D597DF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262449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8FBD2C-E8E9-4E35-832A-96B4AAF32726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95A9E-CED9-4C69-95A3-5E3D6D597DF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909122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8FBD2C-E8E9-4E35-832A-96B4AAF32726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95A9E-CED9-4C69-95A3-5E3D6D597DF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024433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8FBD2C-E8E9-4E35-832A-96B4AAF32726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895A9E-CED9-4C69-95A3-5E3D6D597DF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253565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Obdélník 5"/>
          <p:cNvSpPr>
            <a:spLocks noChangeArrowheads="1"/>
          </p:cNvSpPr>
          <p:nvPr/>
        </p:nvSpPr>
        <p:spPr bwMode="auto">
          <a:xfrm>
            <a:off x="4859338" y="404813"/>
            <a:ext cx="2381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>
                <a:solidFill>
                  <a:srgbClr val="000000"/>
                </a:solidFill>
              </a:rPr>
              <a:t> </a:t>
            </a:r>
          </a:p>
        </p:txBody>
      </p:sp>
      <p:sp>
        <p:nvSpPr>
          <p:cNvPr id="15363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>
              <a:solidFill>
                <a:srgbClr val="000000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4953977"/>
              </p:ext>
            </p:extLst>
          </p:nvPr>
        </p:nvGraphicFramePr>
        <p:xfrm>
          <a:off x="468313" y="2060575"/>
          <a:ext cx="8280400" cy="460851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843"/>
                <a:gridCol w="6379557"/>
              </a:tblGrid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smtClean="0">
                          <a:effectLst/>
                        </a:rPr>
                        <a:t>Jazykové </a:t>
                      </a:r>
                      <a:r>
                        <a:rPr lang="cs-CZ" sz="2000" dirty="0" smtClean="0">
                          <a:effectLst/>
                        </a:rPr>
                        <a:t>vzdělávání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Český jazyk a literatura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Tvarosloví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Podstatná </a:t>
                      </a:r>
                      <a:r>
                        <a:rPr lang="cs-CZ" sz="20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jména - SOU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VY_12_INOVACE_1A_CJ_09(32)</a:t>
                      </a: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Mgr. Anežka Chládková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Datum tvorby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13. 03. 2013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Všechna neocitovaná díla jsou dílem autora.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538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26988"/>
            <a:ext cx="9144000" cy="19970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606275865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200" dirty="0" smtClean="0"/>
              <a:t>Anotace:</a:t>
            </a:r>
          </a:p>
          <a:p>
            <a:pPr marL="0" indent="0">
              <a:buNone/>
            </a:pPr>
            <a:r>
              <a:rPr lang="cs-CZ" sz="2200" dirty="0" smtClean="0"/>
              <a:t>Materiál je určen k zopakování a procvičení látky </a:t>
            </a:r>
            <a:r>
              <a:rPr lang="cs-CZ" sz="2200" dirty="0" smtClean="0"/>
              <a:t>v </a:t>
            </a:r>
            <a:r>
              <a:rPr lang="cs-CZ" sz="2200" dirty="0" smtClean="0"/>
              <a:t>1. a 2. ročníku oborů SOU. </a:t>
            </a:r>
          </a:p>
          <a:p>
            <a:pPr marL="0" indent="0">
              <a:buNone/>
            </a:pPr>
            <a:r>
              <a:rPr lang="cs-CZ" sz="2200" dirty="0" smtClean="0"/>
              <a:t>Je určen k interaktivní práci ve výuce.</a:t>
            </a:r>
          </a:p>
          <a:p>
            <a:pPr marL="0" indent="0">
              <a:buNone/>
            </a:pPr>
            <a:endParaRPr lang="cs-CZ" sz="2200" dirty="0" smtClean="0"/>
          </a:p>
          <a:p>
            <a:pPr marL="0" indent="0">
              <a:buNone/>
            </a:pPr>
            <a:r>
              <a:rPr lang="cs-CZ" sz="2200" dirty="0" smtClean="0"/>
              <a:t>Metodika:</a:t>
            </a:r>
          </a:p>
          <a:p>
            <a:pPr marL="0" indent="0">
              <a:buNone/>
            </a:pPr>
            <a:r>
              <a:rPr lang="cs-CZ" sz="2200" dirty="0" smtClean="0"/>
              <a:t>Po frontálním opakování kategorií podstatných jmen následuje procvičení čtenářské gramotnosti a zároveň cvičení na určení vzorů a pádů podstatných jmen.</a:t>
            </a:r>
          </a:p>
          <a:p>
            <a:pPr marL="0" indent="0">
              <a:buNone/>
            </a:pPr>
            <a:endParaRPr lang="cs-CZ" sz="2200" dirty="0" smtClean="0"/>
          </a:p>
          <a:p>
            <a:pPr marL="0" indent="0">
              <a:buNone/>
            </a:pPr>
            <a:r>
              <a:rPr lang="cs-CZ" sz="2200" dirty="0" smtClean="0"/>
              <a:t>Následuje další samostatná činnost žáků (lze využít i jako společná práce).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155289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5400" dirty="0" smtClean="0">
                <a:solidFill>
                  <a:srgbClr val="FF0000"/>
                </a:solidFill>
              </a:rPr>
              <a:t>Podstatná jména</a:t>
            </a:r>
          </a:p>
          <a:p>
            <a:pPr marL="0" indent="0">
              <a:buNone/>
            </a:pPr>
            <a:endParaRPr lang="cs-CZ" sz="5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46075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Doplň cvičení; podstatná jména dej do správného tvaru!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Před naší ……… se shromáždilo několik ……… Rozebírali včerejší ……… ve ……… Naši ………</a:t>
            </a:r>
          </a:p>
          <a:p>
            <a:pPr marL="0" indent="0">
              <a:buNone/>
            </a:pPr>
            <a:r>
              <a:rPr lang="cs-CZ" dirty="0" smtClean="0"/>
              <a:t>prohráli  s ……… a jsou třetí ve ……… Před nimi je skvělá ………, která neztratila ani  ………, a naši </a:t>
            </a:r>
            <a:r>
              <a:rPr lang="cs-CZ" smtClean="0"/>
              <a:t>východní sousedé, </a:t>
            </a:r>
            <a:r>
              <a:rPr lang="cs-CZ" dirty="0" smtClean="0"/>
              <a:t>……... Oba ……… za námi již nemají ……… na ……… </a:t>
            </a:r>
            <a:endParaRPr lang="cs-CZ" dirty="0"/>
          </a:p>
          <a:p>
            <a:pPr marL="0" indent="0">
              <a:buNone/>
            </a:pPr>
            <a:r>
              <a:rPr lang="cs-CZ" i="1" u="sng" dirty="0" smtClean="0">
                <a:solidFill>
                  <a:srgbClr val="002060"/>
                </a:solidFill>
              </a:rPr>
              <a:t>Vyber: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Postup, Itálie, bod, žák, hráč, tým, fotbal, skupina, šance, zápas, Dánsko, škola, Slovensko.</a:t>
            </a:r>
            <a:endParaRPr lang="cs-CZ" b="1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24410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Řešení: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3600" dirty="0"/>
              <a:t>Před naší </a:t>
            </a:r>
            <a:r>
              <a:rPr lang="cs-CZ" sz="3600" dirty="0" smtClean="0">
                <a:solidFill>
                  <a:srgbClr val="FF0000"/>
                </a:solidFill>
              </a:rPr>
              <a:t>školou </a:t>
            </a:r>
            <a:r>
              <a:rPr lang="cs-CZ" sz="3600" dirty="0" smtClean="0"/>
              <a:t>se </a:t>
            </a:r>
            <a:r>
              <a:rPr lang="cs-CZ" sz="3600" dirty="0"/>
              <a:t>shromáždilo několik </a:t>
            </a:r>
            <a:r>
              <a:rPr lang="cs-CZ" sz="3600" dirty="0" smtClean="0">
                <a:solidFill>
                  <a:srgbClr val="FF0000"/>
                </a:solidFill>
              </a:rPr>
              <a:t>žáků</a:t>
            </a:r>
            <a:r>
              <a:rPr lang="cs-CZ" sz="3600" dirty="0" smtClean="0"/>
              <a:t>. Rozebírali </a:t>
            </a:r>
            <a:r>
              <a:rPr lang="cs-CZ" sz="3600" dirty="0"/>
              <a:t>včerejší </a:t>
            </a:r>
            <a:r>
              <a:rPr lang="cs-CZ" sz="3600" dirty="0" smtClean="0"/>
              <a:t> </a:t>
            </a:r>
            <a:r>
              <a:rPr lang="cs-CZ" sz="3600" dirty="0" smtClean="0">
                <a:solidFill>
                  <a:srgbClr val="FF0000"/>
                </a:solidFill>
              </a:rPr>
              <a:t>zápas </a:t>
            </a:r>
            <a:r>
              <a:rPr lang="cs-CZ" sz="3600" dirty="0" smtClean="0"/>
              <a:t>ve </a:t>
            </a:r>
            <a:r>
              <a:rPr lang="cs-CZ" sz="3600" dirty="0" smtClean="0">
                <a:solidFill>
                  <a:srgbClr val="FF0000"/>
                </a:solidFill>
              </a:rPr>
              <a:t>fotbale</a:t>
            </a:r>
            <a:r>
              <a:rPr lang="cs-CZ" sz="3600" dirty="0" smtClean="0"/>
              <a:t>. Naši </a:t>
            </a:r>
            <a:r>
              <a:rPr lang="cs-CZ" sz="3600" dirty="0" smtClean="0">
                <a:solidFill>
                  <a:srgbClr val="FF0000"/>
                </a:solidFill>
              </a:rPr>
              <a:t>hráči </a:t>
            </a:r>
            <a:r>
              <a:rPr lang="cs-CZ" sz="3600" dirty="0" smtClean="0"/>
              <a:t>prohráli  </a:t>
            </a:r>
            <a:r>
              <a:rPr lang="cs-CZ" sz="3600" dirty="0"/>
              <a:t>s </a:t>
            </a:r>
            <a:r>
              <a:rPr lang="cs-CZ" sz="3600" dirty="0" smtClean="0">
                <a:solidFill>
                  <a:srgbClr val="FF0000"/>
                </a:solidFill>
              </a:rPr>
              <a:t>Dánskem </a:t>
            </a:r>
            <a:r>
              <a:rPr lang="cs-CZ" sz="3600" dirty="0" smtClean="0"/>
              <a:t>a </a:t>
            </a:r>
            <a:r>
              <a:rPr lang="cs-CZ" sz="3600" dirty="0"/>
              <a:t>jsou třetí ve </a:t>
            </a:r>
            <a:r>
              <a:rPr lang="cs-CZ" sz="3600" dirty="0" smtClean="0">
                <a:solidFill>
                  <a:srgbClr val="FF0000"/>
                </a:solidFill>
              </a:rPr>
              <a:t>skupině</a:t>
            </a:r>
            <a:r>
              <a:rPr lang="cs-CZ" sz="3600" dirty="0" smtClean="0"/>
              <a:t>. </a:t>
            </a:r>
            <a:r>
              <a:rPr lang="cs-CZ" sz="3600" dirty="0"/>
              <a:t>Před nimi je skvělá </a:t>
            </a:r>
            <a:r>
              <a:rPr lang="cs-CZ" sz="3600" dirty="0" smtClean="0">
                <a:solidFill>
                  <a:srgbClr val="FF0000"/>
                </a:solidFill>
              </a:rPr>
              <a:t>Itálie</a:t>
            </a:r>
            <a:r>
              <a:rPr lang="cs-CZ" sz="3600" dirty="0" smtClean="0"/>
              <a:t>, </a:t>
            </a:r>
            <a:r>
              <a:rPr lang="cs-CZ" sz="3600" dirty="0"/>
              <a:t>která </a:t>
            </a:r>
            <a:r>
              <a:rPr lang="cs-CZ" sz="3600" dirty="0" smtClean="0"/>
              <a:t>neztratila ani </a:t>
            </a:r>
            <a:r>
              <a:rPr lang="cs-CZ" sz="3600" dirty="0" smtClean="0">
                <a:solidFill>
                  <a:srgbClr val="FF0000"/>
                </a:solidFill>
              </a:rPr>
              <a:t>bod</a:t>
            </a:r>
            <a:r>
              <a:rPr lang="cs-CZ" sz="3600" dirty="0" smtClean="0"/>
              <a:t>, a naši východní sousedé, </a:t>
            </a:r>
            <a:r>
              <a:rPr lang="cs-CZ" sz="3600" dirty="0" smtClean="0">
                <a:solidFill>
                  <a:srgbClr val="FF0000"/>
                </a:solidFill>
              </a:rPr>
              <a:t>Slovensko</a:t>
            </a:r>
            <a:r>
              <a:rPr lang="cs-CZ" sz="3600" dirty="0" smtClean="0"/>
              <a:t>. </a:t>
            </a:r>
            <a:r>
              <a:rPr lang="cs-CZ" sz="3600" dirty="0"/>
              <a:t>Oba </a:t>
            </a:r>
            <a:r>
              <a:rPr lang="cs-CZ" sz="3600" dirty="0" smtClean="0">
                <a:solidFill>
                  <a:srgbClr val="FF0000"/>
                </a:solidFill>
              </a:rPr>
              <a:t>týmy</a:t>
            </a:r>
            <a:r>
              <a:rPr lang="cs-CZ" sz="3600" dirty="0" smtClean="0"/>
              <a:t> </a:t>
            </a:r>
            <a:r>
              <a:rPr lang="cs-CZ" sz="3600" dirty="0"/>
              <a:t>za námi již nemají </a:t>
            </a:r>
            <a:r>
              <a:rPr lang="cs-CZ" sz="3600" dirty="0" smtClean="0">
                <a:solidFill>
                  <a:srgbClr val="FF0000"/>
                </a:solidFill>
              </a:rPr>
              <a:t>šanci</a:t>
            </a:r>
            <a:r>
              <a:rPr lang="cs-CZ" sz="3600" dirty="0" smtClean="0"/>
              <a:t> </a:t>
            </a:r>
            <a:r>
              <a:rPr lang="cs-CZ" sz="3600" dirty="0"/>
              <a:t>na </a:t>
            </a:r>
            <a:r>
              <a:rPr lang="cs-CZ" sz="3600" dirty="0" smtClean="0">
                <a:solidFill>
                  <a:srgbClr val="FF0000"/>
                </a:solidFill>
              </a:rPr>
              <a:t>postup</a:t>
            </a:r>
            <a:r>
              <a:rPr lang="cs-CZ" sz="3600" dirty="0" smtClean="0"/>
              <a:t>. </a:t>
            </a:r>
            <a:endParaRPr lang="cs-CZ" sz="3600" dirty="0"/>
          </a:p>
          <a:p>
            <a:pPr marL="0" indent="0">
              <a:buNone/>
            </a:pPr>
            <a:endParaRPr lang="cs-CZ" sz="3600" dirty="0">
              <a:solidFill>
                <a:srgbClr val="0070C0"/>
              </a:solidFill>
            </a:endParaRPr>
          </a:p>
          <a:p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891899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Trochu odbočíme od mluvnice: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O kterém sportu hovořili žáci?</a:t>
            </a:r>
          </a:p>
          <a:p>
            <a:r>
              <a:rPr lang="cs-CZ" sz="3600" dirty="0" smtClean="0"/>
              <a:t>Kolik týmů tvořilo zmíněnou skupinu?</a:t>
            </a:r>
          </a:p>
          <a:p>
            <a:r>
              <a:rPr lang="cs-CZ" sz="3600" dirty="0" smtClean="0"/>
              <a:t>Který tým vedl skupinu? </a:t>
            </a:r>
          </a:p>
          <a:p>
            <a:r>
              <a:rPr lang="cs-CZ" sz="3600" dirty="0" smtClean="0"/>
              <a:t>Které země tedy mohou postoupit do dalších bojů?</a:t>
            </a:r>
            <a:endParaRPr lang="cs-CZ" sz="3600" dirty="0"/>
          </a:p>
        </p:txBody>
      </p:sp>
      <p:sp>
        <p:nvSpPr>
          <p:cNvPr id="4" name="Veselý obličej 3"/>
          <p:cNvSpPr/>
          <p:nvPr/>
        </p:nvSpPr>
        <p:spPr>
          <a:xfrm>
            <a:off x="6120112" y="4708170"/>
            <a:ext cx="1080000" cy="10800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186422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-9939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>
                <a:solidFill>
                  <a:srgbClr val="FF0000"/>
                </a:solidFill>
              </a:rPr>
              <a:t/>
            </a:r>
            <a:br>
              <a:rPr lang="cs-CZ" dirty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A </a:t>
            </a:r>
            <a:r>
              <a:rPr lang="cs-CZ" dirty="0">
                <a:solidFill>
                  <a:srgbClr val="FF0000"/>
                </a:solidFill>
              </a:rPr>
              <a:t>zase zpět k mluvnici</a:t>
            </a:r>
            <a:r>
              <a:rPr lang="cs-CZ" dirty="0" smtClean="0">
                <a:solidFill>
                  <a:srgbClr val="FF0000"/>
                </a:solidFill>
              </a:rPr>
              <a:t>: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sz="3600" dirty="0">
                <a:solidFill>
                  <a:srgbClr val="002060"/>
                </a:solidFill>
              </a:rPr>
              <a:t>Vypiš doplněná podstatná jména, doplň pád a vzor</a:t>
            </a:r>
            <a:r>
              <a:rPr lang="cs-CZ" sz="3600" dirty="0" smtClean="0">
                <a:solidFill>
                  <a:srgbClr val="002060"/>
                </a:solidFill>
              </a:rPr>
              <a:t>!</a:t>
            </a:r>
            <a:r>
              <a:rPr lang="cs-CZ" sz="3600" dirty="0">
                <a:solidFill>
                  <a:srgbClr val="002060"/>
                </a:solidFill>
              </a:rPr>
              <a:t/>
            </a:r>
            <a:br>
              <a:rPr lang="cs-CZ" sz="3600" dirty="0">
                <a:solidFill>
                  <a:srgbClr val="002060"/>
                </a:solidFill>
              </a:rPr>
            </a:br>
            <a:r>
              <a:rPr lang="cs-CZ" sz="3600" dirty="0">
                <a:solidFill>
                  <a:srgbClr val="FF0000"/>
                </a:solidFill>
              </a:rPr>
              <a:t/>
            </a:r>
            <a:br>
              <a:rPr lang="cs-CZ" sz="3600" dirty="0">
                <a:solidFill>
                  <a:srgbClr val="FF0000"/>
                </a:solidFill>
              </a:rPr>
            </a:b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8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solidFill>
                  <a:srgbClr val="7030A0"/>
                </a:solidFill>
              </a:rPr>
              <a:t>školou</a:t>
            </a:r>
            <a:r>
              <a:rPr lang="cs-CZ" sz="2400" dirty="0" smtClean="0">
                <a:solidFill>
                  <a:srgbClr val="002060"/>
                </a:solidFill>
              </a:rPr>
              <a:t> </a:t>
            </a:r>
            <a:r>
              <a:rPr lang="cs-CZ" sz="2400" dirty="0" smtClean="0"/>
              <a:t>           - 7.p., </a:t>
            </a:r>
            <a:r>
              <a:rPr lang="cs-CZ" sz="2400" dirty="0" err="1" smtClean="0"/>
              <a:t>vz</a:t>
            </a:r>
            <a:r>
              <a:rPr lang="cs-CZ" sz="2400" dirty="0" smtClean="0"/>
              <a:t>. žena           </a:t>
            </a:r>
            <a:r>
              <a:rPr lang="cs-CZ" sz="2400" dirty="0" smtClean="0">
                <a:solidFill>
                  <a:srgbClr val="7030A0"/>
                </a:solidFill>
              </a:rPr>
              <a:t>Itálie             </a:t>
            </a:r>
            <a:r>
              <a:rPr lang="cs-CZ" sz="2400" dirty="0" smtClean="0"/>
              <a:t>- 1. p., </a:t>
            </a:r>
            <a:r>
              <a:rPr lang="cs-CZ" sz="2400" dirty="0" err="1" smtClean="0"/>
              <a:t>vz</a:t>
            </a:r>
            <a:r>
              <a:rPr lang="cs-CZ" sz="2400" dirty="0" smtClean="0"/>
              <a:t>. růže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7030A0"/>
                </a:solidFill>
              </a:rPr>
              <a:t>žáků </a:t>
            </a:r>
            <a:r>
              <a:rPr lang="cs-CZ" sz="2400" dirty="0" smtClean="0">
                <a:solidFill>
                  <a:srgbClr val="002060"/>
                </a:solidFill>
              </a:rPr>
              <a:t> </a:t>
            </a:r>
            <a:r>
              <a:rPr lang="cs-CZ" sz="2400" dirty="0" smtClean="0"/>
              <a:t>             - 2. p., </a:t>
            </a:r>
            <a:r>
              <a:rPr lang="cs-CZ" sz="2400" dirty="0" err="1" smtClean="0"/>
              <a:t>vz.pán</a:t>
            </a:r>
            <a:r>
              <a:rPr lang="cs-CZ" sz="2400" dirty="0" smtClean="0"/>
              <a:t>            </a:t>
            </a:r>
            <a:r>
              <a:rPr lang="cs-CZ" sz="2400" dirty="0" smtClean="0">
                <a:solidFill>
                  <a:srgbClr val="7030A0"/>
                </a:solidFill>
              </a:rPr>
              <a:t> bod               </a:t>
            </a:r>
            <a:r>
              <a:rPr lang="cs-CZ" sz="2400" dirty="0" smtClean="0"/>
              <a:t>- 4. p., </a:t>
            </a:r>
            <a:r>
              <a:rPr lang="cs-CZ" sz="2400" dirty="0" err="1" smtClean="0"/>
              <a:t>vz</a:t>
            </a:r>
            <a:r>
              <a:rPr lang="cs-CZ" sz="2400" dirty="0" smtClean="0"/>
              <a:t>. hrad  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7030A0"/>
                </a:solidFill>
              </a:rPr>
              <a:t>zápas </a:t>
            </a:r>
            <a:r>
              <a:rPr lang="cs-CZ" sz="2400" dirty="0" smtClean="0">
                <a:solidFill>
                  <a:srgbClr val="002060"/>
                </a:solidFill>
              </a:rPr>
              <a:t>   </a:t>
            </a:r>
            <a:r>
              <a:rPr lang="cs-CZ" sz="2400" dirty="0" smtClean="0"/>
              <a:t>          - 4. p., </a:t>
            </a:r>
            <a:r>
              <a:rPr lang="cs-CZ" sz="2400" dirty="0" err="1" smtClean="0"/>
              <a:t>vz</a:t>
            </a:r>
            <a:r>
              <a:rPr lang="cs-CZ" sz="2400" dirty="0" smtClean="0"/>
              <a:t>. hrad          </a:t>
            </a:r>
            <a:r>
              <a:rPr lang="cs-CZ" sz="2400" dirty="0" smtClean="0">
                <a:solidFill>
                  <a:srgbClr val="7030A0"/>
                </a:solidFill>
              </a:rPr>
              <a:t>Slovensko</a:t>
            </a:r>
            <a:r>
              <a:rPr lang="cs-CZ" sz="2400" dirty="0" smtClean="0"/>
              <a:t>    - 4. p., </a:t>
            </a:r>
            <a:r>
              <a:rPr lang="cs-CZ" sz="2400" dirty="0" err="1" smtClean="0"/>
              <a:t>vz</a:t>
            </a:r>
            <a:r>
              <a:rPr lang="cs-CZ" sz="2400" dirty="0" smtClean="0"/>
              <a:t>. město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7030A0"/>
                </a:solidFill>
              </a:rPr>
              <a:t>(ve) fotbale   </a:t>
            </a:r>
            <a:r>
              <a:rPr lang="cs-CZ" sz="2400" dirty="0" smtClean="0"/>
              <a:t>- 6. p., </a:t>
            </a:r>
            <a:r>
              <a:rPr lang="cs-CZ" sz="2400" dirty="0" err="1" smtClean="0"/>
              <a:t>vz</a:t>
            </a:r>
            <a:r>
              <a:rPr lang="cs-CZ" sz="2400" dirty="0" smtClean="0"/>
              <a:t>. hrad          </a:t>
            </a:r>
            <a:r>
              <a:rPr lang="cs-CZ" sz="2400" dirty="0" smtClean="0">
                <a:solidFill>
                  <a:srgbClr val="7030A0"/>
                </a:solidFill>
              </a:rPr>
              <a:t>týmy             </a:t>
            </a:r>
            <a:r>
              <a:rPr lang="cs-CZ" sz="2400" dirty="0" smtClean="0"/>
              <a:t>- 1. p., </a:t>
            </a:r>
            <a:r>
              <a:rPr lang="cs-CZ" sz="2400" dirty="0" err="1" smtClean="0"/>
              <a:t>vz</a:t>
            </a:r>
            <a:r>
              <a:rPr lang="cs-CZ" sz="2400" dirty="0" smtClean="0"/>
              <a:t>. hrad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7030A0"/>
                </a:solidFill>
              </a:rPr>
              <a:t>hráči  </a:t>
            </a:r>
            <a:r>
              <a:rPr lang="cs-CZ" sz="2400" dirty="0" smtClean="0"/>
              <a:t>             - 1. p., </a:t>
            </a:r>
            <a:r>
              <a:rPr lang="cs-CZ" sz="2400" dirty="0" err="1" smtClean="0"/>
              <a:t>vz</a:t>
            </a:r>
            <a:r>
              <a:rPr lang="cs-CZ" sz="2400" dirty="0" smtClean="0"/>
              <a:t>. muž           </a:t>
            </a:r>
            <a:r>
              <a:rPr lang="cs-CZ" sz="2400" dirty="0" smtClean="0">
                <a:solidFill>
                  <a:srgbClr val="7030A0"/>
                </a:solidFill>
              </a:rPr>
              <a:t>šanci </a:t>
            </a:r>
            <a:r>
              <a:rPr lang="cs-CZ" sz="2400" dirty="0" smtClean="0"/>
              <a:t>            - 4. p., </a:t>
            </a:r>
            <a:r>
              <a:rPr lang="cs-CZ" sz="2400" dirty="0" err="1" smtClean="0"/>
              <a:t>vz</a:t>
            </a:r>
            <a:r>
              <a:rPr lang="cs-CZ" sz="2400" dirty="0" smtClean="0"/>
              <a:t>. růže  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7030A0"/>
                </a:solidFill>
              </a:rPr>
              <a:t>Dánskem</a:t>
            </a:r>
            <a:r>
              <a:rPr lang="cs-CZ" sz="2400" dirty="0" smtClean="0"/>
              <a:t>       - 7. p.,  </a:t>
            </a:r>
            <a:r>
              <a:rPr lang="cs-CZ" sz="2400" dirty="0" err="1" smtClean="0"/>
              <a:t>vz</a:t>
            </a:r>
            <a:r>
              <a:rPr lang="cs-CZ" sz="2400" dirty="0" smtClean="0"/>
              <a:t>. město      </a:t>
            </a:r>
            <a:r>
              <a:rPr lang="cs-CZ" sz="2400" dirty="0" smtClean="0">
                <a:solidFill>
                  <a:srgbClr val="7030A0"/>
                </a:solidFill>
              </a:rPr>
              <a:t>(na) postup </a:t>
            </a:r>
            <a:r>
              <a:rPr lang="cs-CZ" sz="2400" dirty="0" smtClean="0"/>
              <a:t>- 4. p., - </a:t>
            </a:r>
            <a:r>
              <a:rPr lang="cs-CZ" sz="2400" dirty="0" err="1" smtClean="0"/>
              <a:t>vz</a:t>
            </a:r>
            <a:r>
              <a:rPr lang="cs-CZ" sz="2400" dirty="0" smtClean="0"/>
              <a:t>. hrad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7030A0"/>
                </a:solidFill>
              </a:rPr>
              <a:t>(ve) skupině </a:t>
            </a:r>
            <a:r>
              <a:rPr lang="cs-CZ" sz="2400" dirty="0" smtClean="0"/>
              <a:t> - 6. p., </a:t>
            </a:r>
            <a:r>
              <a:rPr lang="cs-CZ" sz="2400" dirty="0" err="1" smtClean="0"/>
              <a:t>vz</a:t>
            </a:r>
            <a:r>
              <a:rPr lang="cs-CZ" sz="2400" dirty="0" smtClean="0"/>
              <a:t>. žena     </a:t>
            </a:r>
          </a:p>
          <a:p>
            <a:pPr marL="0" indent="0">
              <a:buNone/>
            </a:pPr>
            <a:endParaRPr lang="cs-CZ" sz="2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33867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Doplň i/y !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Voda v </a:t>
            </a:r>
            <a:r>
              <a:rPr lang="cs-CZ" dirty="0" err="1" smtClean="0"/>
              <a:t>konv</a:t>
            </a:r>
            <a:r>
              <a:rPr lang="cs-CZ" dirty="0" smtClean="0"/>
              <a:t>-, létat </a:t>
            </a:r>
            <a:r>
              <a:rPr lang="cs-CZ" dirty="0" err="1" smtClean="0"/>
              <a:t>letadl</a:t>
            </a:r>
            <a:r>
              <a:rPr lang="cs-CZ" dirty="0" smtClean="0"/>
              <a:t>-, pod stol-, přines </a:t>
            </a:r>
            <a:r>
              <a:rPr lang="cs-CZ" dirty="0" err="1" smtClean="0"/>
              <a:t>židl</a:t>
            </a:r>
            <a:r>
              <a:rPr lang="cs-CZ" dirty="0" smtClean="0"/>
              <a:t>-, na Zbraslav-, jet z Opav- do Ostrav-, setkat se </a:t>
            </a:r>
          </a:p>
          <a:p>
            <a:pPr marL="0" indent="0">
              <a:buNone/>
            </a:pPr>
            <a:r>
              <a:rPr lang="cs-CZ" dirty="0" smtClean="0"/>
              <a:t>s Ital-, Francouz- a Španěl-, odnes tác-, špatné </a:t>
            </a:r>
            <a:r>
              <a:rPr lang="cs-CZ" dirty="0" err="1" smtClean="0"/>
              <a:t>svědom</a:t>
            </a:r>
            <a:r>
              <a:rPr lang="cs-CZ" dirty="0" smtClean="0"/>
              <a:t>-, chovat exotické </a:t>
            </a:r>
            <a:r>
              <a:rPr lang="cs-CZ" dirty="0" err="1" smtClean="0"/>
              <a:t>žáb</a:t>
            </a:r>
            <a:r>
              <a:rPr lang="cs-CZ" dirty="0" smtClean="0"/>
              <a:t>- a plaz-, naši </a:t>
            </a:r>
            <a:r>
              <a:rPr lang="cs-CZ" dirty="0" err="1" smtClean="0"/>
              <a:t>ps</a:t>
            </a:r>
            <a:r>
              <a:rPr lang="cs-CZ" dirty="0" smtClean="0"/>
              <a:t>-, bitva u Přibyslav-, na </a:t>
            </a:r>
            <a:r>
              <a:rPr lang="cs-CZ" dirty="0" err="1" smtClean="0"/>
              <a:t>břez</a:t>
            </a:r>
            <a:r>
              <a:rPr lang="cs-CZ" dirty="0" smtClean="0"/>
              <a:t>-ch rybníka, pod </a:t>
            </a:r>
            <a:r>
              <a:rPr lang="cs-CZ" dirty="0" err="1" smtClean="0"/>
              <a:t>větv</a:t>
            </a:r>
            <a:r>
              <a:rPr lang="cs-CZ" dirty="0" smtClean="0"/>
              <a:t>- vrb-,  odjet bez </a:t>
            </a:r>
            <a:r>
              <a:rPr lang="cs-CZ" dirty="0" err="1" smtClean="0"/>
              <a:t>Honz</a:t>
            </a:r>
            <a:r>
              <a:rPr lang="cs-CZ" dirty="0" smtClean="0"/>
              <a:t>-, pozorovat mladé </a:t>
            </a:r>
            <a:r>
              <a:rPr lang="cs-CZ" dirty="0" err="1" smtClean="0"/>
              <a:t>lv</a:t>
            </a:r>
            <a:r>
              <a:rPr lang="cs-CZ" dirty="0" smtClean="0"/>
              <a:t>-, hnízda v rákos-, naučit se rol-, omluvit se učitel-, rychlí </a:t>
            </a:r>
            <a:r>
              <a:rPr lang="cs-CZ" dirty="0" err="1" smtClean="0"/>
              <a:t>pstruz</a:t>
            </a:r>
            <a:r>
              <a:rPr lang="cs-CZ" dirty="0" smtClean="0"/>
              <a:t>-.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25459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Voda v </a:t>
            </a:r>
            <a:r>
              <a:rPr lang="cs-CZ" dirty="0" smtClean="0"/>
              <a:t>konv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, </a:t>
            </a:r>
            <a:r>
              <a:rPr lang="cs-CZ" dirty="0"/>
              <a:t>létat </a:t>
            </a:r>
            <a:r>
              <a:rPr lang="cs-CZ" dirty="0" smtClean="0"/>
              <a:t>letadl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, </a:t>
            </a:r>
            <a:r>
              <a:rPr lang="cs-CZ" dirty="0"/>
              <a:t>pod </a:t>
            </a:r>
            <a:r>
              <a:rPr lang="cs-CZ" dirty="0" smtClean="0"/>
              <a:t>stol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, </a:t>
            </a:r>
            <a:r>
              <a:rPr lang="cs-CZ" dirty="0"/>
              <a:t>přines </a:t>
            </a:r>
            <a:r>
              <a:rPr lang="cs-CZ" dirty="0" smtClean="0"/>
              <a:t>židl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, </a:t>
            </a:r>
            <a:r>
              <a:rPr lang="cs-CZ" dirty="0"/>
              <a:t>na </a:t>
            </a:r>
            <a:r>
              <a:rPr lang="cs-CZ" dirty="0" smtClean="0"/>
              <a:t>Zbraslav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, </a:t>
            </a:r>
            <a:r>
              <a:rPr lang="cs-CZ" dirty="0"/>
              <a:t>jet z </a:t>
            </a:r>
            <a:r>
              <a:rPr lang="cs-CZ" dirty="0" smtClean="0"/>
              <a:t>Opav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 </a:t>
            </a:r>
            <a:r>
              <a:rPr lang="cs-CZ" dirty="0"/>
              <a:t>do </a:t>
            </a:r>
            <a:r>
              <a:rPr lang="cs-CZ" dirty="0" smtClean="0"/>
              <a:t>Ostrav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, </a:t>
            </a:r>
            <a:r>
              <a:rPr lang="cs-CZ" dirty="0"/>
              <a:t>setkat se </a:t>
            </a:r>
          </a:p>
          <a:p>
            <a:pPr marL="0" indent="0">
              <a:buNone/>
            </a:pPr>
            <a:r>
              <a:rPr lang="cs-CZ" dirty="0"/>
              <a:t>s </a:t>
            </a:r>
            <a:r>
              <a:rPr lang="cs-CZ" dirty="0" smtClean="0"/>
              <a:t>Ital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, Francouz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 </a:t>
            </a:r>
            <a:r>
              <a:rPr lang="cs-CZ" dirty="0"/>
              <a:t>a </a:t>
            </a:r>
            <a:r>
              <a:rPr lang="cs-CZ" dirty="0" smtClean="0"/>
              <a:t>Španěl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, </a:t>
            </a:r>
            <a:r>
              <a:rPr lang="cs-CZ" dirty="0"/>
              <a:t>odnes </a:t>
            </a:r>
            <a:r>
              <a:rPr lang="cs-CZ" dirty="0" smtClean="0"/>
              <a:t>tác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, </a:t>
            </a:r>
            <a:r>
              <a:rPr lang="cs-CZ" dirty="0"/>
              <a:t>špatné </a:t>
            </a:r>
            <a:r>
              <a:rPr lang="cs-CZ" dirty="0" smtClean="0"/>
              <a:t>svědom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, </a:t>
            </a:r>
            <a:r>
              <a:rPr lang="cs-CZ" dirty="0"/>
              <a:t>chovat exotické </a:t>
            </a:r>
            <a:r>
              <a:rPr lang="cs-CZ" dirty="0" smtClean="0"/>
              <a:t>žáb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 </a:t>
            </a:r>
            <a:r>
              <a:rPr lang="cs-CZ" dirty="0"/>
              <a:t>a </a:t>
            </a:r>
            <a:r>
              <a:rPr lang="cs-CZ" dirty="0" smtClean="0"/>
              <a:t>plaz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, </a:t>
            </a:r>
            <a:r>
              <a:rPr lang="cs-CZ" dirty="0"/>
              <a:t>naši </a:t>
            </a:r>
            <a:r>
              <a:rPr lang="cs-CZ" dirty="0" smtClean="0"/>
              <a:t>ps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, </a:t>
            </a:r>
            <a:r>
              <a:rPr lang="cs-CZ" dirty="0"/>
              <a:t>bitva u </a:t>
            </a:r>
            <a:r>
              <a:rPr lang="cs-CZ" dirty="0" smtClean="0"/>
              <a:t>Přibyslav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, </a:t>
            </a:r>
            <a:r>
              <a:rPr lang="cs-CZ" dirty="0"/>
              <a:t>na </a:t>
            </a:r>
            <a:r>
              <a:rPr lang="cs-CZ" dirty="0" smtClean="0"/>
              <a:t>břez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ch </a:t>
            </a:r>
            <a:r>
              <a:rPr lang="cs-CZ" dirty="0"/>
              <a:t>rybníka, pod </a:t>
            </a:r>
            <a:r>
              <a:rPr lang="cs-CZ" dirty="0" smtClean="0"/>
              <a:t>větv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 vrb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,  </a:t>
            </a:r>
            <a:r>
              <a:rPr lang="cs-CZ" dirty="0"/>
              <a:t>odjet bez </a:t>
            </a:r>
            <a:r>
              <a:rPr lang="cs-CZ" dirty="0" smtClean="0"/>
              <a:t>Honz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, </a:t>
            </a:r>
            <a:r>
              <a:rPr lang="cs-CZ" dirty="0"/>
              <a:t>pozorovat mladé </a:t>
            </a:r>
            <a:r>
              <a:rPr lang="cs-CZ" dirty="0" smtClean="0"/>
              <a:t>lv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, </a:t>
            </a:r>
            <a:r>
              <a:rPr lang="cs-CZ" dirty="0"/>
              <a:t>hnízda v </a:t>
            </a:r>
            <a:r>
              <a:rPr lang="cs-CZ" dirty="0" smtClean="0"/>
              <a:t>rákos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, </a:t>
            </a:r>
            <a:r>
              <a:rPr lang="cs-CZ" dirty="0"/>
              <a:t>naučit se </a:t>
            </a:r>
            <a:r>
              <a:rPr lang="cs-CZ" dirty="0" smtClean="0"/>
              <a:t>rol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, </a:t>
            </a:r>
            <a:r>
              <a:rPr lang="cs-CZ" dirty="0"/>
              <a:t>omluvit se </a:t>
            </a:r>
            <a:r>
              <a:rPr lang="cs-CZ" dirty="0" smtClean="0"/>
              <a:t>učitel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, </a:t>
            </a:r>
            <a:r>
              <a:rPr lang="cs-CZ" dirty="0"/>
              <a:t>rychlí </a:t>
            </a:r>
            <a:r>
              <a:rPr lang="cs-CZ" dirty="0" smtClean="0"/>
              <a:t>pstruz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.  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000433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http://office.microsoft.com</a:t>
            </a:r>
            <a:endParaRPr lang="cs-CZ" dirty="0"/>
          </a:p>
          <a:p>
            <a:r>
              <a:rPr lang="cs-CZ" dirty="0" smtClean="0"/>
              <a:t>Archiv autorky.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5742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323</TotalTime>
  <Words>629</Words>
  <Application>Microsoft Office PowerPoint</Application>
  <PresentationFormat>Předvádění na obrazovce (4:3)</PresentationFormat>
  <Paragraphs>76</Paragraphs>
  <Slides>10</Slides>
  <Notes>1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Snímek 1</vt:lpstr>
      <vt:lpstr> </vt:lpstr>
      <vt:lpstr>Snímek 3</vt:lpstr>
      <vt:lpstr>Doplň cvičení; podstatná jména dej do správného tvaru! </vt:lpstr>
      <vt:lpstr>Řešení:</vt:lpstr>
      <vt:lpstr>Trochu odbočíme od mluvnice:</vt:lpstr>
      <vt:lpstr>   A zase zpět k mluvnici: Vypiš doplněná podstatná jména, doplň pád a vzor!  </vt:lpstr>
      <vt:lpstr>Doplň i/y ! </vt:lpstr>
      <vt:lpstr>Snímek 9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Anežka Chládková</dc:creator>
  <cp:lastModifiedBy>Dum</cp:lastModifiedBy>
  <cp:revision>25</cp:revision>
  <dcterms:created xsi:type="dcterms:W3CDTF">2013-03-24T09:57:42Z</dcterms:created>
  <dcterms:modified xsi:type="dcterms:W3CDTF">2014-03-09T14:29:27Z</dcterms:modified>
</cp:coreProperties>
</file>