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3.xml" ContentType="application/vnd.openxmlformats-officedocument.theme+xml"/>
  <Override PartName="/ppt/theme/theme4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  <p:sldMasterId id="2147483744" r:id="rId3"/>
  </p:sldMasterIdLst>
  <p:notesMasterIdLst>
    <p:notesMasterId r:id="rId14"/>
  </p:notesMasterIdLst>
  <p:sldIdLst>
    <p:sldId id="257" r:id="rId4"/>
    <p:sldId id="261" r:id="rId5"/>
    <p:sldId id="260" r:id="rId6"/>
    <p:sldId id="264" r:id="rId7"/>
    <p:sldId id="266" r:id="rId8"/>
    <p:sldId id="267" r:id="rId9"/>
    <p:sldId id="272" r:id="rId10"/>
    <p:sldId id="269" r:id="rId11"/>
    <p:sldId id="270" r:id="rId12"/>
    <p:sldId id="274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458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slide" Target="slides/slide10.xml"/><Relationship Id="rId18" Type="http://schemas.openxmlformats.org/officeDocument/2006/relationships/tableStyles" Target="tableStyles.xml"/><Relationship Id="rId3" Type="http://schemas.openxmlformats.org/officeDocument/2006/relationships/slideMaster" Target="slideMasters/slideMaster3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theme" Target="theme/theme1.xml"/><Relationship Id="rId2" Type="http://schemas.openxmlformats.org/officeDocument/2006/relationships/slideMaster" Target="slideMasters/slideMaster2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5" Type="http://schemas.openxmlformats.org/officeDocument/2006/relationships/slide" Target="slides/slide2.xml"/><Relationship Id="rId15" Type="http://schemas.openxmlformats.org/officeDocument/2006/relationships/presProps" Target="presProps.xml"/><Relationship Id="rId10" Type="http://schemas.openxmlformats.org/officeDocument/2006/relationships/slide" Target="slides/slide7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503A3E0-7C00-491C-B1D1-EE3601D7FEA4}" type="datetimeFigureOut">
              <a:rPr lang="cs-CZ" smtClean="0"/>
              <a:t>29.4.2013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19035C7-F6FD-49CC-93B3-C470665ECBE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7927347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32771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r>
              <a:rPr lang="cs-CZ" smtClean="0"/>
              <a:t>Anotace:</a:t>
            </a:r>
          </a:p>
          <a:p>
            <a:pPr eaLnBrk="1" hangingPunct="1">
              <a:spcBef>
                <a:spcPct val="0"/>
              </a:spcBef>
            </a:pPr>
            <a:r>
              <a:rPr lang="cs-CZ" smtClean="0"/>
              <a:t>Určená pro žáky 1. ročníku nástavbového studia (popř. 1. ročníku SOU).</a:t>
            </a:r>
          </a:p>
          <a:p>
            <a:pPr eaLnBrk="1" hangingPunct="1">
              <a:spcBef>
                <a:spcPct val="0"/>
              </a:spcBef>
            </a:pPr>
            <a:r>
              <a:rPr lang="cs-CZ" smtClean="0"/>
              <a:t>Prezentace určená k interaktivní práci žáků při hodině.</a:t>
            </a:r>
          </a:p>
          <a:p>
            <a:endParaRPr lang="cs-CZ" smtClean="0"/>
          </a:p>
          <a:p>
            <a:endParaRPr lang="cs-CZ" smtClean="0"/>
          </a:p>
          <a:p>
            <a:r>
              <a:rPr lang="cs-CZ" smtClean="0"/>
              <a:t>Metodické pokyny:</a:t>
            </a:r>
          </a:p>
          <a:p>
            <a:pPr eaLnBrk="1" hangingPunct="1">
              <a:spcBef>
                <a:spcPct val="0"/>
              </a:spcBef>
            </a:pPr>
            <a:r>
              <a:rPr lang="cs-CZ" smtClean="0"/>
              <a:t>Prezentace je určena jako podpůrný materiál k výkladu učitele a interaktivní práci žáků, lze použít i k opakování učiva.</a:t>
            </a:r>
          </a:p>
          <a:p>
            <a:pPr eaLnBrk="1" hangingPunct="1">
              <a:spcBef>
                <a:spcPct val="0"/>
              </a:spcBef>
            </a:pPr>
            <a:endParaRPr lang="cs-CZ" smtClean="0">
              <a:ea typeface="Calibri" pitchFamily="34" charset="0"/>
              <a:cs typeface="Times New Roman" pitchFamily="18" charset="0"/>
            </a:endParaRPr>
          </a:p>
          <a:p>
            <a:pPr eaLnBrk="1" hangingPunct="1">
              <a:spcBef>
                <a:spcPct val="0"/>
              </a:spcBef>
            </a:pPr>
            <a:r>
              <a:rPr lang="cs-CZ" smtClean="0">
                <a:ea typeface="Calibri" pitchFamily="34" charset="0"/>
                <a:cs typeface="Times New Roman" pitchFamily="18" charset="0"/>
              </a:rPr>
              <a:t>Prvních pět úloh společně s žáky ( první úloha s animací podporující výklad).</a:t>
            </a:r>
          </a:p>
          <a:p>
            <a:pPr eaLnBrk="1" hangingPunct="1">
              <a:spcBef>
                <a:spcPct val="0"/>
              </a:spcBef>
            </a:pPr>
            <a:r>
              <a:rPr lang="cs-CZ" smtClean="0">
                <a:ea typeface="Calibri" pitchFamily="34" charset="0"/>
                <a:cs typeface="Times New Roman" pitchFamily="18" charset="0"/>
              </a:rPr>
              <a:t>Dále čtyři příklady s nabídkou výběru výsledků. Některý z žáků dostane myš a z nabídky řešení příkladů vybírá správnou možnost.</a:t>
            </a:r>
          </a:p>
          <a:p>
            <a:pPr eaLnBrk="1" hangingPunct="1">
              <a:spcBef>
                <a:spcPct val="0"/>
              </a:spcBef>
            </a:pPr>
            <a:r>
              <a:rPr lang="cs-CZ" smtClean="0">
                <a:ea typeface="Calibri" pitchFamily="34" charset="0"/>
                <a:cs typeface="Times New Roman" pitchFamily="18" charset="0"/>
              </a:rPr>
              <a:t>A na závěr čtyři příklady k samostatné práci žáků.</a:t>
            </a:r>
          </a:p>
          <a:p>
            <a:pPr eaLnBrk="1" hangingPunct="1">
              <a:spcBef>
                <a:spcPct val="0"/>
              </a:spcBef>
            </a:pPr>
            <a:endParaRPr lang="cs-CZ" smtClean="0">
              <a:ea typeface="Calibri" pitchFamily="34" charset="0"/>
              <a:cs typeface="Times New Roman" pitchFamily="18" charset="0"/>
            </a:endParaRPr>
          </a:p>
          <a:p>
            <a:pPr eaLnBrk="1" hangingPunct="1">
              <a:spcBef>
                <a:spcPct val="0"/>
              </a:spcBef>
            </a:pPr>
            <a:r>
              <a:rPr lang="cs-CZ" smtClean="0">
                <a:ea typeface="Calibri" pitchFamily="34" charset="0"/>
                <a:cs typeface="Times New Roman" pitchFamily="18" charset="0"/>
              </a:rPr>
              <a:t>Čas: cca. 20 - 25 min.</a:t>
            </a:r>
          </a:p>
          <a:p>
            <a:pPr eaLnBrk="1" hangingPunct="1">
              <a:spcBef>
                <a:spcPct val="0"/>
              </a:spcBef>
            </a:pPr>
            <a:endParaRPr lang="cs-CZ" smtClean="0">
              <a:ea typeface="Calibri" pitchFamily="34" charset="0"/>
              <a:cs typeface="Times New Roman" pitchFamily="18" charset="0"/>
            </a:endParaRPr>
          </a:p>
          <a:p>
            <a:endParaRPr lang="cs-CZ" smtClean="0"/>
          </a:p>
          <a:p>
            <a:pPr marL="0" lvl="1" eaLnBrk="1" hangingPunct="1">
              <a:spcBef>
                <a:spcPct val="0"/>
              </a:spcBef>
            </a:pPr>
            <a:endParaRPr lang="cs-CZ" sz="2000" smtClean="0"/>
          </a:p>
          <a:p>
            <a:endParaRPr lang="cs-CZ" smtClean="0"/>
          </a:p>
        </p:txBody>
      </p:sp>
      <p:sp>
        <p:nvSpPr>
          <p:cNvPr id="32772" name="Zástupný symbol pro záhlaví 4"/>
          <p:cNvSpPr>
            <a:spLocks noGrp="1"/>
          </p:cNvSpPr>
          <p:nvPr>
            <p:ph type="hdr" sz="quarter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>
            <a:lvl1pPr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r>
              <a:rPr lang="cs-CZ" sz="1200" smtClean="0">
                <a:solidFill>
                  <a:srgbClr val="000000"/>
                </a:solidFill>
              </a:rPr>
              <a:t>VY_32_INOVACE_1/20A-ICT/PE/ON</a:t>
            </a: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19035C7-F6FD-49CC-93B3-C470665ECBEE}" type="slidenum">
              <a:rPr lang="cs-CZ" smtClean="0"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8486326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9F923A-FA4D-4599-BF81-C901DCB4CFC1}" type="datetimeFigureOut">
              <a:rPr lang="cs-CZ" smtClean="0"/>
              <a:t>29.4.2013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108A7D-8A2D-4856-B30C-B3AC2460949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6600636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9F923A-FA4D-4599-BF81-C901DCB4CFC1}" type="datetimeFigureOut">
              <a:rPr lang="cs-CZ" smtClean="0"/>
              <a:t>29.4.2013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108A7D-8A2D-4856-B30C-B3AC2460949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65903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9F923A-FA4D-4599-BF81-C901DCB4CFC1}" type="datetimeFigureOut">
              <a:rPr lang="cs-CZ" smtClean="0"/>
              <a:t>29.4.2013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108A7D-8A2D-4856-B30C-B3AC2460949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15833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9F923A-FA4D-4599-BF81-C901DCB4CFC1}" type="datetimeFigureOut">
              <a:rPr lang="cs-CZ" smtClean="0"/>
              <a:t>29.4.2013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108A7D-8A2D-4856-B30C-B3AC2460949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9270132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9F923A-FA4D-4599-BF81-C901DCB4CFC1}" type="datetimeFigureOut">
              <a:rPr lang="cs-CZ" smtClean="0"/>
              <a:t>29.4.2013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108A7D-8A2D-4856-B30C-B3AC2460949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561486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9F923A-FA4D-4599-BF81-C901DCB4CFC1}" type="datetimeFigureOut">
              <a:rPr lang="cs-CZ" smtClean="0"/>
              <a:t>29.4.2013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108A7D-8A2D-4856-B30C-B3AC2460949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33898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9F923A-FA4D-4599-BF81-C901DCB4CFC1}" type="datetimeFigureOut">
              <a:rPr lang="cs-CZ" smtClean="0"/>
              <a:t>29.4.2013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108A7D-8A2D-4856-B30C-B3AC2460949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285402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9F923A-FA4D-4599-BF81-C901DCB4CFC1}" type="datetimeFigureOut">
              <a:rPr lang="cs-CZ" smtClean="0"/>
              <a:t>29.4.2013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108A7D-8A2D-4856-B30C-B3AC2460949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8023534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9F923A-FA4D-4599-BF81-C901DCB4CFC1}" type="datetimeFigureOut">
              <a:rPr lang="cs-CZ" smtClean="0"/>
              <a:t>29.4.2013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108A7D-8A2D-4856-B30C-B3AC2460949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7747178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9F923A-FA4D-4599-BF81-C901DCB4CFC1}" type="datetimeFigureOut">
              <a:rPr lang="cs-CZ" smtClean="0"/>
              <a:t>29.4.2013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108A7D-8A2D-4856-B30C-B3AC2460949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1402773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9F923A-FA4D-4599-BF81-C901DCB4CFC1}" type="datetimeFigureOut">
              <a:rPr lang="cs-CZ" smtClean="0"/>
              <a:t>29.4.2013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108A7D-8A2D-4856-B30C-B3AC2460949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3454407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9F923A-FA4D-4599-BF81-C901DCB4CFC1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/>
              <a:t>29.4.2013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108A7D-8A2D-4856-B30C-B3AC24609499}" type="slidenum">
              <a:rPr lang="cs-CZ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3716335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9F923A-FA4D-4599-BF81-C901DCB4CFC1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/>
              <a:t>29.4.2013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108A7D-8A2D-4856-B30C-B3AC24609499}" type="slidenum">
              <a:rPr lang="cs-CZ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4901883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9F923A-FA4D-4599-BF81-C901DCB4CFC1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/>
              <a:t>29.4.2013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108A7D-8A2D-4856-B30C-B3AC24609499}" type="slidenum">
              <a:rPr lang="cs-CZ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53071451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9F923A-FA4D-4599-BF81-C901DCB4CFC1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/>
              <a:t>29.4.2013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108A7D-8A2D-4856-B30C-B3AC24609499}" type="slidenum">
              <a:rPr lang="cs-CZ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24622877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9F923A-FA4D-4599-BF81-C901DCB4CFC1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/>
              <a:t>29.4.2013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108A7D-8A2D-4856-B30C-B3AC24609499}" type="slidenum">
              <a:rPr lang="cs-CZ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38058465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9F923A-FA4D-4599-BF81-C901DCB4CFC1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/>
              <a:t>29.4.2013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108A7D-8A2D-4856-B30C-B3AC24609499}" type="slidenum">
              <a:rPr lang="cs-CZ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48042260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9F923A-FA4D-4599-BF81-C901DCB4CFC1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/>
              <a:t>29.4.2013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108A7D-8A2D-4856-B30C-B3AC24609499}" type="slidenum">
              <a:rPr lang="cs-CZ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36760716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9F923A-FA4D-4599-BF81-C901DCB4CFC1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/>
              <a:t>29.4.2013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108A7D-8A2D-4856-B30C-B3AC24609499}" type="slidenum">
              <a:rPr lang="cs-CZ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0307972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9F923A-FA4D-4599-BF81-C901DCB4CFC1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/>
              <a:t>29.4.2013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108A7D-8A2D-4856-B30C-B3AC24609499}" type="slidenum">
              <a:rPr lang="cs-CZ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59394219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9F923A-FA4D-4599-BF81-C901DCB4CFC1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/>
              <a:t>29.4.2013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108A7D-8A2D-4856-B30C-B3AC24609499}" type="slidenum">
              <a:rPr lang="cs-CZ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53093011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9F923A-FA4D-4599-BF81-C901DCB4CFC1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/>
              <a:t>29.4.2013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108A7D-8A2D-4856-B30C-B3AC24609499}" type="slidenum">
              <a:rPr lang="cs-CZ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44090329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9F923A-FA4D-4599-BF81-C901DCB4CFC1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/>
              <a:t>29.4.2013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108A7D-8A2D-4856-B30C-B3AC24609499}" type="slidenum">
              <a:rPr lang="cs-CZ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27392582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9F923A-FA4D-4599-BF81-C901DCB4CFC1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/>
              <a:t>29.4.2013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108A7D-8A2D-4856-B30C-B3AC24609499}" type="slidenum">
              <a:rPr lang="cs-CZ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08080892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9F923A-FA4D-4599-BF81-C901DCB4CFC1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/>
              <a:t>29.4.2013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108A7D-8A2D-4856-B30C-B3AC24609499}" type="slidenum">
              <a:rPr lang="cs-CZ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03982121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9F923A-FA4D-4599-BF81-C901DCB4CFC1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/>
              <a:t>29.4.2013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108A7D-8A2D-4856-B30C-B3AC24609499}" type="slidenum">
              <a:rPr lang="cs-CZ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09226924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9F923A-FA4D-4599-BF81-C901DCB4CFC1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/>
              <a:t>29.4.2013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108A7D-8A2D-4856-B30C-B3AC24609499}" type="slidenum">
              <a:rPr lang="cs-CZ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15100700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9F923A-FA4D-4599-BF81-C901DCB4CFC1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/>
              <a:t>29.4.2013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108A7D-8A2D-4856-B30C-B3AC24609499}" type="slidenum">
              <a:rPr lang="cs-CZ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17194407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9F923A-FA4D-4599-BF81-C901DCB4CFC1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/>
              <a:t>29.4.2013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108A7D-8A2D-4856-B30C-B3AC24609499}" type="slidenum">
              <a:rPr lang="cs-CZ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36516715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9F923A-FA4D-4599-BF81-C901DCB4CFC1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/>
              <a:t>29.4.2013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108A7D-8A2D-4856-B30C-B3AC24609499}" type="slidenum">
              <a:rPr lang="cs-CZ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58967335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9F923A-FA4D-4599-BF81-C901DCB4CFC1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/>
              <a:t>29.4.2013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108A7D-8A2D-4856-B30C-B3AC24609499}" type="slidenum">
              <a:rPr lang="cs-CZ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01692561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9F923A-FA4D-4599-BF81-C901DCB4CFC1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/>
              <a:t>29.4.2013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108A7D-8A2D-4856-B30C-B3AC24609499}" type="slidenum">
              <a:rPr lang="cs-CZ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08240929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9F923A-FA4D-4599-BF81-C901DCB4CFC1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/>
              <a:t>29.4.2013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108A7D-8A2D-4856-B30C-B3AC24609499}" type="slidenum">
              <a:rPr lang="cs-CZ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5409561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79F923A-FA4D-4599-BF81-C901DCB4CFC1}" type="datetimeFigureOut">
              <a:rPr lang="cs-CZ" smtClean="0"/>
              <a:t>29.4.2013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C108A7D-8A2D-4856-B30C-B3AC2460949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6609822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79F923A-FA4D-4599-BF81-C901DCB4CFC1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/>
              <a:t>29.4.2013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C108A7D-8A2D-4856-B30C-B3AC24609499}" type="slidenum">
              <a:rPr lang="cs-CZ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0885621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79F923A-FA4D-4599-BF81-C901DCB4CFC1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/>
              <a:t>29.4.2013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C108A7D-8A2D-4856-B30C-B3AC24609499}" type="slidenum">
              <a:rPr lang="cs-CZ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4365800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Obdélník 5"/>
          <p:cNvSpPr>
            <a:spLocks noChangeArrowheads="1"/>
          </p:cNvSpPr>
          <p:nvPr/>
        </p:nvSpPr>
        <p:spPr bwMode="auto">
          <a:xfrm>
            <a:off x="4859338" y="404813"/>
            <a:ext cx="238125" cy="369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/>
          <a:p>
            <a:r>
              <a:rPr lang="cs-CZ">
                <a:solidFill>
                  <a:srgbClr val="000000"/>
                </a:solidFill>
              </a:rPr>
              <a:t> </a:t>
            </a:r>
          </a:p>
        </p:txBody>
      </p:sp>
      <p:sp>
        <p:nvSpPr>
          <p:cNvPr id="15363" name="Rectangle 2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/>
          <a:p>
            <a:endParaRPr lang="cs-CZ">
              <a:solidFill>
                <a:srgbClr val="000000"/>
              </a:solidFill>
            </a:endParaRPr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70005453"/>
              </p:ext>
            </p:extLst>
          </p:nvPr>
        </p:nvGraphicFramePr>
        <p:xfrm>
          <a:off x="468313" y="2060575"/>
          <a:ext cx="8280400" cy="4608512"/>
        </p:xfrm>
        <a:graphic>
          <a:graphicData uri="http://schemas.openxmlformats.org/drawingml/2006/table">
            <a:tbl>
              <a:tblPr firstRow="1" firstCol="1">
                <a:tableStyleId>{2D5ABB26-0587-4C30-8999-92F81FD0307C}</a:tableStyleId>
              </a:tblPr>
              <a:tblGrid>
                <a:gridCol w="1900843"/>
                <a:gridCol w="6379557"/>
              </a:tblGrid>
              <a:tr h="43953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</a:rPr>
                        <a:t>Číslo projektu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76" marR="68576" marT="0" marB="0" anchor="ctr"/>
                </a:tc>
                <a:tc>
                  <a:txBody>
                    <a:bodyPr/>
                    <a:lstStyle/>
                    <a:p>
                      <a:pPr lvl="1"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638175" algn="l"/>
                        </a:tabLst>
                      </a:pPr>
                      <a:r>
                        <a:rPr lang="cs-CZ" sz="2000" dirty="0" smtClean="0">
                          <a:effectLst/>
                        </a:rPr>
                        <a:t>CZ.1.07</a:t>
                      </a:r>
                      <a:r>
                        <a:rPr lang="cs-CZ" sz="2000" dirty="0">
                          <a:effectLst/>
                        </a:rPr>
                        <a:t>/ 1.5.00/34.0673	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76" marR="68576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</a:rPr>
                        <a:t>Název školy</a:t>
                      </a:r>
                      <a:endParaRPr lang="cs-CZ" sz="20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76" marR="68576" marT="0" marB="0" anchor="ctr"/>
                </a:tc>
                <a:tc>
                  <a:txBody>
                    <a:bodyPr/>
                    <a:lstStyle/>
                    <a:p>
                      <a:pPr lvl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</a:rPr>
                        <a:t>SOU a ZŠ Planá, Kostelní 129, Planá</a:t>
                      </a:r>
                      <a:endParaRPr lang="cs-CZ" sz="20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76" marR="68576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>
                          <a:tab pos="612775" algn="l"/>
                        </a:tabLst>
                        <a:defRPr/>
                      </a:pPr>
                      <a:r>
                        <a:rPr lang="cs-CZ" sz="2000" dirty="0" smtClean="0">
                          <a:effectLst/>
                        </a:rPr>
                        <a:t>Vzdělávací oblast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76" marR="68576" marT="0" marB="0" anchor="ctr"/>
                </a:tc>
                <a:tc>
                  <a:txBody>
                    <a:bodyPr/>
                    <a:lstStyle/>
                    <a:p>
                      <a:pPr marL="457200" marR="0" lvl="1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smtClean="0">
                          <a:effectLst/>
                        </a:rPr>
                        <a:t>Jazykové </a:t>
                      </a:r>
                      <a:r>
                        <a:rPr lang="cs-CZ" sz="2000" dirty="0" smtClean="0">
                          <a:effectLst/>
                        </a:rPr>
                        <a:t>vzdělávání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76" marR="68576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612775" algn="l"/>
                        </a:tabLst>
                      </a:pPr>
                      <a:r>
                        <a:rPr lang="cs-CZ" sz="20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Předmět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76" marR="68576" marT="0" marB="0" anchor="ctr"/>
                </a:tc>
                <a:tc>
                  <a:txBody>
                    <a:bodyPr/>
                    <a:lstStyle/>
                    <a:p>
                      <a:pPr lvl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Český jazyk a literatura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76" marR="68576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</a:rPr>
                        <a:t>Tematický okruh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76" marR="68576" marT="0" marB="0" anchor="ctr"/>
                </a:tc>
                <a:tc>
                  <a:txBody>
                    <a:bodyPr/>
                    <a:lstStyle/>
                    <a:p>
                      <a:pPr lvl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Tvarosloví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76" marR="68576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 marL="0" marR="0" lvl="1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</a:rPr>
                        <a:t>Název materiálu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76" marR="68576" marT="0" marB="0" anchor="ctr"/>
                </a:tc>
                <a:tc>
                  <a:txBody>
                    <a:bodyPr/>
                    <a:lstStyle/>
                    <a:p>
                      <a:pPr marL="457200" marR="0" lvl="2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Příslovce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76" marR="68576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</a:rPr>
                        <a:t>Číslo materiálu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76" marR="68576" marT="0" marB="0" anchor="ctr"/>
                </a:tc>
                <a:tc>
                  <a:txBody>
                    <a:bodyPr/>
                    <a:lstStyle/>
                    <a:p>
                      <a:pPr marL="457200" marR="0" lvl="2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</a:rPr>
                        <a:t>VY_12_INOVACE_1A_CJ_11(32)</a:t>
                      </a:r>
                    </a:p>
                  </a:txBody>
                  <a:tcPr marL="68576" marR="68576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</a:rPr>
                        <a:t>Autor	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76" marR="68576" marT="0" marB="0" anchor="ctr"/>
                </a:tc>
                <a:tc>
                  <a:txBody>
                    <a:bodyPr/>
                    <a:lstStyle/>
                    <a:p>
                      <a:pPr marL="457200" marR="0" lvl="1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</a:rPr>
                        <a:t>Mgr. Anežka Chládková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76" marR="68576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</a:rPr>
                        <a:t>Datum tvorby</a:t>
                      </a:r>
                      <a:endParaRPr lang="cs-CZ" sz="20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76" marR="68576" marT="0" marB="0" anchor="ctr"/>
                </a:tc>
                <a:tc>
                  <a:txBody>
                    <a:bodyPr/>
                    <a:lstStyle/>
                    <a:p>
                      <a:pPr lvl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</a:rPr>
                        <a:t>13. 03. 2013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76" marR="68576" marT="0" marB="0" anchor="ctr"/>
                </a:tc>
              </a:tr>
              <a:tr h="652742">
                <a:tc gridSpan="2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</a:rPr>
                        <a:t>Všechna neocitovaná díla jsou dílem autora.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76" marR="68576" marT="0" marB="0" anchor="ctr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5384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26988"/>
            <a:ext cx="9144000" cy="199707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691113549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200" dirty="0" smtClean="0"/>
              <a:t>Anotace:</a:t>
            </a:r>
          </a:p>
          <a:p>
            <a:pPr marL="0" indent="0">
              <a:buNone/>
            </a:pPr>
            <a:r>
              <a:rPr lang="cs-CZ" sz="2200" dirty="0" smtClean="0"/>
              <a:t>Materiál je určen k zopakování a procvičení látky ve 1. a 2. ročníku oborů SOU. </a:t>
            </a:r>
          </a:p>
          <a:p>
            <a:pPr marL="0" indent="0">
              <a:buNone/>
            </a:pPr>
            <a:r>
              <a:rPr lang="cs-CZ" sz="2200" dirty="0" smtClean="0"/>
              <a:t>Je určen k interaktivní práci ve výuce.</a:t>
            </a:r>
          </a:p>
          <a:p>
            <a:pPr marL="0" indent="0">
              <a:buNone/>
            </a:pPr>
            <a:endParaRPr lang="cs-CZ" sz="2200" dirty="0" smtClean="0"/>
          </a:p>
          <a:p>
            <a:pPr marL="0" indent="0">
              <a:buNone/>
            </a:pPr>
            <a:r>
              <a:rPr lang="cs-CZ" sz="2200" dirty="0" smtClean="0"/>
              <a:t>Metodika:</a:t>
            </a:r>
          </a:p>
          <a:p>
            <a:pPr marL="0" indent="0">
              <a:buNone/>
            </a:pPr>
            <a:r>
              <a:rPr lang="cs-CZ" sz="2200" dirty="0" smtClean="0"/>
              <a:t>Po frontálním opakování následuje procvičení látky a zároveň čtenářské  gramotnosti i logického myšlení . </a:t>
            </a:r>
          </a:p>
          <a:p>
            <a:pPr marL="0" indent="0">
              <a:buNone/>
            </a:pPr>
            <a:r>
              <a:rPr lang="cs-CZ" sz="2200" dirty="0" smtClean="0"/>
              <a:t>Pokračuje opět frontální činnost.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8756364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39687">
              <a:srgbClr val="FFC002"/>
            </a:gs>
            <a:gs pos="39375">
              <a:srgbClr val="FFC003"/>
            </a:gs>
            <a:gs pos="38750">
              <a:srgbClr val="FEC005"/>
            </a:gs>
            <a:gs pos="37500">
              <a:srgbClr val="FDC00A"/>
            </a:gs>
            <a:gs pos="86000">
              <a:srgbClr val="FABF14"/>
            </a:gs>
            <a:gs pos="30000">
              <a:srgbClr val="F5BD27"/>
            </a:gs>
            <a:gs pos="20000">
              <a:srgbClr val="EBB94E"/>
            </a:gs>
            <a:gs pos="0">
              <a:srgbClr val="D6B19C"/>
            </a:gs>
            <a:gs pos="98000">
              <a:srgbClr val="663012">
                <a:lumMod val="99000"/>
                <a:lumOff val="1000"/>
              </a:srgb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/>
          </a:p>
          <a:p>
            <a:pPr marL="0" indent="0" algn="ctr">
              <a:buNone/>
            </a:pPr>
            <a:r>
              <a:rPr lang="cs-CZ" sz="8000" dirty="0" smtClean="0">
                <a:solidFill>
                  <a:schemeClr val="accent6">
                    <a:lumMod val="50000"/>
                  </a:schemeClr>
                </a:solidFill>
              </a:rPr>
              <a:t>PŘÍSLOVCE</a:t>
            </a:r>
            <a:endParaRPr lang="cs-CZ" sz="8000" dirty="0">
              <a:solidFill>
                <a:schemeClr val="accent6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612816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39687">
              <a:srgbClr val="FFC002"/>
            </a:gs>
            <a:gs pos="39375">
              <a:srgbClr val="FFC003"/>
            </a:gs>
            <a:gs pos="38750">
              <a:srgbClr val="FEC005"/>
            </a:gs>
            <a:gs pos="37500">
              <a:srgbClr val="FDC00A"/>
            </a:gs>
            <a:gs pos="86000">
              <a:srgbClr val="FABF14"/>
            </a:gs>
            <a:gs pos="30000">
              <a:srgbClr val="F5BD27"/>
            </a:gs>
            <a:gs pos="20000">
              <a:srgbClr val="EBB94E"/>
            </a:gs>
            <a:gs pos="0">
              <a:srgbClr val="D6B19C"/>
            </a:gs>
            <a:gs pos="98000">
              <a:srgbClr val="663012">
                <a:lumMod val="99000"/>
                <a:lumOff val="1000"/>
              </a:srgb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i="1" dirty="0" smtClean="0">
                <a:solidFill>
                  <a:schemeClr val="accent6">
                    <a:lumMod val="50000"/>
                  </a:schemeClr>
                </a:solidFill>
              </a:rPr>
              <a:t>ZOPAKUJEME</a:t>
            </a:r>
            <a:r>
              <a:rPr lang="cs-CZ" i="1" dirty="0" smtClean="0"/>
              <a:t>:</a:t>
            </a:r>
            <a:endParaRPr lang="cs-CZ" i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340768"/>
            <a:ext cx="8229600" cy="4525963"/>
          </a:xfrm>
        </p:spPr>
        <p:txBody>
          <a:bodyPr>
            <a:normAutofit fontScale="62500" lnSpcReduction="20000"/>
          </a:bodyPr>
          <a:lstStyle/>
          <a:p>
            <a:pPr marL="0" indent="0">
              <a:buNone/>
            </a:pPr>
            <a:r>
              <a:rPr lang="cs-CZ" u="sng" dirty="0" smtClean="0"/>
              <a:t>Příslovce</a:t>
            </a:r>
            <a:r>
              <a:rPr lang="cs-CZ" dirty="0" smtClean="0"/>
              <a:t> </a:t>
            </a:r>
          </a:p>
          <a:p>
            <a:pPr>
              <a:buFont typeface="Wingdings" pitchFamily="2" charset="2"/>
              <a:buChar char="§"/>
            </a:pPr>
            <a:r>
              <a:rPr lang="cs-CZ" dirty="0" smtClean="0"/>
              <a:t>neohebný slovní druh</a:t>
            </a:r>
          </a:p>
          <a:p>
            <a:pPr>
              <a:buFont typeface="Wingdings" pitchFamily="2" charset="2"/>
              <a:buChar char="§"/>
            </a:pPr>
            <a:r>
              <a:rPr lang="cs-CZ" dirty="0" smtClean="0"/>
              <a:t>vyjadřují bližší okolnosti dějů nebo vlastností</a:t>
            </a:r>
          </a:p>
          <a:p>
            <a:pPr>
              <a:buFont typeface="Wingdings" pitchFamily="2" charset="2"/>
              <a:buChar char="§"/>
            </a:pPr>
            <a:r>
              <a:rPr lang="cs-CZ" dirty="0" smtClean="0"/>
              <a:t>většinou odvozena od přídavných jmen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pěkný            pěkn</a:t>
            </a:r>
            <a:r>
              <a:rPr lang="cs-CZ" dirty="0" smtClean="0">
                <a:solidFill>
                  <a:srgbClr val="FF0000"/>
                </a:solidFill>
              </a:rPr>
              <a:t>ě</a:t>
            </a:r>
            <a:r>
              <a:rPr lang="cs-CZ" dirty="0" smtClean="0"/>
              <a:t>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kyselý            kysel</a:t>
            </a:r>
            <a:r>
              <a:rPr lang="cs-CZ" dirty="0" smtClean="0">
                <a:solidFill>
                  <a:srgbClr val="FF0000"/>
                </a:solidFill>
              </a:rPr>
              <a:t>e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daleký </a:t>
            </a:r>
            <a:r>
              <a:rPr lang="cs-CZ" dirty="0" smtClean="0">
                <a:solidFill>
                  <a:prstClr val="black"/>
                </a:solidFill>
              </a:rPr>
              <a:t> </a:t>
            </a:r>
            <a:r>
              <a:rPr lang="cs-CZ" dirty="0" smtClean="0"/>
              <a:t>         dalek</a:t>
            </a:r>
            <a:r>
              <a:rPr lang="cs-CZ" dirty="0" smtClean="0">
                <a:solidFill>
                  <a:srgbClr val="FF0000"/>
                </a:solidFill>
              </a:rPr>
              <a:t>o</a:t>
            </a:r>
          </a:p>
          <a:p>
            <a:pPr marL="0" indent="0">
              <a:buNone/>
            </a:pPr>
            <a:r>
              <a:rPr lang="cs-CZ" dirty="0" smtClean="0"/>
              <a:t>    český             česk</a:t>
            </a:r>
            <a:r>
              <a:rPr lang="cs-CZ" dirty="0" smtClean="0">
                <a:solidFill>
                  <a:srgbClr val="FF0000"/>
                </a:solidFill>
              </a:rPr>
              <a:t>y</a:t>
            </a:r>
            <a:r>
              <a:rPr lang="cs-CZ" dirty="0" smtClean="0"/>
              <a:t> </a:t>
            </a:r>
          </a:p>
          <a:p>
            <a:pPr>
              <a:buFont typeface="Wingdings" pitchFamily="2" charset="2"/>
              <a:buChar char="§"/>
            </a:pPr>
            <a:r>
              <a:rPr lang="cs-CZ" dirty="0" smtClean="0"/>
              <a:t>ve větě mají nejčastěji funkci příslovečného určení</a:t>
            </a:r>
          </a:p>
          <a:p>
            <a:pPr>
              <a:buFont typeface="Wingdings" pitchFamily="2" charset="2"/>
              <a:buChar char="§"/>
            </a:pPr>
            <a:r>
              <a:rPr lang="cs-CZ" dirty="0" smtClean="0"/>
              <a:t>stupňujeme je  - pěkně - pěkn</a:t>
            </a:r>
            <a:r>
              <a:rPr lang="cs-CZ" dirty="0" smtClean="0">
                <a:solidFill>
                  <a:srgbClr val="FF0000"/>
                </a:solidFill>
              </a:rPr>
              <a:t>ěji </a:t>
            </a:r>
            <a:r>
              <a:rPr lang="cs-CZ" dirty="0" smtClean="0"/>
              <a:t>- </a:t>
            </a:r>
            <a:r>
              <a:rPr lang="cs-CZ" dirty="0" smtClean="0">
                <a:solidFill>
                  <a:srgbClr val="FF0000"/>
                </a:solidFill>
              </a:rPr>
              <a:t>nej</a:t>
            </a:r>
            <a:r>
              <a:rPr lang="cs-CZ" dirty="0" smtClean="0"/>
              <a:t>pěkn</a:t>
            </a:r>
            <a:r>
              <a:rPr lang="cs-CZ" dirty="0" smtClean="0">
                <a:solidFill>
                  <a:srgbClr val="FF0000"/>
                </a:solidFill>
              </a:rPr>
              <a:t>ěji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                                    kysele - kysel</a:t>
            </a:r>
            <a:r>
              <a:rPr lang="cs-CZ" dirty="0" smtClean="0">
                <a:solidFill>
                  <a:srgbClr val="00B050"/>
                </a:solidFill>
              </a:rPr>
              <a:t>eji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smtClean="0"/>
              <a:t>- </a:t>
            </a:r>
            <a:r>
              <a:rPr lang="cs-CZ" dirty="0" smtClean="0">
                <a:solidFill>
                  <a:srgbClr val="FF0000"/>
                </a:solidFill>
              </a:rPr>
              <a:t>nej</a:t>
            </a:r>
            <a:r>
              <a:rPr lang="cs-CZ" dirty="0" smtClean="0"/>
              <a:t>kysel</a:t>
            </a:r>
            <a:r>
              <a:rPr lang="cs-CZ" dirty="0" smtClean="0">
                <a:solidFill>
                  <a:srgbClr val="00B050"/>
                </a:solidFill>
              </a:rPr>
              <a:t>eji</a:t>
            </a:r>
          </a:p>
          <a:p>
            <a:pPr marL="0" indent="0">
              <a:buNone/>
            </a:pPr>
            <a:r>
              <a:rPr lang="cs-CZ" dirty="0" smtClean="0"/>
              <a:t>                   POZOR!  dobře  - lépe - nejlépe           </a:t>
            </a:r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nepravidelné stupňování</a:t>
            </a:r>
          </a:p>
          <a:p>
            <a:pPr marL="0" indent="0">
              <a:buNone/>
            </a:pPr>
            <a:r>
              <a:rPr lang="cs-CZ" dirty="0" smtClean="0"/>
              <a:t>                                   mnoho – více – nejvíce… </a:t>
            </a:r>
          </a:p>
          <a:p>
            <a:pPr marL="0" indent="0">
              <a:buNone/>
            </a:pPr>
            <a:endParaRPr lang="cs-CZ" dirty="0"/>
          </a:p>
        </p:txBody>
      </p:sp>
      <p:sp>
        <p:nvSpPr>
          <p:cNvPr id="30" name="Pravá složená závorka 29"/>
          <p:cNvSpPr/>
          <p:nvPr/>
        </p:nvSpPr>
        <p:spPr>
          <a:xfrm>
            <a:off x="5148064" y="4670547"/>
            <a:ext cx="155448" cy="554360"/>
          </a:xfrm>
          <a:prstGeom prst="rightBrac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Šipka doprava 27"/>
          <p:cNvSpPr/>
          <p:nvPr/>
        </p:nvSpPr>
        <p:spPr>
          <a:xfrm>
            <a:off x="1619672" y="2708920"/>
            <a:ext cx="144016" cy="45719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48" name="Šipka doprava 2047"/>
          <p:cNvSpPr/>
          <p:nvPr/>
        </p:nvSpPr>
        <p:spPr>
          <a:xfrm>
            <a:off x="1619672" y="2996952"/>
            <a:ext cx="144016" cy="45719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52" name="Šipka doprava 2051"/>
          <p:cNvSpPr/>
          <p:nvPr/>
        </p:nvSpPr>
        <p:spPr>
          <a:xfrm>
            <a:off x="1619672" y="3284984"/>
            <a:ext cx="144016" cy="45719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53" name="Šipka doprava 2052"/>
          <p:cNvSpPr/>
          <p:nvPr/>
        </p:nvSpPr>
        <p:spPr>
          <a:xfrm>
            <a:off x="1619672" y="3573016"/>
            <a:ext cx="144016" cy="45719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271492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39687">
              <a:srgbClr val="FFC002"/>
            </a:gs>
            <a:gs pos="39375">
              <a:srgbClr val="FFC003"/>
            </a:gs>
            <a:gs pos="38750">
              <a:srgbClr val="FEC005"/>
            </a:gs>
            <a:gs pos="37500">
              <a:srgbClr val="FDC00A"/>
            </a:gs>
            <a:gs pos="86000">
              <a:srgbClr val="FABF14"/>
            </a:gs>
            <a:gs pos="30000">
              <a:srgbClr val="F5BD27"/>
            </a:gs>
            <a:gs pos="20000">
              <a:srgbClr val="EBB94E"/>
            </a:gs>
            <a:gs pos="0">
              <a:srgbClr val="D6B19C"/>
            </a:gs>
            <a:gs pos="98000">
              <a:srgbClr val="663012">
                <a:lumMod val="99000"/>
                <a:lumOff val="1000"/>
              </a:srgb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u="sng" dirty="0" smtClean="0"/>
              <a:t>Druhy příslovcí:</a:t>
            </a:r>
          </a:p>
          <a:p>
            <a:pPr>
              <a:buFont typeface="Wingdings" pitchFamily="2" charset="2"/>
              <a:buChar char="§"/>
            </a:pPr>
            <a:r>
              <a:rPr lang="cs-CZ" u="sng" dirty="0" smtClean="0">
                <a:solidFill>
                  <a:srgbClr val="FF0000"/>
                </a:solidFill>
              </a:rPr>
              <a:t>místa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smtClean="0"/>
              <a:t>- kde?, kam?, odkud?, kudy? </a:t>
            </a:r>
            <a:endParaRPr lang="cs-CZ" u="sng" dirty="0" smtClean="0">
              <a:solidFill>
                <a:srgbClr val="FF0000"/>
              </a:solidFill>
            </a:endParaRPr>
          </a:p>
          <a:p>
            <a:pPr>
              <a:buFont typeface="Wingdings" pitchFamily="2" charset="2"/>
              <a:buChar char="§"/>
            </a:pPr>
            <a:r>
              <a:rPr lang="cs-CZ" u="sng" dirty="0" smtClean="0">
                <a:solidFill>
                  <a:srgbClr val="FF0000"/>
                </a:solidFill>
              </a:rPr>
              <a:t>času</a:t>
            </a:r>
            <a:r>
              <a:rPr lang="cs-CZ" dirty="0" smtClean="0">
                <a:solidFill>
                  <a:srgbClr val="FF0000"/>
                </a:solidFill>
              </a:rPr>
              <a:t>   </a:t>
            </a:r>
            <a:r>
              <a:rPr lang="cs-CZ" dirty="0" smtClean="0"/>
              <a:t>-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smtClean="0"/>
              <a:t>kdy?, odkdy?, dokdy?, jak dlouho?, jak    často?</a:t>
            </a:r>
            <a:endParaRPr lang="cs-CZ" u="sng" dirty="0" smtClean="0"/>
          </a:p>
          <a:p>
            <a:pPr>
              <a:buFont typeface="Wingdings" pitchFamily="2" charset="2"/>
              <a:buChar char="§"/>
            </a:pPr>
            <a:r>
              <a:rPr lang="cs-CZ" u="sng" dirty="0" smtClean="0">
                <a:solidFill>
                  <a:srgbClr val="FF0000"/>
                </a:solidFill>
              </a:rPr>
              <a:t>způsobu</a:t>
            </a:r>
            <a:r>
              <a:rPr lang="cs-CZ" dirty="0" smtClean="0"/>
              <a:t> - jak?</a:t>
            </a:r>
            <a:endParaRPr lang="cs-CZ" u="sng" dirty="0" smtClean="0">
              <a:solidFill>
                <a:srgbClr val="FF0000"/>
              </a:solidFill>
            </a:endParaRPr>
          </a:p>
          <a:p>
            <a:pPr>
              <a:buFont typeface="Wingdings" pitchFamily="2" charset="2"/>
              <a:buChar char="§"/>
            </a:pPr>
            <a:r>
              <a:rPr lang="cs-CZ" u="sng" dirty="0" smtClean="0">
                <a:solidFill>
                  <a:srgbClr val="FF0000"/>
                </a:solidFill>
              </a:rPr>
              <a:t>míry</a:t>
            </a:r>
            <a:r>
              <a:rPr lang="cs-CZ" dirty="0" smtClean="0">
                <a:solidFill>
                  <a:srgbClr val="FF0000"/>
                </a:solidFill>
              </a:rPr>
              <a:t>   </a:t>
            </a:r>
            <a:r>
              <a:rPr lang="cs-CZ" dirty="0" smtClean="0"/>
              <a:t>- jak mnoho?, jak málo?</a:t>
            </a:r>
            <a:endParaRPr lang="cs-CZ" u="sng" dirty="0" smtClean="0">
              <a:solidFill>
                <a:srgbClr val="FF0000"/>
              </a:solidFill>
            </a:endParaRPr>
          </a:p>
          <a:p>
            <a:pPr>
              <a:buFont typeface="Wingdings" pitchFamily="2" charset="2"/>
              <a:buChar char="§"/>
            </a:pPr>
            <a:r>
              <a:rPr lang="cs-CZ" u="sng" dirty="0" smtClean="0">
                <a:solidFill>
                  <a:srgbClr val="FF0000"/>
                </a:solidFill>
              </a:rPr>
              <a:t>příčiny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smtClean="0"/>
              <a:t>- proč?</a:t>
            </a:r>
            <a:r>
              <a:rPr lang="cs-CZ" u="sng" dirty="0" smtClean="0">
                <a:solidFill>
                  <a:srgbClr val="FF0000"/>
                </a:solidFill>
              </a:rPr>
              <a:t> </a:t>
            </a:r>
          </a:p>
          <a:p>
            <a:pPr>
              <a:buFont typeface="Wingdings" pitchFamily="2" charset="2"/>
              <a:buChar char="§"/>
            </a:pPr>
            <a:endParaRPr lang="cs-CZ" u="sng" dirty="0" smtClean="0">
              <a:solidFill>
                <a:srgbClr val="FF0000"/>
              </a:solidFill>
            </a:endParaRPr>
          </a:p>
          <a:p>
            <a:pPr>
              <a:buFont typeface="Wingdings" pitchFamily="2" charset="2"/>
              <a:buChar char="§"/>
            </a:pPr>
            <a:endParaRPr lang="cs-CZ" u="sng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271492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39687">
              <a:srgbClr val="FFC002"/>
            </a:gs>
            <a:gs pos="39375">
              <a:srgbClr val="FFC003"/>
            </a:gs>
            <a:gs pos="38750">
              <a:srgbClr val="FEC005"/>
            </a:gs>
            <a:gs pos="37500">
              <a:srgbClr val="FDC00A"/>
            </a:gs>
            <a:gs pos="86000">
              <a:srgbClr val="FABF14"/>
            </a:gs>
            <a:gs pos="30000">
              <a:srgbClr val="F5BD27"/>
            </a:gs>
            <a:gs pos="20000">
              <a:srgbClr val="EBB94E"/>
            </a:gs>
            <a:gs pos="0">
              <a:srgbClr val="D6B19C"/>
            </a:gs>
            <a:gs pos="98000">
              <a:srgbClr val="663012">
                <a:lumMod val="99000"/>
                <a:lumOff val="1000"/>
              </a:srgb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Přečti si pozorně text, vypiš příslovce!</a:t>
            </a:r>
            <a:endParaRPr lang="cs-CZ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484784"/>
            <a:ext cx="8229600" cy="4525963"/>
          </a:xfrm>
        </p:spPr>
        <p:txBody>
          <a:bodyPr>
            <a:normAutofit fontScale="70000" lnSpcReduction="20000"/>
          </a:bodyPr>
          <a:lstStyle/>
          <a:p>
            <a:pPr marL="0" indent="0">
              <a:buNone/>
            </a:pPr>
            <a:r>
              <a:rPr lang="cs-CZ" dirty="0" smtClean="0"/>
              <a:t>      Čtyři kamarádky se vydaly na procházku. </a:t>
            </a:r>
          </a:p>
          <a:p>
            <a:pPr marL="0" indent="0">
              <a:buNone/>
            </a:pPr>
            <a:r>
              <a:rPr lang="cs-CZ" dirty="0" smtClean="0"/>
              <a:t>„Jé, dneska je krásně,“ řekla Eva. „Půjdeme k rybníku. Žádné hřiště, co chtěla jedna z nás“.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„Nemysli si, že když jsi o rok starší než já, že budeš rozkazovat!“  odvětila Monika. „Jsem nejvyšší a nejsilnější, proto rozhodnu, kam půjdeme. A vy přece víte, kam chci jít. Chodíme tam často. A sportovat mě fakt nebaví.“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„Holky, nehádejte se, já jsem se narodila sice jen o měsíc dříve než Monča,  ale zase se učím z nás čtyř nejlépe. Mohla bych tedy chtít, abyste poslouchaly mě“, oznámila hrdě Denisa, která navrhovala kino.</a:t>
            </a:r>
          </a:p>
          <a:p>
            <a:pPr marL="0" indent="0">
              <a:buNone/>
            </a:pPr>
            <a:r>
              <a:rPr lang="cs-CZ" dirty="0" smtClean="0"/>
              <a:t>      „Protože se říká, že co je malé, to je milé, poslechnete mě. Proto žádný rybník, žádné kino, žádná ZOO! Tak jdeme!“ zakončila nekompromisně debatu nejmladší a nejmenší Barča.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271492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39687">
              <a:srgbClr val="FFC002"/>
            </a:gs>
            <a:gs pos="39375">
              <a:srgbClr val="FFC003"/>
            </a:gs>
            <a:gs pos="38750">
              <a:srgbClr val="FEC005"/>
            </a:gs>
            <a:gs pos="37500">
              <a:srgbClr val="FDC00A"/>
            </a:gs>
            <a:gs pos="86000">
              <a:srgbClr val="FABF14"/>
            </a:gs>
            <a:gs pos="30000">
              <a:srgbClr val="F5BD27"/>
            </a:gs>
            <a:gs pos="20000">
              <a:srgbClr val="EBB94E"/>
            </a:gs>
            <a:gs pos="0">
              <a:srgbClr val="D6B19C"/>
            </a:gs>
            <a:gs pos="98000">
              <a:srgbClr val="663012">
                <a:lumMod val="99000"/>
                <a:lumOff val="1000"/>
              </a:srgb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Řešení:</a:t>
            </a:r>
            <a:endParaRPr lang="cs-CZ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484784"/>
            <a:ext cx="8229600" cy="4525963"/>
          </a:xfrm>
        </p:spPr>
        <p:txBody>
          <a:bodyPr>
            <a:normAutofit fontScale="70000" lnSpcReduction="20000"/>
          </a:bodyPr>
          <a:lstStyle/>
          <a:p>
            <a:pPr marL="0" indent="0">
              <a:buNone/>
            </a:pPr>
            <a:r>
              <a:rPr lang="cs-CZ" dirty="0" smtClean="0"/>
              <a:t>      Čtyři kamarádky se vydaly na procházku. </a:t>
            </a:r>
          </a:p>
          <a:p>
            <a:pPr marL="0" indent="0">
              <a:buNone/>
            </a:pPr>
            <a:r>
              <a:rPr lang="cs-CZ" dirty="0" smtClean="0"/>
              <a:t>„Jé, dneska je </a:t>
            </a:r>
            <a:r>
              <a:rPr lang="cs-CZ" u="sng" dirty="0" smtClean="0"/>
              <a:t>krásně</a:t>
            </a:r>
            <a:r>
              <a:rPr lang="cs-CZ" dirty="0" smtClean="0"/>
              <a:t>,“ řekla Eva. „Půjdeme k rybníku. Žádné hřiště, co chtěla jedna z nás“.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„Nemysli si, že když jsi o rok starší než já, že budeš rozkazovat!“  odvětila Monika. „Jsem nejvyšší a nejsilnější, proto rozhodnu, kam půjdeme. A vy přece víte, kam chci jít. Chodíme tam </a:t>
            </a:r>
            <a:r>
              <a:rPr lang="cs-CZ" u="sng" dirty="0" smtClean="0"/>
              <a:t>často</a:t>
            </a:r>
            <a:r>
              <a:rPr lang="cs-CZ" dirty="0" smtClean="0"/>
              <a:t>. A sportovat mě fakt nebaví“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„Holky, nehádejte se, já jsem se narodila sice jen o měsíc </a:t>
            </a:r>
            <a:r>
              <a:rPr lang="cs-CZ" u="sng" dirty="0" smtClean="0"/>
              <a:t>dříve</a:t>
            </a:r>
            <a:r>
              <a:rPr lang="cs-CZ" dirty="0" smtClean="0"/>
              <a:t> než Monča,  ale zase se učím z nás čtyř </a:t>
            </a:r>
            <a:r>
              <a:rPr lang="cs-CZ" u="sng" dirty="0" smtClean="0"/>
              <a:t>nejlépe</a:t>
            </a:r>
            <a:r>
              <a:rPr lang="cs-CZ" dirty="0" smtClean="0"/>
              <a:t>. Mohla bych tedy chtít, abyste poslouchaly mě“, oznámila </a:t>
            </a:r>
            <a:r>
              <a:rPr lang="cs-CZ" u="sng" dirty="0" smtClean="0"/>
              <a:t>hrdě</a:t>
            </a:r>
            <a:r>
              <a:rPr lang="cs-CZ" dirty="0" smtClean="0"/>
              <a:t> Denisa, která navrhovala kino.</a:t>
            </a:r>
          </a:p>
          <a:p>
            <a:pPr marL="0" indent="0">
              <a:buNone/>
            </a:pPr>
            <a:r>
              <a:rPr lang="cs-CZ" dirty="0" smtClean="0"/>
              <a:t>      „Protože se říká, že co je malé, to je milé, poslechnete mě. Proto žádný rybník, žádné kino, žádná ZOO! Tak jdeme!“ zakončila </a:t>
            </a:r>
            <a:r>
              <a:rPr lang="cs-CZ" u="sng" dirty="0" smtClean="0"/>
              <a:t>nekompromisně</a:t>
            </a:r>
            <a:r>
              <a:rPr lang="cs-CZ" dirty="0" smtClean="0"/>
              <a:t> debatu nejmladší a nejmenší Barča.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842169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39687">
              <a:srgbClr val="FFC002"/>
            </a:gs>
            <a:gs pos="39375">
              <a:srgbClr val="FFC003"/>
            </a:gs>
            <a:gs pos="38750">
              <a:srgbClr val="FEC005"/>
            </a:gs>
            <a:gs pos="37500">
              <a:srgbClr val="FDC00A"/>
            </a:gs>
            <a:gs pos="86000">
              <a:srgbClr val="FABF14"/>
            </a:gs>
            <a:gs pos="30000">
              <a:srgbClr val="F5BD27"/>
            </a:gs>
            <a:gs pos="20000">
              <a:srgbClr val="EBB94E"/>
            </a:gs>
            <a:gs pos="0">
              <a:srgbClr val="D6B19C"/>
            </a:gs>
            <a:gs pos="98000">
              <a:srgbClr val="663012">
                <a:lumMod val="99000"/>
                <a:lumOff val="1000"/>
              </a:srgb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A teď trochu logiky…</a:t>
            </a:r>
            <a:endParaRPr lang="cs-CZ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marL="0" indent="0">
              <a:buNone/>
            </a:pPr>
            <a:r>
              <a:rPr lang="cs-CZ" dirty="0" smtClean="0"/>
              <a:t>Vypiš jména všech děvčat! </a:t>
            </a:r>
          </a:p>
          <a:p>
            <a:pPr marL="0" indent="0">
              <a:buNone/>
            </a:pPr>
            <a:r>
              <a:rPr lang="cs-CZ" dirty="0" smtClean="0">
                <a:solidFill>
                  <a:srgbClr val="FF0000"/>
                </a:solidFill>
              </a:rPr>
              <a:t>Eva, Monika, Denisa, Barbora.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Srovnej je od nejmladší po nejstarší!</a:t>
            </a:r>
          </a:p>
          <a:p>
            <a:pPr marL="0" indent="0">
              <a:buNone/>
            </a:pPr>
            <a:r>
              <a:rPr lang="cs-CZ" dirty="0" smtClean="0">
                <a:solidFill>
                  <a:srgbClr val="FF0000"/>
                </a:solidFill>
              </a:rPr>
              <a:t>Barbora, Monika, Denisa, Eva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Doplň, jakou aktivitu každá navrhovala!</a:t>
            </a:r>
          </a:p>
          <a:p>
            <a:pPr marL="0" indent="0">
              <a:buNone/>
            </a:pPr>
            <a:r>
              <a:rPr lang="cs-CZ" dirty="0" smtClean="0">
                <a:solidFill>
                  <a:srgbClr val="FF0000"/>
                </a:solidFill>
              </a:rPr>
              <a:t>Eva – rybník; Monika – ZOO; Denisa – kino,              Bára – hřiště.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271492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39687">
              <a:srgbClr val="FFC002"/>
            </a:gs>
            <a:gs pos="39375">
              <a:srgbClr val="FFC003"/>
            </a:gs>
            <a:gs pos="38750">
              <a:srgbClr val="FEC005"/>
            </a:gs>
            <a:gs pos="37500">
              <a:srgbClr val="FDC00A"/>
            </a:gs>
            <a:gs pos="86000">
              <a:srgbClr val="FABF14"/>
            </a:gs>
            <a:gs pos="30000">
              <a:srgbClr val="F5BD27"/>
            </a:gs>
            <a:gs pos="20000">
              <a:srgbClr val="EBB94E"/>
            </a:gs>
            <a:gs pos="0">
              <a:srgbClr val="D6B19C"/>
            </a:gs>
            <a:gs pos="98000">
              <a:srgbClr val="663012">
                <a:lumMod val="99000"/>
                <a:lumOff val="1000"/>
              </a:srgb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467544" y="0"/>
            <a:ext cx="8229600" cy="1403648"/>
          </a:xfrm>
        </p:spPr>
        <p:txBody>
          <a:bodyPr>
            <a:normAutofit/>
          </a:bodyPr>
          <a:lstStyle/>
          <a:p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A zpět k mluvnici…</a:t>
            </a:r>
            <a:endParaRPr lang="cs-CZ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467544" y="1052736"/>
            <a:ext cx="8229600" cy="4525963"/>
          </a:xfrm>
        </p:spPr>
        <p:txBody>
          <a:bodyPr>
            <a:noAutofit/>
          </a:bodyPr>
          <a:lstStyle/>
          <a:p>
            <a:r>
              <a:rPr lang="cs-CZ" sz="2400" dirty="0" smtClean="0"/>
              <a:t>Urči podtržené druhy příslovcí!</a:t>
            </a:r>
          </a:p>
          <a:p>
            <a:pPr marL="0" indent="0">
              <a:buNone/>
            </a:pPr>
            <a:r>
              <a:rPr lang="cs-CZ" sz="2400" dirty="0" smtClean="0"/>
              <a:t>krásně – </a:t>
            </a:r>
            <a:r>
              <a:rPr lang="cs-CZ" sz="2400" dirty="0" err="1" smtClean="0"/>
              <a:t>způs</a:t>
            </a:r>
            <a:r>
              <a:rPr lang="cs-CZ" sz="2400" dirty="0" smtClean="0"/>
              <a:t>., často – času, dříve – času, nejlépe – </a:t>
            </a:r>
            <a:r>
              <a:rPr lang="cs-CZ" sz="2400" dirty="0" err="1" smtClean="0"/>
              <a:t>způs</a:t>
            </a:r>
            <a:r>
              <a:rPr lang="cs-CZ" sz="2400" dirty="0" smtClean="0"/>
              <a:t>., hrdě – </a:t>
            </a:r>
            <a:r>
              <a:rPr lang="cs-CZ" sz="2400" dirty="0" err="1" smtClean="0"/>
              <a:t>způs</a:t>
            </a:r>
            <a:r>
              <a:rPr lang="cs-CZ" sz="2400" dirty="0" smtClean="0"/>
              <a:t>., nekompromisně – </a:t>
            </a:r>
            <a:r>
              <a:rPr lang="cs-CZ" sz="2400" dirty="0" err="1" smtClean="0"/>
              <a:t>způs</a:t>
            </a:r>
            <a:r>
              <a:rPr lang="cs-CZ" sz="2400" dirty="0" smtClean="0"/>
              <a:t>.</a:t>
            </a:r>
          </a:p>
          <a:p>
            <a:r>
              <a:rPr lang="cs-CZ" sz="2400" dirty="0" smtClean="0"/>
              <a:t>Vytvoř 1. stupeň od příslovce </a:t>
            </a:r>
            <a:r>
              <a:rPr lang="cs-CZ" sz="2400" i="1" dirty="0" smtClean="0"/>
              <a:t>nejlépe</a:t>
            </a:r>
            <a:r>
              <a:rPr lang="cs-CZ" sz="2400" dirty="0" smtClean="0"/>
              <a:t>!</a:t>
            </a:r>
          </a:p>
          <a:p>
            <a:pPr marL="0" indent="0">
              <a:buNone/>
            </a:pPr>
            <a:r>
              <a:rPr lang="cs-CZ" sz="2400" dirty="0" smtClean="0"/>
              <a:t>dobře</a:t>
            </a:r>
          </a:p>
          <a:p>
            <a:r>
              <a:rPr lang="cs-CZ" sz="2400" dirty="0" smtClean="0"/>
              <a:t>K příslovci </a:t>
            </a:r>
            <a:r>
              <a:rPr lang="cs-CZ" sz="2400" i="1" dirty="0" smtClean="0"/>
              <a:t>nejlépe </a:t>
            </a:r>
            <a:r>
              <a:rPr lang="cs-CZ" sz="2400" dirty="0" smtClean="0"/>
              <a:t>vytvoř antonymum!</a:t>
            </a:r>
          </a:p>
          <a:p>
            <a:pPr marL="0" indent="0">
              <a:buNone/>
            </a:pPr>
            <a:r>
              <a:rPr lang="cs-CZ" sz="2400" dirty="0" smtClean="0"/>
              <a:t>nejhůře</a:t>
            </a:r>
          </a:p>
          <a:p>
            <a:r>
              <a:rPr lang="cs-CZ" sz="2400" dirty="0" smtClean="0"/>
              <a:t>Vysvětli, co znamená slovo </a:t>
            </a:r>
            <a:r>
              <a:rPr lang="cs-CZ" sz="2400" i="1" dirty="0" smtClean="0"/>
              <a:t>kompromis</a:t>
            </a:r>
            <a:r>
              <a:rPr lang="cs-CZ" sz="2400" dirty="0" smtClean="0"/>
              <a:t>!</a:t>
            </a:r>
          </a:p>
          <a:p>
            <a:pPr marL="0" indent="0">
              <a:buNone/>
            </a:pPr>
            <a:r>
              <a:rPr lang="cs-CZ" sz="2400" dirty="0" smtClean="0"/>
              <a:t>Např. způsob řešení, na kterém se shodnou všechny zúčastněné strany.</a:t>
            </a:r>
          </a:p>
          <a:p>
            <a:r>
              <a:rPr lang="cs-CZ" sz="2400" dirty="0" smtClean="0"/>
              <a:t>Kdy můžeme použít tvary </a:t>
            </a:r>
            <a:r>
              <a:rPr lang="cs-CZ" sz="2400" i="1" dirty="0" smtClean="0"/>
              <a:t>Barča, Monča</a:t>
            </a:r>
            <a:r>
              <a:rPr lang="cs-CZ" sz="2400" dirty="0" smtClean="0"/>
              <a:t>?</a:t>
            </a:r>
          </a:p>
          <a:p>
            <a:pPr marL="0" indent="0">
              <a:buNone/>
            </a:pPr>
            <a:r>
              <a:rPr lang="cs-CZ" sz="2400" dirty="0" smtClean="0"/>
              <a:t>Jedná se o domácké tvary, užíváme je v soukromí, mezi kamarády. </a:t>
            </a:r>
          </a:p>
          <a:p>
            <a:pPr marL="0" indent="0">
              <a:buNone/>
            </a:pP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18271492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39687">
              <a:srgbClr val="FFC002"/>
            </a:gs>
            <a:gs pos="39375">
              <a:srgbClr val="FFC003"/>
            </a:gs>
            <a:gs pos="38750">
              <a:srgbClr val="FEC005"/>
            </a:gs>
            <a:gs pos="37500">
              <a:srgbClr val="FDC00A"/>
            </a:gs>
            <a:gs pos="86000">
              <a:srgbClr val="FABF14"/>
            </a:gs>
            <a:gs pos="30000">
              <a:srgbClr val="F5BD27"/>
            </a:gs>
            <a:gs pos="20000">
              <a:srgbClr val="EBB94E"/>
            </a:gs>
            <a:gs pos="0">
              <a:srgbClr val="D6B19C"/>
            </a:gs>
            <a:gs pos="98000">
              <a:srgbClr val="663012">
                <a:lumMod val="99000"/>
                <a:lumOff val="1000"/>
              </a:srgb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Použité zdroje:</a:t>
            </a:r>
            <a:endParaRPr lang="cs-CZ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pPr marL="0" indent="0">
              <a:buNone/>
            </a:pPr>
            <a:r>
              <a:rPr lang="cs-CZ" sz="2400" dirty="0" smtClean="0"/>
              <a:t> </a:t>
            </a:r>
            <a:endParaRPr lang="cs-CZ" sz="2400" dirty="0"/>
          </a:p>
        </p:txBody>
      </p:sp>
      <p:sp>
        <p:nvSpPr>
          <p:cNvPr id="4" name="Obdélník 3"/>
          <p:cNvSpPr/>
          <p:nvPr/>
        </p:nvSpPr>
        <p:spPr>
          <a:xfrm>
            <a:off x="611560" y="1556792"/>
            <a:ext cx="7704856" cy="240065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>
              <a:buFont typeface="Arial" pitchFamily="34" charset="0"/>
              <a:buChar char="•"/>
            </a:pPr>
            <a:r>
              <a:rPr lang="cs-CZ" sz="2400" dirty="0" smtClean="0"/>
              <a:t>NOVOTNÝ, Jiří a kol. </a:t>
            </a:r>
            <a:r>
              <a:rPr lang="cs-CZ" sz="2400" i="1" dirty="0" smtClean="0"/>
              <a:t>Mluvnice češtiny pro střední školy</a:t>
            </a:r>
            <a:r>
              <a:rPr lang="cs-CZ" sz="2400" dirty="0" smtClean="0"/>
              <a:t>. Praha: Fortuna, 1992,      ISBN 80-85298-32-5. 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400" dirty="0" smtClean="0"/>
              <a:t>SOCHROVÁ, Marie. </a:t>
            </a:r>
            <a:r>
              <a:rPr lang="cs-CZ" sz="2400" i="1" dirty="0" smtClean="0"/>
              <a:t>Český jazyk v kostce</a:t>
            </a:r>
            <a:r>
              <a:rPr lang="cs-CZ" sz="2400" dirty="0" smtClean="0"/>
              <a:t>. Havlíčkův Brod: Fragment, 1996, ISBN 80-7200-041-1</a:t>
            </a:r>
            <a:r>
              <a:rPr lang="cs-CZ" dirty="0" smtClean="0"/>
              <a:t>. </a:t>
            </a:r>
          </a:p>
          <a:p>
            <a:pPr marL="285750" indent="-285750">
              <a:buFont typeface="Arial" pitchFamily="34" charset="0"/>
              <a:buChar char="•"/>
            </a:pPr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943476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1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2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4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254</TotalTime>
  <Words>792</Words>
  <Application>Microsoft Office PowerPoint</Application>
  <PresentationFormat>Předvádění na obrazovce (4:3)</PresentationFormat>
  <Paragraphs>103</Paragraphs>
  <Slides>10</Slides>
  <Notes>2</Notes>
  <HiddenSlides>1</HiddenSlides>
  <MMClips>0</MMClips>
  <ScaleCrop>false</ScaleCrop>
  <HeadingPairs>
    <vt:vector size="4" baseType="variant">
      <vt:variant>
        <vt:lpstr>Motiv</vt:lpstr>
      </vt:variant>
      <vt:variant>
        <vt:i4>3</vt:i4>
      </vt:variant>
      <vt:variant>
        <vt:lpstr>Nadpisy snímků</vt:lpstr>
      </vt:variant>
      <vt:variant>
        <vt:i4>10</vt:i4>
      </vt:variant>
    </vt:vector>
  </HeadingPairs>
  <TitlesOfParts>
    <vt:vector size="13" baseType="lpstr">
      <vt:lpstr>Motiv systému Office</vt:lpstr>
      <vt:lpstr>1_Motiv systému Office</vt:lpstr>
      <vt:lpstr>2_Motiv systému Office</vt:lpstr>
      <vt:lpstr>Prezentace aplikace PowerPoint</vt:lpstr>
      <vt:lpstr> </vt:lpstr>
      <vt:lpstr>Prezentace aplikace PowerPoint</vt:lpstr>
      <vt:lpstr>ZOPAKUJEME:</vt:lpstr>
      <vt:lpstr>Prezentace aplikace PowerPoint</vt:lpstr>
      <vt:lpstr>Přečti si pozorně text, vypiš příslovce!</vt:lpstr>
      <vt:lpstr>Řešení:</vt:lpstr>
      <vt:lpstr>A teď trochu logiky…</vt:lpstr>
      <vt:lpstr>A zpět k mluvnici…</vt:lpstr>
      <vt:lpstr>Použité 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Anežka Chládková</dc:creator>
  <cp:lastModifiedBy>Anežka Chládková</cp:lastModifiedBy>
  <cp:revision>20</cp:revision>
  <dcterms:created xsi:type="dcterms:W3CDTF">2013-04-01T14:48:40Z</dcterms:created>
  <dcterms:modified xsi:type="dcterms:W3CDTF">2013-04-29T19:10:36Z</dcterms:modified>
</cp:coreProperties>
</file>