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7" r:id="rId2"/>
    <p:sldId id="259" r:id="rId3"/>
    <p:sldId id="260" r:id="rId4"/>
    <p:sldId id="261" r:id="rId5"/>
    <p:sldId id="262" r:id="rId6"/>
    <p:sldId id="263" r:id="rId7"/>
    <p:sldId id="271" r:id="rId8"/>
    <p:sldId id="276" r:id="rId9"/>
    <p:sldId id="275" r:id="rId10"/>
    <p:sldId id="274" r:id="rId11"/>
    <p:sldId id="273" r:id="rId12"/>
    <p:sldId id="272" r:id="rId13"/>
    <p:sldId id="277" r:id="rId14"/>
    <p:sldId id="279" r:id="rId15"/>
    <p:sldId id="280" r:id="rId16"/>
    <p:sldId id="281" r:id="rId17"/>
    <p:sldId id="264" r:id="rId18"/>
    <p:sldId id="28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93EA7F-5C07-45E7-BC44-7C8E5281876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5ACC7A-C707-43EA-AFB9-DA1DD66A7E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9722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Anotace: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Určená pro žáky 1. ročníku nástavbového studia (popř. 1. ročníku SOU).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Prezentace určená k interaktivní práci žáků při hodině.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Metodické pokyny: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Prezentace je určena jako podpůrný materiál k výkladu učitele a interaktivní práci žáků, lze použít i k opakování učiva.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pitchFamily="18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pitchFamily="18" charset="0"/>
              </a:rPr>
              <a:t>Prvních pět úloh společně s žáky ( první úloha s animací podporující výklad).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pitchFamily="18" charset="0"/>
              </a:rPr>
              <a:t>Dále čtyři příklady s nabídkou výběru výsledků. Některý z žáků dostane myš a z nabídky řešení příkladů vybírá správnou možnost.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pitchFamily="18" charset="0"/>
              </a:rPr>
              <a:t>A na závěr čtyři příklady k samostatné práci žáků.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pitchFamily="18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pitchFamily="18" charset="0"/>
              </a:rPr>
              <a:t>Čas: cca. 20 - 25 min.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pitchFamily="18" charset="0"/>
            </a:endParaRPr>
          </a:p>
          <a:p>
            <a:endParaRPr lang="cs-CZ" smtClean="0"/>
          </a:p>
          <a:p>
            <a:pPr marL="0" lvl="1" eaLnBrk="1" hangingPunct="1">
              <a:spcBef>
                <a:spcPct val="0"/>
              </a:spcBef>
            </a:pPr>
            <a:endParaRPr lang="cs-CZ" sz="2000" smtClean="0"/>
          </a:p>
          <a:p>
            <a:endParaRPr lang="cs-CZ" smtClean="0"/>
          </a:p>
        </p:txBody>
      </p:sp>
      <p:sp>
        <p:nvSpPr>
          <p:cNvPr id="32772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1200" smtClean="0">
                <a:solidFill>
                  <a:srgbClr val="000000"/>
                </a:solidFill>
              </a:rPr>
              <a:t>VY_32_INOVACE_1/20A-ICT/PE/ON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A8CB4-C00F-44D5-956C-381CFFB80C0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6504-1F20-4621-8611-F498ED0690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7878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A8CB4-C00F-44D5-956C-381CFFB80C0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6504-1F20-4621-8611-F498ED0690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768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A8CB4-C00F-44D5-956C-381CFFB80C0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6504-1F20-4621-8611-F498ED0690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6738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A8CB4-C00F-44D5-956C-381CFFB80C0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6504-1F20-4621-8611-F498ED0690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4949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A8CB4-C00F-44D5-956C-381CFFB80C0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6504-1F20-4621-8611-F498ED0690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092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A8CB4-C00F-44D5-956C-381CFFB80C0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6504-1F20-4621-8611-F498ED0690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940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A8CB4-C00F-44D5-956C-381CFFB80C0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6504-1F20-4621-8611-F498ED0690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03766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A8CB4-C00F-44D5-956C-381CFFB80C0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6504-1F20-4621-8611-F498ED0690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763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A8CB4-C00F-44D5-956C-381CFFB80C0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6504-1F20-4621-8611-F498ED0690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237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A8CB4-C00F-44D5-956C-381CFFB80C0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6504-1F20-4621-8611-F498ED0690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2890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A8CB4-C00F-44D5-956C-381CFFB80C0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D6504-1F20-4621-8611-F498ED0690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8608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5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5A8CB4-C00F-44D5-956C-381CFFB80C0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3D6504-1F20-4621-8611-F498ED0690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814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Obdélník 5"/>
          <p:cNvSpPr>
            <a:spLocks noChangeArrowheads="1"/>
          </p:cNvSpPr>
          <p:nvPr/>
        </p:nvSpPr>
        <p:spPr bwMode="auto">
          <a:xfrm>
            <a:off x="4859338" y="404813"/>
            <a:ext cx="238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1536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9449315"/>
              </p:ext>
            </p:extLst>
          </p:nvPr>
        </p:nvGraphicFramePr>
        <p:xfrm>
          <a:off x="468313" y="2060575"/>
          <a:ext cx="8280400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843"/>
                <a:gridCol w="63795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Jazykové </a:t>
                      </a:r>
                      <a:r>
                        <a:rPr lang="cs-CZ" sz="2000" dirty="0" smtClean="0">
                          <a:effectLst/>
                        </a:rPr>
                        <a:t>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Tvarosloví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Neohebné </a:t>
                      </a:r>
                      <a:r>
                        <a:rPr lang="cs-CZ" sz="20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druhy slov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VY_12_INOVACE_1A_CJ_12(32)</a:t>
                      </a: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Anežka Chládková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13. 03. 2013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538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6988"/>
            <a:ext cx="9144000" cy="1997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011666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alpha val="5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Anotace:</a:t>
            </a:r>
          </a:p>
          <a:p>
            <a:pPr marL="0" indent="0">
              <a:buNone/>
            </a:pPr>
            <a:r>
              <a:rPr lang="cs-CZ" sz="2200" dirty="0" smtClean="0"/>
              <a:t>Materiál je určen k zopakování a procvičení látky ve 1. a 2. ročníku oborů SOU. </a:t>
            </a:r>
          </a:p>
          <a:p>
            <a:pPr marL="0" indent="0">
              <a:buNone/>
            </a:pPr>
            <a:r>
              <a:rPr lang="cs-CZ" sz="2200" dirty="0" smtClean="0"/>
              <a:t>Je určen k interaktivní práci ve výuce.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Metodika:</a:t>
            </a:r>
          </a:p>
          <a:p>
            <a:pPr marL="0" indent="0">
              <a:buNone/>
            </a:pPr>
            <a:r>
              <a:rPr lang="cs-CZ" sz="2200" dirty="0" smtClean="0"/>
              <a:t>Po frontálním opakování následuje zábavnou  formou procvičení látky a zároveň procvičení čtenářské gramotnosti  i logického myšlení. </a:t>
            </a:r>
          </a:p>
          <a:p>
            <a:pPr marL="0" indent="0">
              <a:buNone/>
            </a:pPr>
            <a:r>
              <a:rPr lang="cs-CZ" sz="2200" dirty="0" smtClean="0"/>
              <a:t>Test lze využít pro samostatnou práci i pro společnou práci (žáci se při „klikání“ střídají.</a:t>
            </a:r>
          </a:p>
        </p:txBody>
      </p:sp>
    </p:spTree>
    <p:extLst>
      <p:ext uri="{BB962C8B-B14F-4D97-AF65-F5344CB8AC3E}">
        <p14:creationId xmlns:p14="http://schemas.microsoft.com/office/powerpoint/2010/main" val="37981544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600" dirty="0" smtClean="0">
                <a:solidFill>
                  <a:srgbClr val="FF0000"/>
                </a:solidFill>
              </a:rPr>
              <a:t>Neohebné druhy slov</a:t>
            </a:r>
          </a:p>
          <a:p>
            <a:pPr marL="0" indent="0" algn="ctr">
              <a:buNone/>
            </a:pP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263761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Do vypravování dosaď místo číslice patřičný druh slova!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Byl </a:t>
            </a:r>
            <a:r>
              <a:rPr lang="cs-CZ" dirty="0" smtClean="0">
                <a:solidFill>
                  <a:srgbClr val="FF0000"/>
                </a:solidFill>
              </a:rPr>
              <a:t>(4)</a:t>
            </a:r>
            <a:r>
              <a:rPr lang="cs-CZ" dirty="0" smtClean="0"/>
              <a:t> král a byl tak </a:t>
            </a:r>
            <a:r>
              <a:rPr lang="cs-CZ" dirty="0" smtClean="0">
                <a:solidFill>
                  <a:srgbClr val="FF0000"/>
                </a:solidFill>
              </a:rPr>
              <a:t>(2)</a:t>
            </a:r>
            <a:r>
              <a:rPr lang="cs-CZ" dirty="0" smtClean="0"/>
              <a:t>, že </a:t>
            </a:r>
            <a:r>
              <a:rPr lang="cs-CZ" dirty="0" smtClean="0">
                <a:solidFill>
                  <a:srgbClr val="FF0000"/>
                </a:solidFill>
              </a:rPr>
              <a:t>(8) </a:t>
            </a:r>
            <a:r>
              <a:rPr lang="cs-CZ" dirty="0" smtClean="0"/>
              <a:t>všem živočichům rozuměl, co si povídali. A poslouchejte, jak se tomu</a:t>
            </a:r>
            <a:r>
              <a:rPr lang="cs-CZ" dirty="0" smtClean="0">
                <a:solidFill>
                  <a:srgbClr val="FF0000"/>
                </a:solidFill>
              </a:rPr>
              <a:t> (5)</a:t>
            </a:r>
            <a:r>
              <a:rPr lang="cs-CZ" dirty="0" smtClean="0"/>
              <a:t>. Přišla </a:t>
            </a:r>
            <a:r>
              <a:rPr lang="cs-CZ" dirty="0" smtClean="0">
                <a:solidFill>
                  <a:srgbClr val="FF0000"/>
                </a:solidFill>
              </a:rPr>
              <a:t>(7) </a:t>
            </a:r>
            <a:r>
              <a:rPr lang="cs-CZ" dirty="0" smtClean="0"/>
              <a:t>němu jednou nějaká </a:t>
            </a:r>
            <a:r>
              <a:rPr lang="cs-CZ" dirty="0" smtClean="0">
                <a:solidFill>
                  <a:srgbClr val="FF0000"/>
                </a:solidFill>
              </a:rPr>
              <a:t>(2) </a:t>
            </a:r>
            <a:r>
              <a:rPr lang="cs-CZ" dirty="0" smtClean="0"/>
              <a:t>babička, přinesla </a:t>
            </a:r>
            <a:r>
              <a:rPr lang="cs-CZ" dirty="0" smtClean="0">
                <a:solidFill>
                  <a:srgbClr val="FF0000"/>
                </a:solidFill>
              </a:rPr>
              <a:t>(3) </a:t>
            </a:r>
            <a:r>
              <a:rPr lang="cs-CZ" dirty="0" smtClean="0"/>
              <a:t>v košíku hada a povídá, </a:t>
            </a:r>
            <a:r>
              <a:rPr lang="cs-CZ" dirty="0" smtClean="0">
                <a:solidFill>
                  <a:srgbClr val="FF0000"/>
                </a:solidFill>
              </a:rPr>
              <a:t>(8) </a:t>
            </a:r>
            <a:r>
              <a:rPr lang="cs-CZ" dirty="0" smtClean="0"/>
              <a:t>si ho dal ustrojit: když ho </a:t>
            </a:r>
            <a:r>
              <a:rPr lang="cs-CZ" dirty="0" smtClean="0">
                <a:solidFill>
                  <a:srgbClr val="FF0000"/>
                </a:solidFill>
              </a:rPr>
              <a:t>(5)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že bude všemu rozumět, co které zvíře v povětří, na </a:t>
            </a:r>
            <a:r>
              <a:rPr lang="cs-CZ" dirty="0" smtClean="0">
                <a:solidFill>
                  <a:srgbClr val="FF0000"/>
                </a:solidFill>
              </a:rPr>
              <a:t>(1) </a:t>
            </a:r>
            <a:r>
              <a:rPr lang="cs-CZ" dirty="0" smtClean="0"/>
              <a:t>i </a:t>
            </a:r>
            <a:r>
              <a:rPr lang="cs-CZ" dirty="0" smtClean="0">
                <a:solidFill>
                  <a:srgbClr val="FF0000"/>
                </a:solidFill>
              </a:rPr>
              <a:t>(7) </a:t>
            </a:r>
            <a:r>
              <a:rPr lang="cs-CZ" dirty="0" smtClean="0"/>
              <a:t>vodě mluví. Tomu </a:t>
            </a:r>
            <a:r>
              <a:rPr lang="cs-CZ" dirty="0" smtClean="0">
                <a:solidFill>
                  <a:srgbClr val="FF0000"/>
                </a:solidFill>
              </a:rPr>
              <a:t>(1) </a:t>
            </a:r>
            <a:r>
              <a:rPr lang="cs-CZ" dirty="0" smtClean="0"/>
              <a:t>se to líbilo, že bude </a:t>
            </a:r>
            <a:r>
              <a:rPr lang="cs-CZ" dirty="0" smtClean="0">
                <a:solidFill>
                  <a:srgbClr val="FF0000"/>
                </a:solidFill>
              </a:rPr>
              <a:t>(5)</a:t>
            </a:r>
            <a:r>
              <a:rPr lang="cs-CZ" dirty="0" smtClean="0"/>
              <a:t>, co nikdo neumí, dobře babičce </a:t>
            </a:r>
            <a:r>
              <a:rPr lang="cs-CZ" dirty="0" smtClean="0">
                <a:solidFill>
                  <a:srgbClr val="FF0000"/>
                </a:solidFill>
              </a:rPr>
              <a:t>(5) </a:t>
            </a:r>
            <a:r>
              <a:rPr lang="cs-CZ" dirty="0" smtClean="0"/>
              <a:t>a hned poručil sloužícímu, aby mu tu rybu k obědu připravil.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2730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Takto vypadá originál…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Byl jeden král a byl tak rozumný, že i všem živočichům rozuměl, co si povídali. A poslouchejte, jak se tomu naučil. Přišla k němu jednou nějaká stará babička, přinesla mu v košíku hada a povídá, aby si ho dal ustrojit: když ho sní, že bude všemu rozumět, co které zvíře v povětří, na zemi i ve vodě mluví. Tomu králi se </a:t>
            </a:r>
            <a:r>
              <a:rPr lang="cs-CZ" dirty="0" err="1" smtClean="0"/>
              <a:t>tolíbilo</a:t>
            </a:r>
            <a:r>
              <a:rPr lang="cs-CZ" dirty="0" smtClean="0"/>
              <a:t>, že bude umět, co nikdo neumí, dobře babičce zaplatil a hned poručil sloužícímu, aby mu tu rybu k obědu připravil.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9107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5400" dirty="0" smtClean="0">
                <a:solidFill>
                  <a:srgbClr val="FF0000"/>
                </a:solidFill>
              </a:rPr>
              <a:t>U podtržených slov urči jejich druh!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4986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Pojď</a:t>
            </a:r>
            <a:r>
              <a:rPr lang="cs-CZ" dirty="0" smtClean="0"/>
              <a:t> sem, ty ježibabo!</a:t>
            </a:r>
            <a:endParaRPr lang="cs-CZ" dirty="0"/>
          </a:p>
        </p:txBody>
      </p:sp>
      <p:sp>
        <p:nvSpPr>
          <p:cNvPr id="5" name="Zaoblený obdélník 4">
            <a:hlinkClick r:id="" action="ppaction://hlinkshowjump?jump=nextslide" highlightClick="1">
              <a:snd r:embed="rId2" name="applause.wav"/>
            </a:hlinkClick>
          </p:cNvPr>
          <p:cNvSpPr/>
          <p:nvPr/>
        </p:nvSpPr>
        <p:spPr>
          <a:xfrm>
            <a:off x="611560" y="1772816"/>
            <a:ext cx="3600000" cy="1440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sloveso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026" name="Picture 2">
            <a:hlinkClick r:id="" action="ppaction://noaction" highlightClick="1">
              <a:snd r:embed="rId3" name="explode.wav"/>
            </a:hlinkClick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222" y="4077072"/>
            <a:ext cx="3621338" cy="1463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" action="ppaction://noaction" highlightClick="1">
              <a:snd r:embed="rId3" name="explode.wav"/>
            </a:hlinkClick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426" y="4077072"/>
            <a:ext cx="3621087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>
            <a:hlinkClick r:id="" action="ppaction://noaction" highlightClick="1">
              <a:snd r:embed="rId3" name="explode.wav"/>
            </a:hlinkClick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1772816"/>
            <a:ext cx="3621087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>
            <a:hlinkClick r:id="" action="ppaction://noaction" highlightClick="1">
              <a:snd r:embed="rId3" name="explode.wav"/>
            </a:hlinkClick>
          </p:cNvPr>
          <p:cNvSpPr txBox="1"/>
          <p:nvPr/>
        </p:nvSpPr>
        <p:spPr>
          <a:xfrm>
            <a:off x="5885779" y="2181487"/>
            <a:ext cx="20016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/>
              <a:t>předložka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18838" y="4485743"/>
            <a:ext cx="13854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/>
              <a:t>spojka</a:t>
            </a:r>
            <a:endParaRPr lang="cs-CZ" sz="3600" dirty="0"/>
          </a:p>
        </p:txBody>
      </p:sp>
      <p:sp>
        <p:nvSpPr>
          <p:cNvPr id="7" name="TextovéPole 6">
            <a:hlinkClick r:id="" action="ppaction://noaction" highlightClick="1"/>
          </p:cNvPr>
          <p:cNvSpPr txBox="1"/>
          <p:nvPr/>
        </p:nvSpPr>
        <p:spPr>
          <a:xfrm>
            <a:off x="5584822" y="4485743"/>
            <a:ext cx="27042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příslovce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35216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A </a:t>
            </a:r>
            <a:r>
              <a:rPr lang="cs-CZ" dirty="0" smtClean="0"/>
              <a:t>to jsou k nám hosté!</a:t>
            </a:r>
            <a:endParaRPr lang="cs-CZ" u="sng" dirty="0"/>
          </a:p>
        </p:txBody>
      </p:sp>
      <p:sp>
        <p:nvSpPr>
          <p:cNvPr id="5" name="Zaoblený obdélník 4">
            <a:hlinkClick r:id="" action="ppaction://hlinkshowjump?jump=nextslide" highlightClick="1">
              <a:snd r:embed="rId2" name="applause.wav"/>
            </a:hlinkClick>
          </p:cNvPr>
          <p:cNvSpPr/>
          <p:nvPr/>
        </p:nvSpPr>
        <p:spPr>
          <a:xfrm>
            <a:off x="4953127" y="4069713"/>
            <a:ext cx="3600000" cy="1440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částice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026" name="Picture 2">
            <a:hlinkClick r:id="" action="ppaction://noaction" highlightClick="1">
              <a:snd r:embed="rId3" name="explode.wav"/>
            </a:hlinkClick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222" y="4077072"/>
            <a:ext cx="3621338" cy="1463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" action="ppaction://noaction" highlightClick="1">
              <a:snd r:embed="rId3" name="explode.wav"/>
            </a:hlinkClick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628800"/>
            <a:ext cx="3621087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>
            <a:hlinkClick r:id="" action="ppaction://noaction" highlightClick="1">
              <a:snd r:embed="rId3" name="explode.wav"/>
            </a:hlinkClick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016" y="1628800"/>
            <a:ext cx="3621087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>
            <a:hlinkClick r:id="" action="ppaction://noaction" highlightClick="1">
              <a:snd r:embed="rId3" name="explode.wav"/>
            </a:hlinkClick>
          </p:cNvPr>
          <p:cNvSpPr txBox="1"/>
          <p:nvPr/>
        </p:nvSpPr>
        <p:spPr>
          <a:xfrm>
            <a:off x="5885779" y="2037470"/>
            <a:ext cx="20016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/>
              <a:t>předložka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93975" y="4485743"/>
            <a:ext cx="20351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/>
              <a:t>citoslovce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22716" y="2037471"/>
            <a:ext cx="13854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/>
              <a:t>spojka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875466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Stal se </a:t>
            </a:r>
            <a:r>
              <a:rPr lang="cs-CZ" u="sng" dirty="0" smtClean="0"/>
              <a:t>trojnásobným</a:t>
            </a:r>
            <a:r>
              <a:rPr lang="cs-CZ" dirty="0" smtClean="0"/>
              <a:t> dědečkem.</a:t>
            </a:r>
            <a:endParaRPr lang="cs-CZ" dirty="0"/>
          </a:p>
        </p:txBody>
      </p:sp>
      <p:sp>
        <p:nvSpPr>
          <p:cNvPr id="5" name="Zaoblený obdélník 4">
            <a:hlinkClick r:id="" action="ppaction://noaction" highlightClick="1">
              <a:snd r:embed="rId2" name="explode.wav"/>
            </a:hlinkClick>
          </p:cNvPr>
          <p:cNvSpPr/>
          <p:nvPr/>
        </p:nvSpPr>
        <p:spPr>
          <a:xfrm>
            <a:off x="611560" y="1772816"/>
            <a:ext cx="3600000" cy="1440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přídavné jméno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026" name="Picture 2">
            <a:hlinkClick r:id="" action="ppaction://hlinkshowjump?jump=nextslide" highlightClick="1">
              <a:snd r:embed="rId3" name="applause.wav"/>
            </a:hlinkClick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77072"/>
            <a:ext cx="3621338" cy="1463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" action="ppaction://noaction" highlightClick="1">
              <a:snd r:embed="rId2" name="explode.wav"/>
            </a:hlinkClick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426" y="4077072"/>
            <a:ext cx="3621087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>
            <a:hlinkClick r:id="" action="ppaction://noaction" highlightClick="1">
              <a:snd r:embed="rId2" name="explode.wav"/>
            </a:hlinkClick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4238" y="1749141"/>
            <a:ext cx="3621087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60960" y="2169650"/>
            <a:ext cx="28834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zájmeno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12353" y="4485743"/>
            <a:ext cx="27984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  číslovka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52120" y="4485743"/>
            <a:ext cx="2737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příslovce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35216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Mám </a:t>
            </a:r>
            <a:r>
              <a:rPr lang="cs-CZ" u="sng" dirty="0" smtClean="0"/>
              <a:t>svých</a:t>
            </a:r>
            <a:r>
              <a:rPr lang="cs-CZ" dirty="0" smtClean="0"/>
              <a:t> starostí dost!</a:t>
            </a:r>
            <a:endParaRPr lang="cs-CZ" dirty="0"/>
          </a:p>
        </p:txBody>
      </p:sp>
      <p:sp>
        <p:nvSpPr>
          <p:cNvPr id="5" name="Zaoblený obdélník 4">
            <a:hlinkClick r:id="" action="ppaction://noaction" highlightClick="1">
              <a:snd r:embed="rId2" name="explode.wav"/>
            </a:hlinkClick>
          </p:cNvPr>
          <p:cNvSpPr/>
          <p:nvPr/>
        </p:nvSpPr>
        <p:spPr>
          <a:xfrm>
            <a:off x="637726" y="1784653"/>
            <a:ext cx="3600000" cy="1440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přídavné jméno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026" name="Picture 2">
            <a:hlinkClick r:id="" action="ppaction://noaction" highlightClick="1">
              <a:snd r:embed="rId2" name="explode.wav"/>
            </a:hlinkClick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77072"/>
            <a:ext cx="3621338" cy="1463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" action="ppaction://noaction" highlightClick="1">
              <a:snd r:embed="rId2" name="explode.wav"/>
            </a:hlinkClick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426" y="4077072"/>
            <a:ext cx="3621087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>
            <a:hlinkClick r:id="" action="ppaction://hlinkshowjump?jump=nextslide" highlightClick="1">
              <a:snd r:embed="rId4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72816"/>
            <a:ext cx="3621087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796136" y="2132856"/>
            <a:ext cx="2425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zájmeno</a:t>
            </a:r>
            <a:endParaRPr lang="cs-CZ" sz="3600" dirty="0"/>
          </a:p>
        </p:txBody>
      </p:sp>
      <p:sp>
        <p:nvSpPr>
          <p:cNvPr id="4" name="TextovéPole 3">
            <a:hlinkClick r:id="" action="ppaction://noaction" highlightClick="1">
              <a:snd r:embed="rId2" name="explode.wav"/>
            </a:hlinkClick>
          </p:cNvPr>
          <p:cNvSpPr txBox="1"/>
          <p:nvPr/>
        </p:nvSpPr>
        <p:spPr>
          <a:xfrm>
            <a:off x="1562255" y="4526709"/>
            <a:ext cx="16462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/>
              <a:t>číslovka</a:t>
            </a:r>
            <a:endParaRPr lang="cs-CZ" sz="3600" dirty="0"/>
          </a:p>
        </p:txBody>
      </p:sp>
      <p:sp>
        <p:nvSpPr>
          <p:cNvPr id="6" name="TextovéPole 5">
            <a:hlinkClick r:id="" action="ppaction://noaction" highlightClick="1">
              <a:snd r:embed="rId2" name="explode.wav"/>
            </a:hlinkClick>
          </p:cNvPr>
          <p:cNvSpPr txBox="1"/>
          <p:nvPr/>
        </p:nvSpPr>
        <p:spPr>
          <a:xfrm>
            <a:off x="6281916" y="4535018"/>
            <a:ext cx="13854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/>
              <a:t>spojka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35216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muzikál hráli </a:t>
            </a:r>
            <a:r>
              <a:rPr lang="cs-CZ" u="sng" dirty="0" smtClean="0"/>
              <a:t>naposled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aoblený obdélník 4">
            <a:hlinkClick r:id="" action="ppaction://noaction" highlightClick="1">
              <a:snd r:embed="rId2" name="explode.wav"/>
            </a:hlinkClick>
          </p:cNvPr>
          <p:cNvSpPr/>
          <p:nvPr/>
        </p:nvSpPr>
        <p:spPr>
          <a:xfrm>
            <a:off x="611560" y="1772816"/>
            <a:ext cx="3600000" cy="1440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podstatné jméno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026" name="Picture 2">
            <a:hlinkClick r:id="" action="ppaction://noaction" highlightClick="1">
              <a:snd r:embed="rId2" name="explode.wav"/>
            </a:hlinkClick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77072"/>
            <a:ext cx="3621338" cy="1463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" action="ppaction://noaction" highlightClick="1">
              <a:snd r:embed="rId2" name="explode.wav"/>
            </a:hlinkClick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4477" y="4077070"/>
            <a:ext cx="3621087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>
            <a:hlinkClick r:id="" action="ppaction://hlinkshowjump?jump=nextslide" highlightClick="1">
              <a:snd r:embed="rId4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72816"/>
            <a:ext cx="3621087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>
            <a:hlinkClick r:id="" action="ppaction://hlinkshowjump?jump=nextslide" highlightClick="1">
              <a:snd r:embed="rId4" name="applause.wav"/>
            </a:hlinkClick>
          </p:cNvPr>
          <p:cNvSpPr txBox="1"/>
          <p:nvPr/>
        </p:nvSpPr>
        <p:spPr>
          <a:xfrm>
            <a:off x="6012517" y="2181487"/>
            <a:ext cx="18489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/>
              <a:t>příslovce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4485743"/>
            <a:ext cx="19437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číslovka</a:t>
            </a:r>
            <a:endParaRPr lang="cs-CZ" sz="3600" dirty="0"/>
          </a:p>
        </p:txBody>
      </p:sp>
      <p:sp>
        <p:nvSpPr>
          <p:cNvPr id="7" name="TextovéPole 6">
            <a:hlinkClick r:id="" action="ppaction://noaction" highlightClick="1">
              <a:snd r:embed="rId2" name="explode.wav"/>
            </a:hlinkClick>
          </p:cNvPr>
          <p:cNvSpPr txBox="1"/>
          <p:nvPr/>
        </p:nvSpPr>
        <p:spPr>
          <a:xfrm>
            <a:off x="6031287" y="4501970"/>
            <a:ext cx="20016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/>
              <a:t>předložka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35216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Kolik knih jste přečetli </a:t>
            </a:r>
            <a:r>
              <a:rPr lang="cs-CZ" u="sng" dirty="0" smtClean="0"/>
              <a:t>během </a:t>
            </a:r>
            <a:r>
              <a:rPr lang="cs-CZ" dirty="0" smtClean="0"/>
              <a:t>roku?</a:t>
            </a:r>
            <a:endParaRPr lang="cs-CZ" dirty="0"/>
          </a:p>
        </p:txBody>
      </p:sp>
      <p:sp>
        <p:nvSpPr>
          <p:cNvPr id="5" name="Zaoblený obdélník 4">
            <a:hlinkClick r:id="" action="ppaction://noaction" highlightClick="1">
              <a:snd r:embed="rId2" name="explode.wav"/>
            </a:hlinkClick>
          </p:cNvPr>
          <p:cNvSpPr/>
          <p:nvPr/>
        </p:nvSpPr>
        <p:spPr>
          <a:xfrm>
            <a:off x="611560" y="1772816"/>
            <a:ext cx="3600000" cy="1440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příslovce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026" name="Picture 2">
            <a:hlinkClick r:id="" action="ppaction://hlinkshowjump?jump=nextslide" highlightClick="1">
              <a:snd r:embed="rId3" name="applause.wav"/>
            </a:hlinkClick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77072"/>
            <a:ext cx="3621338" cy="1463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" action="ppaction://noaction" highlightClick="1">
              <a:snd r:embed="rId2" name="explode.wav"/>
            </a:hlinkClick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426" y="4077072"/>
            <a:ext cx="3621087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>
            <a:hlinkClick r:id="" action="ppaction://noaction" highlightClick="1">
              <a:snd r:embed="rId2" name="explode.wav"/>
            </a:hlinkClick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72816"/>
            <a:ext cx="3621087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4485743"/>
            <a:ext cx="36184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   předložka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98027" y="2181487"/>
            <a:ext cx="33771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podstatné jméno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4485742"/>
            <a:ext cx="38457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 citoslovce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35216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Které</a:t>
            </a:r>
            <a:r>
              <a:rPr lang="cs-CZ" dirty="0" smtClean="0"/>
              <a:t> šaty si chceš vzít?</a:t>
            </a:r>
            <a:endParaRPr lang="cs-CZ" dirty="0"/>
          </a:p>
        </p:txBody>
      </p:sp>
      <p:sp>
        <p:nvSpPr>
          <p:cNvPr id="5" name="Zaoblený obdélník 4">
            <a:hlinkClick r:id="" action="ppaction://noaction" highlightClick="1">
              <a:snd r:embed="rId2" name="explode.wav"/>
            </a:hlinkClick>
          </p:cNvPr>
          <p:cNvSpPr/>
          <p:nvPr/>
        </p:nvSpPr>
        <p:spPr>
          <a:xfrm>
            <a:off x="637726" y="1784653"/>
            <a:ext cx="3600000" cy="1440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prstClr val="black"/>
                </a:solidFill>
              </a:rPr>
              <a:t>příslovce</a:t>
            </a:r>
            <a:endParaRPr lang="cs-CZ" sz="3600" dirty="0">
              <a:solidFill>
                <a:prstClr val="black"/>
              </a:solidFill>
            </a:endParaRPr>
          </a:p>
        </p:txBody>
      </p:sp>
      <p:pic>
        <p:nvPicPr>
          <p:cNvPr id="1026" name="Picture 2">
            <a:hlinkClick r:id="" action="ppaction://noaction" highlightClick="1">
              <a:snd r:embed="rId2" name="explode.wav"/>
            </a:hlinkClick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77072"/>
            <a:ext cx="3621338" cy="1463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" action="ppaction://noaction" highlightClick="1">
              <a:snd r:embed="rId2" name="explode.wav"/>
            </a:hlinkClick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426" y="4077072"/>
            <a:ext cx="3621087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>
            <a:hlinkClick r:id="" action="ppaction://hlinkshowjump?jump=nextslide" highlightClick="1">
              <a:snd r:embed="rId4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72816"/>
            <a:ext cx="3621087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796136" y="2132856"/>
            <a:ext cx="2425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  zájmeno</a:t>
            </a:r>
          </a:p>
        </p:txBody>
      </p:sp>
      <p:sp>
        <p:nvSpPr>
          <p:cNvPr id="4" name="TextovéPole 3">
            <a:hlinkClick r:id="" action="ppaction://noaction" highlightClick="1">
              <a:snd r:embed="rId2" name="explode.wav"/>
            </a:hlinkClick>
          </p:cNvPr>
          <p:cNvSpPr txBox="1"/>
          <p:nvPr/>
        </p:nvSpPr>
        <p:spPr>
          <a:xfrm>
            <a:off x="822149" y="4526709"/>
            <a:ext cx="3126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prstClr val="black"/>
                </a:solidFill>
              </a:rPr>
              <a:t>přídavné jméno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6" name="TextovéPole 5">
            <a:hlinkClick r:id="" action="ppaction://noaction" highlightClick="1">
              <a:snd r:embed="rId2" name="explode.wav"/>
            </a:hlinkClick>
          </p:cNvPr>
          <p:cNvSpPr txBox="1"/>
          <p:nvPr/>
        </p:nvSpPr>
        <p:spPr>
          <a:xfrm>
            <a:off x="5973819" y="4535018"/>
            <a:ext cx="20016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prstClr val="black"/>
                </a:solidFill>
              </a:rPr>
              <a:t>předložka</a:t>
            </a:r>
            <a:endParaRPr lang="cs-CZ" sz="3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4667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Raněný</a:t>
            </a:r>
            <a:r>
              <a:rPr lang="cs-CZ" dirty="0" smtClean="0"/>
              <a:t> se brzy uzdravil.</a:t>
            </a:r>
            <a:endParaRPr lang="cs-CZ" dirty="0"/>
          </a:p>
        </p:txBody>
      </p:sp>
      <p:sp>
        <p:nvSpPr>
          <p:cNvPr id="5" name="Zaoblený obdélník 4">
            <a:hlinkClick r:id="" action="ppaction://noaction" highlightClick="1">
              <a:snd r:embed="rId2" name="explode.wav"/>
            </a:hlinkClick>
          </p:cNvPr>
          <p:cNvSpPr/>
          <p:nvPr/>
        </p:nvSpPr>
        <p:spPr>
          <a:xfrm>
            <a:off x="611560" y="1772816"/>
            <a:ext cx="3600000" cy="1440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prstClr val="black"/>
                </a:solidFill>
              </a:rPr>
              <a:t>přídavné jméno</a:t>
            </a:r>
            <a:endParaRPr lang="cs-CZ" sz="3600" dirty="0">
              <a:solidFill>
                <a:prstClr val="black"/>
              </a:solidFill>
            </a:endParaRPr>
          </a:p>
        </p:txBody>
      </p:sp>
      <p:pic>
        <p:nvPicPr>
          <p:cNvPr id="1026" name="Picture 2">
            <a:hlinkClick r:id="" action="ppaction://noaction" highlightClick="1">
              <a:snd r:embed="rId2" name="explode.wav"/>
            </a:hlinkClick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77072"/>
            <a:ext cx="3621338" cy="1463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" action="ppaction://noaction" highlightClick="1">
              <a:snd r:embed="rId2" name="explode.wav"/>
            </a:hlinkClick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4477" y="4077070"/>
            <a:ext cx="3621087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>
            <a:hlinkClick r:id="" action="ppaction://hlinkshowjump?jump=nextslide" highlightClick="1">
              <a:snd r:embed="rId4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72816"/>
            <a:ext cx="3621087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>
            <a:hlinkClick r:id="" action="ppaction://hlinkshowjump?jump=nextslide" highlightClick="1">
              <a:snd r:embed="rId4" name="applause.wav"/>
            </a:hlinkClick>
          </p:cNvPr>
          <p:cNvSpPr txBox="1"/>
          <p:nvPr/>
        </p:nvSpPr>
        <p:spPr>
          <a:xfrm>
            <a:off x="5248398" y="2181487"/>
            <a:ext cx="33771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>
                <a:solidFill>
                  <a:prstClr val="black"/>
                </a:solidFill>
              </a:rPr>
              <a:t>podstatné jméno</a:t>
            </a:r>
          </a:p>
          <a:p>
            <a:pPr algn="ctr"/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5656" y="4485743"/>
            <a:ext cx="19437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prstClr val="black"/>
                </a:solidFill>
              </a:rPr>
              <a:t>zájmeno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TextovéPole 6">
            <a:hlinkClick r:id="" action="ppaction://noaction" highlightClick="1">
              <a:snd r:embed="rId2" name="explode.wav"/>
            </a:hlinkClick>
          </p:cNvPr>
          <p:cNvSpPr txBox="1"/>
          <p:nvPr/>
        </p:nvSpPr>
        <p:spPr>
          <a:xfrm>
            <a:off x="6107654" y="4501970"/>
            <a:ext cx="18489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prstClr val="black"/>
                </a:solidFill>
              </a:rPr>
              <a:t>příslovce</a:t>
            </a:r>
            <a:endParaRPr lang="cs-CZ" sz="3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9131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Dovolenou chci strávit </a:t>
            </a:r>
            <a:r>
              <a:rPr lang="cs-CZ" u="sng" dirty="0" smtClean="0"/>
              <a:t>příjemněji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aoblený obdélník 4">
            <a:hlinkClick r:id="" action="ppaction://noaction" highlightClick="1">
              <a:snd r:embed="rId2" name="explode.wav"/>
            </a:hlinkClick>
          </p:cNvPr>
          <p:cNvSpPr/>
          <p:nvPr/>
        </p:nvSpPr>
        <p:spPr>
          <a:xfrm>
            <a:off x="611560" y="1772816"/>
            <a:ext cx="3600000" cy="1440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prstClr val="black"/>
                </a:solidFill>
              </a:rPr>
              <a:t>přídavné jméno</a:t>
            </a:r>
          </a:p>
        </p:txBody>
      </p:sp>
      <p:pic>
        <p:nvPicPr>
          <p:cNvPr id="1026" name="Picture 2">
            <a:hlinkClick r:id="" action="ppaction://hlinkshowjump?jump=nextslide" highlightClick="1">
              <a:snd r:embed="rId3" name="applause.wav"/>
            </a:hlinkClick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77072"/>
            <a:ext cx="3621338" cy="1463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" action="ppaction://noaction" highlightClick="1">
              <a:snd r:embed="rId2" name="explode.wav"/>
            </a:hlinkClick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426" y="4077072"/>
            <a:ext cx="3621087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>
            <a:hlinkClick r:id="" action="ppaction://noaction" highlightClick="1">
              <a:snd r:embed="rId2" name="explode.wav"/>
            </a:hlinkClick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4238" y="1749141"/>
            <a:ext cx="3621087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60960" y="2169650"/>
            <a:ext cx="28834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solidFill>
                  <a:prstClr val="black"/>
                </a:solidFill>
              </a:rPr>
              <a:t>zájmeno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12353" y="4485743"/>
            <a:ext cx="27984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solidFill>
                  <a:prstClr val="black"/>
                </a:solidFill>
              </a:rPr>
              <a:t>  </a:t>
            </a:r>
            <a:r>
              <a:rPr lang="cs-CZ" sz="3600" dirty="0" smtClean="0">
                <a:solidFill>
                  <a:prstClr val="black"/>
                </a:solidFill>
              </a:rPr>
              <a:t>příslovce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52120" y="4485743"/>
            <a:ext cx="2737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prstClr val="black"/>
                </a:solidFill>
              </a:rPr>
              <a:t>sloveso</a:t>
            </a:r>
            <a:endParaRPr lang="cs-CZ" sz="3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3303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Haló</a:t>
            </a:r>
            <a:r>
              <a:rPr lang="cs-CZ" dirty="0" smtClean="0"/>
              <a:t>, kdo je tam?</a:t>
            </a:r>
            <a:endParaRPr lang="cs-CZ" dirty="0"/>
          </a:p>
        </p:txBody>
      </p:sp>
      <p:sp>
        <p:nvSpPr>
          <p:cNvPr id="5" name="Zaoblený obdélník 4">
            <a:hlinkClick r:id="" action="ppaction://noaction" highlightClick="1">
              <a:snd r:embed="rId2" name="explode.wav"/>
            </a:hlinkClick>
          </p:cNvPr>
          <p:cNvSpPr/>
          <p:nvPr/>
        </p:nvSpPr>
        <p:spPr>
          <a:xfrm>
            <a:off x="637726" y="1784653"/>
            <a:ext cx="3600000" cy="1440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prstClr val="black"/>
                </a:solidFill>
              </a:rPr>
              <a:t>podstatné </a:t>
            </a:r>
            <a:r>
              <a:rPr lang="cs-CZ" sz="3600" dirty="0">
                <a:solidFill>
                  <a:prstClr val="black"/>
                </a:solidFill>
              </a:rPr>
              <a:t>jméno</a:t>
            </a:r>
          </a:p>
        </p:txBody>
      </p:sp>
      <p:pic>
        <p:nvPicPr>
          <p:cNvPr id="1026" name="Picture 2">
            <a:hlinkClick r:id="" action="ppaction://noaction" highlightClick="1">
              <a:snd r:embed="rId2" name="explode.wav"/>
            </a:hlinkClick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77072"/>
            <a:ext cx="3621338" cy="1463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" action="ppaction://hlinkshowjump?jump=nextslide" highlightClick="1">
              <a:snd r:embed="rId4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426" y="4077072"/>
            <a:ext cx="3621087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>
            <a:hlinkClick r:id="" action="ppaction://noaction" highlightClick="1">
              <a:snd r:embed="rId2" name="explode.wav"/>
            </a:hlinkClick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72816"/>
            <a:ext cx="3621087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796136" y="2132856"/>
            <a:ext cx="2425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  </a:t>
            </a:r>
            <a:r>
              <a:rPr lang="cs-CZ" sz="3600" dirty="0" smtClean="0">
                <a:solidFill>
                  <a:prstClr val="black"/>
                </a:solidFill>
              </a:rPr>
              <a:t>sloveso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4" name="TextovéPole 3">
            <a:hlinkClick r:id="" action="ppaction://noaction" highlightClick="1">
              <a:snd r:embed="rId2" name="explode.wav"/>
            </a:hlinkClick>
          </p:cNvPr>
          <p:cNvSpPr txBox="1"/>
          <p:nvPr/>
        </p:nvSpPr>
        <p:spPr>
          <a:xfrm>
            <a:off x="1460945" y="4526709"/>
            <a:ext cx="18489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prstClr val="black"/>
                </a:solidFill>
              </a:rPr>
              <a:t>příslovce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6" name="TextovéPole 5">
            <a:hlinkClick r:id="" action="ppaction://noaction" highlightClick="1">
              <a:snd r:embed="rId2" name="explode.wav"/>
            </a:hlinkClick>
          </p:cNvPr>
          <p:cNvSpPr txBox="1"/>
          <p:nvPr/>
        </p:nvSpPr>
        <p:spPr>
          <a:xfrm>
            <a:off x="5957050" y="4535018"/>
            <a:ext cx="20351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prstClr val="black"/>
                </a:solidFill>
              </a:rPr>
              <a:t>citoslovce</a:t>
            </a:r>
            <a:endParaRPr lang="cs-CZ" sz="3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1822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Vytvoř souvětí podle daného schématu: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800" dirty="0" smtClean="0"/>
              <a:t>1. věta: 3, 2, 1, 5, 7, 2, 8, 2, 1 </a:t>
            </a:r>
          </a:p>
          <a:p>
            <a:pPr marL="0" indent="0">
              <a:buNone/>
            </a:pPr>
            <a:r>
              <a:rPr lang="cs-CZ" sz="4800" dirty="0" smtClean="0"/>
              <a:t>2. věta: 8, 5, 7, 1, 6, 2, 1.</a:t>
            </a:r>
          </a:p>
          <a:p>
            <a:pPr marL="0" indent="0">
              <a:buNone/>
            </a:pPr>
            <a:endParaRPr lang="cs-CZ" sz="4800" dirty="0"/>
          </a:p>
          <a:p>
            <a:pPr marL="0" indent="0">
              <a:buNone/>
            </a:pPr>
            <a:r>
              <a:rPr lang="cs-CZ" sz="4800" dirty="0" smtClean="0"/>
              <a:t>Poté do tebou vytvořeného souvětí přidej libovolnou číslovku. </a:t>
            </a:r>
          </a:p>
          <a:p>
            <a:pPr marL="0" indent="0">
              <a:buNone/>
            </a:pP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277032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ERBEN, Karel Jaromír; NĚMCOVÁ, Božena. </a:t>
            </a:r>
            <a:r>
              <a:rPr lang="cs-CZ" i="1" dirty="0" smtClean="0"/>
              <a:t>Zlatovláska a jiné pohádky</a:t>
            </a:r>
            <a:r>
              <a:rPr lang="cs-CZ" dirty="0" smtClean="0"/>
              <a:t>. Ostrava: Blesk, 1992, ISBN 80-85606-13-5. </a:t>
            </a:r>
          </a:p>
          <a:p>
            <a:r>
              <a:rPr lang="cs-CZ" dirty="0" smtClean="0"/>
              <a:t>Archiv autorky.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040773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298</TotalTime>
  <Words>604</Words>
  <Application>Microsoft Office PowerPoint</Application>
  <PresentationFormat>Předvádění na obrazovce (4:3)</PresentationFormat>
  <Paragraphs>111</Paragraphs>
  <Slides>18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 </vt:lpstr>
      <vt:lpstr>Prezentace aplikace PowerPoint</vt:lpstr>
      <vt:lpstr>Do vypravování dosaď místo číslice patřičný druh slova!</vt:lpstr>
      <vt:lpstr>Takto vypadá originál…</vt:lpstr>
      <vt:lpstr>Prezentace aplikace PowerPoint</vt:lpstr>
      <vt:lpstr>Pojď sem, ty ježibabo!</vt:lpstr>
      <vt:lpstr>A to jsou k nám hosté!</vt:lpstr>
      <vt:lpstr>Stal se trojnásobným dědečkem.</vt:lpstr>
      <vt:lpstr>Mám svých starostí dost!</vt:lpstr>
      <vt:lpstr>Tento muzikál hráli naposled.</vt:lpstr>
      <vt:lpstr>Kolik knih jste přečetli během roku?</vt:lpstr>
      <vt:lpstr>Které šaty si chceš vzít?</vt:lpstr>
      <vt:lpstr>Raněný se brzy uzdravil.</vt:lpstr>
      <vt:lpstr>Dovolenou chci strávit příjemněji.</vt:lpstr>
      <vt:lpstr>Haló, kdo je tam?</vt:lpstr>
      <vt:lpstr>Vytvoř souvětí podle daného schématu: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Anežka Chládková</dc:creator>
  <cp:lastModifiedBy>Anežka Chládková</cp:lastModifiedBy>
  <cp:revision>21</cp:revision>
  <dcterms:created xsi:type="dcterms:W3CDTF">2013-04-07T15:28:59Z</dcterms:created>
  <dcterms:modified xsi:type="dcterms:W3CDTF">2013-04-29T19:13:58Z</dcterms:modified>
</cp:coreProperties>
</file>