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9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381D0-78B6-4408-82C3-042A939D29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E185E-C9FC-4DDD-A507-E74E79A368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419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Anotace: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Určená pro žáky 1. ročníku nástavbového studia (popř. 1. ročníku SOU).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určená k interaktivní práci žáků při hodině.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Metodické pokyny: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je určena jako podpůrný materiál k výkladu učitele a interaktivní práci žáků, lze použít i k opakování učiva.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Prvních pět úloh společně s žáky ( první úloha s animací podporující výklad).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Dále čtyři příklady s nabídkou výběru výsledků. Některý z žáků dostane myš a z nabídky řešení příkladů vybírá správnou možnost.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A na závěr čtyři příklady k samostatné práci žáků.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Čas: cca. 20 - 25 min.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endParaRPr lang="cs-CZ" smtClean="0"/>
          </a:p>
          <a:p>
            <a:pPr marL="0" lvl="1" eaLnBrk="1" hangingPunct="1">
              <a:spcBef>
                <a:spcPct val="0"/>
              </a:spcBef>
            </a:pPr>
            <a:endParaRPr lang="cs-CZ" sz="2000" smtClean="0"/>
          </a:p>
          <a:p>
            <a:endParaRPr lang="cs-CZ" smtClean="0"/>
          </a:p>
        </p:txBody>
      </p:sp>
      <p:sp>
        <p:nvSpPr>
          <p:cNvPr id="32772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1200" smtClean="0">
                <a:solidFill>
                  <a:srgbClr val="000000"/>
                </a:solidFill>
              </a:rPr>
              <a:t>VY_32_INOVACE_1/20A-ICT/PE/ON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88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399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45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422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883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503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539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22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799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905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70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687">
              <a:srgbClr val="FFC002"/>
            </a:gs>
            <a:gs pos="39375">
              <a:srgbClr val="FFC003"/>
            </a:gs>
            <a:gs pos="38750">
              <a:srgbClr val="FEC005"/>
            </a:gs>
            <a:gs pos="37500">
              <a:srgbClr val="FDC00A"/>
            </a:gs>
            <a:gs pos="86000">
              <a:srgbClr val="FABF14"/>
            </a:gs>
            <a:gs pos="30000">
              <a:srgbClr val="F5BD27"/>
            </a:gs>
            <a:gs pos="20000">
              <a:srgbClr val="EBB94E"/>
            </a:gs>
            <a:gs pos="0">
              <a:srgbClr val="D6B19C"/>
            </a:gs>
            <a:gs pos="98000">
              <a:srgbClr val="663012">
                <a:lumMod val="99000"/>
                <a:lumOff val="1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FD7B-6DC5-469B-98D3-972AB51BADA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79A2D-F239-483B-AF44-AA6D5B77D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854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5"/>
          <p:cNvSpPr>
            <a:spLocks noChangeArrowheads="1"/>
          </p:cNvSpPr>
          <p:nvPr/>
        </p:nvSpPr>
        <p:spPr bwMode="auto">
          <a:xfrm>
            <a:off x="4859338" y="404813"/>
            <a:ext cx="23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092030"/>
              </p:ext>
            </p:extLst>
          </p:nvPr>
        </p:nvGraphicFramePr>
        <p:xfrm>
          <a:off x="468313" y="2060575"/>
          <a:ext cx="828040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843"/>
                <a:gridCol w="63795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Jazykové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 jazyk a literatura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Tvarosloví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>
                    <a:lnB>
                      <a:noFill/>
                    </a:lnB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Přídavná jména </a:t>
                      </a: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I.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VY_12_INOVACE_1A_CJ_13(32)</a:t>
                      </a:r>
                    </a:p>
                  </a:txBody>
                  <a:tcPr marL="68576" marR="68576" marT="0" marB="0" anchor="ctr">
                    <a:lnT>
                      <a:noFill/>
                    </a:lnT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Anežka Chládková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13. 03. 2013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997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15190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Anotace:</a:t>
            </a:r>
          </a:p>
          <a:p>
            <a:pPr marL="0" indent="0">
              <a:buNone/>
            </a:pPr>
            <a:r>
              <a:rPr lang="cs-CZ" sz="2200" dirty="0" smtClean="0"/>
              <a:t>Materiál je určen k zopakování a procvičení látky v 1. ročníku oborů SOU, které jsou označeny E.</a:t>
            </a:r>
          </a:p>
          <a:p>
            <a:pPr marL="0" indent="0">
              <a:buNone/>
            </a:pPr>
            <a:r>
              <a:rPr lang="cs-CZ" sz="2200" dirty="0" smtClean="0"/>
              <a:t>Je určen k interaktivní práci ve výuce.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Metodika:</a:t>
            </a:r>
          </a:p>
          <a:p>
            <a:pPr marL="0" indent="0">
              <a:buNone/>
            </a:pPr>
            <a:r>
              <a:rPr lang="cs-CZ" sz="2200" dirty="0" smtClean="0"/>
              <a:t>Po společném vyvozování následuje společné cvičení na určování druhů přídavných jmen. Žáci se střídají při „klikání“. Následuje samostatná činnost žáků.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30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60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Přídavná jména</a:t>
            </a:r>
            <a:endParaRPr lang="cs-CZ" sz="6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075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Na zdi visel </a:t>
            </a:r>
            <a:r>
              <a:rPr lang="cs-CZ" u="sng" dirty="0" smtClean="0"/>
              <a:t>tatínkův</a:t>
            </a:r>
            <a:r>
              <a:rPr lang="cs-CZ" dirty="0" smtClean="0"/>
              <a:t> </a:t>
            </a:r>
            <a:r>
              <a:rPr lang="cs-CZ" u="sng" dirty="0" smtClean="0"/>
              <a:t>nový</a:t>
            </a:r>
            <a:r>
              <a:rPr lang="cs-CZ" dirty="0" smtClean="0"/>
              <a:t> </a:t>
            </a:r>
            <a:r>
              <a:rPr lang="cs-CZ" u="sng" dirty="0" smtClean="0"/>
              <a:t>sportovní</a:t>
            </a:r>
            <a:r>
              <a:rPr lang="cs-CZ" dirty="0" smtClean="0"/>
              <a:t> kabát.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Čí kabát?  </a:t>
            </a:r>
            <a:r>
              <a:rPr lang="cs-CZ" i="1" dirty="0" smtClean="0"/>
              <a:t>Tatínkův</a:t>
            </a:r>
            <a:endParaRPr lang="cs-CZ" i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Jaký kabát? </a:t>
            </a:r>
            <a:r>
              <a:rPr lang="cs-CZ" i="1" dirty="0" smtClean="0"/>
              <a:t>Nový sportovní</a:t>
            </a:r>
            <a:endParaRPr lang="cs-CZ" i="1" dirty="0"/>
          </a:p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Přídavná jména </a:t>
            </a:r>
            <a:r>
              <a:rPr lang="cs-CZ" dirty="0" smtClean="0">
                <a:solidFill>
                  <a:srgbClr val="FF0000"/>
                </a:solidFill>
              </a:rPr>
              <a:t>– vyjadřují vlastnosti osob, zvířat, věcí nebo jevů označených podstatným jménem.</a:t>
            </a:r>
          </a:p>
          <a:p>
            <a:pPr marL="0" indent="0">
              <a:buNone/>
            </a:pPr>
            <a:r>
              <a:rPr lang="cs-CZ" dirty="0" smtClean="0"/>
              <a:t>S podstatným jménem se shodují v pádě, čísle a  rodě.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2083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přídavných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Tvrdá – vzor mladý, -á, -é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Měkká – vzor jarní, í, -í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Přivlastňovací – vzor otcův, -ova, -</a:t>
            </a:r>
            <a:r>
              <a:rPr lang="cs-CZ" dirty="0" err="1" smtClean="0"/>
              <a:t>ovo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matčin, </a:t>
            </a:r>
            <a:r>
              <a:rPr lang="cs-CZ" dirty="0" err="1" smtClean="0"/>
              <a:t>ina</a:t>
            </a:r>
            <a:r>
              <a:rPr lang="cs-CZ" dirty="0" smtClean="0"/>
              <a:t>, -</a:t>
            </a:r>
            <a:r>
              <a:rPr lang="cs-CZ" dirty="0" err="1" smtClean="0"/>
              <a:t>ino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916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poznáme přídavná jména tvrdá a měkká?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mlad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muž             </a:t>
            </a:r>
            <a:r>
              <a:rPr lang="cs-CZ" dirty="0" smtClean="0">
                <a:solidFill>
                  <a:srgbClr val="FF0000"/>
                </a:solidFill>
              </a:rPr>
              <a:t>TEN            </a:t>
            </a:r>
            <a:r>
              <a:rPr lang="cs-CZ" dirty="0" smtClean="0"/>
              <a:t>jarn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kabát</a:t>
            </a:r>
          </a:p>
          <a:p>
            <a:pPr marL="0" indent="0">
              <a:buNone/>
            </a:pPr>
            <a:r>
              <a:rPr lang="cs-CZ" dirty="0" smtClean="0"/>
              <a:t>  mlad</a:t>
            </a:r>
            <a:r>
              <a:rPr lang="cs-CZ" dirty="0" smtClean="0">
                <a:solidFill>
                  <a:srgbClr val="FF0000"/>
                </a:solidFill>
              </a:rPr>
              <a:t>á</a:t>
            </a:r>
            <a:r>
              <a:rPr lang="cs-CZ" dirty="0" smtClean="0"/>
              <a:t> žena              </a:t>
            </a:r>
            <a:r>
              <a:rPr lang="cs-CZ" dirty="0" smtClean="0">
                <a:solidFill>
                  <a:srgbClr val="FF0000"/>
                </a:solidFill>
              </a:rPr>
              <a:t>TA             </a:t>
            </a:r>
            <a:r>
              <a:rPr lang="cs-CZ" dirty="0" smtClean="0"/>
              <a:t>jarn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bouřka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mlad</a:t>
            </a:r>
            <a:r>
              <a:rPr lang="cs-CZ" dirty="0" smtClean="0">
                <a:solidFill>
                  <a:srgbClr val="FF0000"/>
                </a:solidFill>
              </a:rPr>
              <a:t>é</a:t>
            </a:r>
            <a:r>
              <a:rPr lang="cs-CZ" dirty="0" smtClean="0"/>
              <a:t> obilí              </a:t>
            </a:r>
            <a:r>
              <a:rPr lang="cs-CZ" dirty="0" smtClean="0">
                <a:solidFill>
                  <a:srgbClr val="FF0000"/>
                </a:solidFill>
              </a:rPr>
              <a:t>TO             </a:t>
            </a:r>
            <a:r>
              <a:rPr lang="cs-CZ" dirty="0" smtClean="0"/>
              <a:t>jarn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počasí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04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337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Rozliš přídavná jména měkká a tvrdá!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69569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err="1" smtClean="0"/>
              <a:t>Ps</a:t>
            </a:r>
            <a:r>
              <a:rPr lang="cs-CZ" dirty="0" smtClean="0"/>
              <a:t>-                                       </a:t>
            </a:r>
            <a:r>
              <a:rPr lang="cs-CZ" dirty="0" err="1" smtClean="0"/>
              <a:t>ciz</a:t>
            </a:r>
            <a:r>
              <a:rPr lang="cs-CZ" dirty="0" smtClean="0"/>
              <a:t>-    </a:t>
            </a:r>
          </a:p>
          <a:p>
            <a:pPr marL="0" indent="0">
              <a:buNone/>
            </a:pPr>
            <a:r>
              <a:rPr lang="cs-CZ" dirty="0" err="1" smtClean="0"/>
              <a:t>Bíl</a:t>
            </a:r>
            <a:r>
              <a:rPr lang="cs-CZ" dirty="0" smtClean="0"/>
              <a:t>-                                       </a:t>
            </a:r>
            <a:r>
              <a:rPr lang="cs-CZ" dirty="0" err="1" smtClean="0"/>
              <a:t>houbov</a:t>
            </a:r>
            <a:r>
              <a:rPr lang="cs-CZ" dirty="0" smtClean="0"/>
              <a:t>- </a:t>
            </a:r>
          </a:p>
          <a:p>
            <a:pPr marL="0" indent="0">
              <a:buNone/>
            </a:pPr>
            <a:r>
              <a:rPr lang="cs-CZ" dirty="0" err="1" smtClean="0"/>
              <a:t>Zimn</a:t>
            </a:r>
            <a:r>
              <a:rPr lang="cs-CZ" dirty="0" smtClean="0"/>
              <a:t>-                                  </a:t>
            </a:r>
            <a:r>
              <a:rPr lang="cs-CZ" dirty="0" err="1" smtClean="0"/>
              <a:t>kuřec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err="1" smtClean="0"/>
              <a:t>Nemocn</a:t>
            </a:r>
            <a:r>
              <a:rPr lang="cs-CZ" dirty="0" smtClean="0"/>
              <a:t>-                            </a:t>
            </a:r>
            <a:r>
              <a:rPr lang="cs-CZ" dirty="0" err="1" smtClean="0"/>
              <a:t>modern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smtClean="0"/>
              <a:t>Slep-                                    širok-</a:t>
            </a:r>
          </a:p>
          <a:p>
            <a:pPr marL="0" indent="0">
              <a:buNone/>
            </a:pPr>
            <a:r>
              <a:rPr lang="cs-CZ" dirty="0" err="1" smtClean="0"/>
              <a:t>Odvážn</a:t>
            </a:r>
            <a:r>
              <a:rPr lang="cs-CZ" dirty="0" smtClean="0"/>
              <a:t>-                              </a:t>
            </a:r>
            <a:r>
              <a:rPr lang="cs-CZ" dirty="0" err="1" smtClean="0"/>
              <a:t>tmav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err="1" smtClean="0"/>
              <a:t>Drz</a:t>
            </a:r>
            <a:r>
              <a:rPr lang="cs-CZ" dirty="0" smtClean="0"/>
              <a:t>-                                     </a:t>
            </a:r>
            <a:r>
              <a:rPr lang="cs-CZ" dirty="0" err="1" smtClean="0"/>
              <a:t>sportovn</a:t>
            </a:r>
            <a:r>
              <a:rPr lang="cs-CZ" dirty="0" smtClean="0"/>
              <a:t>- </a:t>
            </a:r>
            <a:endParaRPr lang="cs-CZ" dirty="0"/>
          </a:p>
        </p:txBody>
      </p:sp>
      <p:sp>
        <p:nvSpPr>
          <p:cNvPr id="5" name="Ovál 4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2157853" y="1550084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7" name="Picture 3">
            <a:hlinkClick r:id="" action="ppaction://noaction" highlightClick="1">
              <a:snd r:embed="rId3" name="push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751" y="1515250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053" y="2144211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824" y="3975815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824" y="5170712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>
            <a:hlinkClick r:id="" action="ppaction://noaction" highlightClick="1">
              <a:snd r:embed="rId3" name="push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823" y="4603975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>
            <a:hlinkClick r:id="" action="ppaction://noaction" highlightClick="1">
              <a:snd r:embed="rId3" name="push.wav"/>
            </a:hlinkClick>
          </p:cNvPr>
          <p:cNvSpPr txBox="1"/>
          <p:nvPr/>
        </p:nvSpPr>
        <p:spPr>
          <a:xfrm>
            <a:off x="2409966" y="2242182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pic>
        <p:nvPicPr>
          <p:cNvPr id="1042" name="Picture 18">
            <a:hlinkClick r:id="" action="ppaction://noaction" highlightClick="1">
              <a:snd r:embed="rId3" name="push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320" y="3371558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636" y="2749369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 flipH="1">
            <a:off x="2409966" y="2924944"/>
            <a:ext cx="381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09966" y="3420652"/>
            <a:ext cx="480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M</a:t>
            </a:r>
            <a:endParaRPr lang="cs-CZ" dirty="0"/>
          </a:p>
        </p:txBody>
      </p:sp>
      <p:sp>
        <p:nvSpPr>
          <p:cNvPr id="9" name="TextovéPole 8">
            <a:hlinkClick r:id="" action="ppaction://noaction" highlightClick="1">
              <a:snd r:embed="rId3" name="push.wav"/>
            </a:hlinkClick>
          </p:cNvPr>
          <p:cNvSpPr txBox="1"/>
          <p:nvPr/>
        </p:nvSpPr>
        <p:spPr>
          <a:xfrm>
            <a:off x="2409966" y="4114622"/>
            <a:ext cx="460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09967" y="4713220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1" name="TextovéPole 10">
            <a:hlinkClick r:id="" action="ppaction://noaction" highlightClick="1">
              <a:snd r:embed="rId3" name="push.wav"/>
            </a:hlinkClick>
          </p:cNvPr>
          <p:cNvSpPr txBox="1"/>
          <p:nvPr/>
        </p:nvSpPr>
        <p:spPr>
          <a:xfrm>
            <a:off x="2339752" y="5247589"/>
            <a:ext cx="550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M</a:t>
            </a:r>
            <a:endParaRPr lang="cs-CZ" dirty="0"/>
          </a:p>
        </p:txBody>
      </p:sp>
      <p:sp>
        <p:nvSpPr>
          <p:cNvPr id="30" name="Ovál 29">
            <a:hlinkClick r:id="" action="ppaction://noaction" highlightClick="1">
              <a:snd r:embed="rId3" name="push.wav"/>
            </a:hlinkClick>
          </p:cNvPr>
          <p:cNvSpPr/>
          <p:nvPr/>
        </p:nvSpPr>
        <p:spPr>
          <a:xfrm>
            <a:off x="6167027" y="2081988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vál 30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167027" y="1541988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vál 31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220393" y="5121573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vál 32">
            <a:hlinkClick r:id="" action="ppaction://noaction" highlightClick="1">
              <a:snd r:embed="rId3" name="push.wav"/>
            </a:hlinkClick>
          </p:cNvPr>
          <p:cNvSpPr/>
          <p:nvPr/>
        </p:nvSpPr>
        <p:spPr>
          <a:xfrm>
            <a:off x="6167027" y="4483954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vál 3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191895" y="3244141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vál 34">
            <a:hlinkClick r:id="" action="ppaction://noaction" highlightClick="1">
              <a:snd r:embed="rId3" name="push.wav"/>
            </a:hlinkClick>
          </p:cNvPr>
          <p:cNvSpPr/>
          <p:nvPr/>
        </p:nvSpPr>
        <p:spPr>
          <a:xfrm>
            <a:off x="6160252" y="3844622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Ovál 35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167027" y="2683839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85960" y="4713220"/>
            <a:ext cx="65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TTTR</a:t>
            </a:r>
            <a:endParaRPr lang="cs-CZ" dirty="0"/>
          </a:p>
        </p:txBody>
      </p:sp>
      <p:pic>
        <p:nvPicPr>
          <p:cNvPr id="42" name="Picture 3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416" y="2144211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748256" y="2253633"/>
            <a:ext cx="379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416" y="2775381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>
            <a:hlinkClick r:id="" action="ppaction://noaction" highlightClick="1">
              <a:snd r:embed="rId3" name="push.wav"/>
            </a:hlinkClick>
          </p:cNvPr>
          <p:cNvSpPr txBox="1"/>
          <p:nvPr/>
        </p:nvSpPr>
        <p:spPr>
          <a:xfrm>
            <a:off x="3695026" y="2946774"/>
            <a:ext cx="52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726266" y="3599475"/>
            <a:ext cx="52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</a:t>
            </a:r>
            <a:endParaRPr lang="cs-CZ" dirty="0"/>
          </a:p>
        </p:txBody>
      </p:sp>
      <p:pic>
        <p:nvPicPr>
          <p:cNvPr id="50" name="Picture 18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094" y="3371559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3743382" y="3545779"/>
            <a:ext cx="476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</a:t>
            </a:r>
            <a:endParaRPr lang="cs-CZ" dirty="0"/>
          </a:p>
        </p:txBody>
      </p:sp>
      <p:pic>
        <p:nvPicPr>
          <p:cNvPr id="52" name="Picture 3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518" y="4037237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734264" y="4114622"/>
            <a:ext cx="393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282" y="5194622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8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179" y="4627885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770416" y="4702677"/>
            <a:ext cx="412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8" name="TextovéPole 17">
            <a:hlinkClick r:id="" action="ppaction://noaction" highlightClick="1">
              <a:snd r:embed="rId3" name="push.wav"/>
            </a:hlinkClick>
          </p:cNvPr>
          <p:cNvSpPr txBox="1"/>
          <p:nvPr/>
        </p:nvSpPr>
        <p:spPr>
          <a:xfrm>
            <a:off x="3734264" y="1613952"/>
            <a:ext cx="421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pic>
        <p:nvPicPr>
          <p:cNvPr id="58" name="Picture 18">
            <a:hlinkClick r:id="" action="ppaction://noaction" highlightClick="1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302" y="2117102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15251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ovéPole 18">
            <a:hlinkClick r:id="" action="ppaction://noaction" highlightClick="1">
              <a:snd r:embed="rId2" name="applause.wav"/>
            </a:hlinkClick>
          </p:cNvPr>
          <p:cNvSpPr txBox="1"/>
          <p:nvPr/>
        </p:nvSpPr>
        <p:spPr>
          <a:xfrm>
            <a:off x="3743382" y="5324223"/>
            <a:ext cx="529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pic>
        <p:nvPicPr>
          <p:cNvPr id="61" name="Picture 3">
            <a:hlinkClick r:id="" action="ppaction://noaction" highlightClick="1">
              <a:snd r:embed="rId3" name="push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302" y="2691137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ovéPole 19">
            <a:hlinkClick r:id="" action="ppaction://noaction" highlightClick="1">
              <a:snd r:embed="rId3" name="push.wav"/>
            </a:hlinkClick>
          </p:cNvPr>
          <p:cNvSpPr txBox="1"/>
          <p:nvPr/>
        </p:nvSpPr>
        <p:spPr>
          <a:xfrm>
            <a:off x="7596336" y="1610169"/>
            <a:ext cx="549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T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722877" y="2242182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700979" y="2789580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pic>
        <p:nvPicPr>
          <p:cNvPr id="65" name="Picture 3">
            <a:hlinkClick r:id="" action="ppaction://noaction" highlightClick="1">
              <a:snd r:embed="rId3" name="push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932" y="3316106"/>
            <a:ext cx="938213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7722877" y="3420652"/>
            <a:ext cx="274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69" name="Ovál 68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7443745" y="3915111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0" name="Ovál 69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7451558" y="4542552"/>
            <a:ext cx="9144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1" name="Ovál 70">
            <a:hlinkClick r:id="" action="ppaction://noaction" highlightClick="1">
              <a:snd r:embed="rId3" name="push.wav"/>
            </a:hlinkClick>
          </p:cNvPr>
          <p:cNvSpPr/>
          <p:nvPr/>
        </p:nvSpPr>
        <p:spPr>
          <a:xfrm>
            <a:off x="7457758" y="5121573"/>
            <a:ext cx="914400" cy="5891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94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Mladý muž – </a:t>
            </a:r>
            <a:r>
              <a:rPr lang="cs-CZ" u="sng" dirty="0" smtClean="0"/>
              <a:t>mlad</a:t>
            </a:r>
            <a:r>
              <a:rPr lang="cs-CZ" u="sng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muži (1. pád rodu mužského životného, číslo množné).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411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Rodiče koupili nov- automobil. Na zahradě si hráli </a:t>
            </a:r>
            <a:r>
              <a:rPr lang="cs-CZ" dirty="0" err="1" smtClean="0"/>
              <a:t>mal</a:t>
            </a:r>
            <a:r>
              <a:rPr lang="cs-CZ" dirty="0" smtClean="0"/>
              <a:t>- chlapci. Mám rád </a:t>
            </a:r>
            <a:r>
              <a:rPr lang="cs-CZ" dirty="0" err="1" smtClean="0"/>
              <a:t>bramborov</a:t>
            </a:r>
            <a:r>
              <a:rPr lang="cs-CZ" dirty="0" smtClean="0"/>
              <a:t>- guláš. K obědu byla polévka s </a:t>
            </a:r>
            <a:r>
              <a:rPr lang="cs-CZ" dirty="0" err="1" smtClean="0"/>
              <a:t>hověz</a:t>
            </a:r>
            <a:r>
              <a:rPr lang="cs-CZ" dirty="0" smtClean="0"/>
              <a:t>-m masem. Jsem alergický na hus- peří. Házeli jsme po sobě </a:t>
            </a:r>
            <a:r>
              <a:rPr lang="cs-CZ" dirty="0" err="1" smtClean="0"/>
              <a:t>smrkov</a:t>
            </a:r>
            <a:r>
              <a:rPr lang="cs-CZ" dirty="0" smtClean="0"/>
              <a:t>-mi šiškami. Z hnízda vykukovalo čap- mládě. Nad polem kroužil </a:t>
            </a:r>
            <a:r>
              <a:rPr lang="cs-CZ" dirty="0" err="1" smtClean="0"/>
              <a:t>drav</a:t>
            </a:r>
            <a:r>
              <a:rPr lang="cs-CZ" dirty="0" smtClean="0"/>
              <a:t>- pták. Ryb- maso je velmi zdravé. V ZOO jsme sledovali </a:t>
            </a:r>
            <a:r>
              <a:rPr lang="cs-CZ" dirty="0" err="1" smtClean="0"/>
              <a:t>lv</a:t>
            </a:r>
            <a:r>
              <a:rPr lang="cs-CZ" dirty="0" smtClean="0"/>
              <a:t>- rodinku. Narýsuj prav- úhel! V pořadu vystoupili znám- zpěváci.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1327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Rodiče koupili nov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automobil. Na zahradě si hráli mal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chlapci. Mám rád bramborov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guláš. K obědu byla polévka s hověz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m masem. Jsem alergický na hus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peří. Házeli jsme po sobě smrkov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mi šiškami. Z hnízda vykukovalo čap</a:t>
            </a:r>
            <a:r>
              <a:rPr lang="cs-CZ" dirty="0" smtClean="0">
                <a:solidFill>
                  <a:srgbClr val="FF0000"/>
                </a:solidFill>
              </a:rPr>
              <a:t>í </a:t>
            </a:r>
            <a:r>
              <a:rPr lang="cs-CZ" dirty="0" smtClean="0"/>
              <a:t>mládě. Nad polem kroužil drav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pták. Ryb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maso je velmi zdravé. V ZOO jsme sledovali lv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rodinku. Narýsuj prav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úhel! V pořadu vystoupili znám</a:t>
            </a:r>
            <a:r>
              <a:rPr lang="cs-CZ" dirty="0" smtClean="0">
                <a:solidFill>
                  <a:srgbClr val="FF0000"/>
                </a:solidFill>
              </a:rPr>
              <a:t>í </a:t>
            </a:r>
            <a:r>
              <a:rPr lang="cs-CZ" dirty="0" smtClean="0"/>
              <a:t>zpěváci.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9124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ŠTĚRBOVÁ, Ludmila; VYTEJČKOVÁ, Ota. </a:t>
            </a:r>
            <a:r>
              <a:rPr lang="cs-CZ" i="1" dirty="0" smtClean="0"/>
              <a:t>Český jazyk pro 1. až 3. ročník odborných učilišť</a:t>
            </a:r>
            <a:r>
              <a:rPr lang="cs-CZ" dirty="0" smtClean="0"/>
              <a:t>. Praha: Septima, 1998, ISBN 80-7216-069-9. </a:t>
            </a:r>
          </a:p>
          <a:p>
            <a:r>
              <a:rPr lang="cs-CZ" smtClean="0"/>
              <a:t>Archiv autorky.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4968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523</Words>
  <Application>Microsoft Office PowerPoint</Application>
  <PresentationFormat>Předvádění na obrazovce (4:3)</PresentationFormat>
  <Paragraphs>105</Paragraphs>
  <Slides>11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Druhy přídavných jmen</vt:lpstr>
      <vt:lpstr>Jak poznáme přídavná jména tvrdá a měkká?</vt:lpstr>
      <vt:lpstr>Rozliš přídavná jména měkká a tvrdá!</vt:lpstr>
      <vt:lpstr>POZOR!</vt:lpstr>
      <vt:lpstr>Doplň!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Anežka Chládková</dc:creator>
  <cp:lastModifiedBy>Anežka Chládková</cp:lastModifiedBy>
  <cp:revision>16</cp:revision>
  <dcterms:created xsi:type="dcterms:W3CDTF">2013-04-20T19:32:12Z</dcterms:created>
  <dcterms:modified xsi:type="dcterms:W3CDTF">2013-04-21T19:59:45Z</dcterms:modified>
</cp:coreProperties>
</file>