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VY_32_INOVACE_03-11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9020218"/>
              </p:ext>
            </p:extLst>
          </p:nvPr>
        </p:nvGraphicFramePr>
        <p:xfrm>
          <a:off x="1346189" y="2132856"/>
          <a:ext cx="6208395" cy="243840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6., 7.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69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27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Slovesa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Zopakuje základní mluvnické významy u sloves. Možné použít pro zopakování i v </a:t>
                      </a:r>
                      <a:r>
                        <a:rPr lang="cs-CZ" sz="1400" kern="50" smtClean="0">
                          <a:effectLst/>
                        </a:rPr>
                        <a:t>jiných ročnících.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37808" y="404664"/>
            <a:ext cx="7772400" cy="1470025"/>
          </a:xfrm>
          <a:effectLst>
            <a:innerShdw blurRad="114300">
              <a:prstClr val="black"/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Slovesa I</a:t>
            </a:r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861048"/>
            <a:ext cx="8229600" cy="1143000"/>
          </a:xfrm>
          <a:gradFill>
            <a:gsLst>
              <a:gs pos="0">
                <a:srgbClr val="7030A0"/>
              </a:gs>
              <a:gs pos="35000">
                <a:schemeClr val="accent4">
                  <a:tint val="37000"/>
                  <a:satMod val="300000"/>
                </a:schemeClr>
              </a:gs>
              <a:gs pos="100000">
                <a:schemeClr val="accent4">
                  <a:tint val="15000"/>
                  <a:satMod val="350000"/>
                </a:schemeClr>
              </a:gs>
            </a:gsLst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Slovesa 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306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 a jejich 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Slovesa jsou slova vyjadřující děj, stav, nebo změnu stavu – (poskakovat, sedět, zhubnout).</a:t>
            </a:r>
          </a:p>
          <a:p>
            <a:r>
              <a:rPr lang="cs-CZ" dirty="0" smtClean="0"/>
              <a:t>Mluvnické významy u sloves: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osoba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číslo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čas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způsob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 slovesný rod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vid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třída</a:t>
            </a:r>
          </a:p>
          <a:p>
            <a:pPr lvl="2">
              <a:buFont typeface="Wingdings" pitchFamily="2" charset="2"/>
              <a:buChar char="q"/>
            </a:pPr>
            <a:r>
              <a:rPr lang="cs-CZ" dirty="0" smtClean="0"/>
              <a:t>vzor</a:t>
            </a:r>
          </a:p>
          <a:p>
            <a:pPr lvl="2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106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Slovesné tvary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Určité</a:t>
            </a: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/>
              <a:t>Vyjadřují určitou osobu jednotného a množného čísla ( mluvím, četli jste).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Jednoduché</a:t>
            </a:r>
          </a:p>
          <a:p>
            <a:pPr marL="0" indent="0">
              <a:buNone/>
            </a:pPr>
            <a:r>
              <a:rPr lang="cs-CZ" dirty="0" smtClean="0"/>
              <a:t>Jsou vyjádřené jedním slovem (napíšeme).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Neurčité</a:t>
            </a:r>
          </a:p>
          <a:p>
            <a:pPr marL="0" indent="0">
              <a:buNone/>
            </a:pPr>
            <a:r>
              <a:rPr lang="cs-CZ" dirty="0" smtClean="0"/>
              <a:t>Nevyjadřují samy určitou osobu  (chválit ).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Složené</a:t>
            </a:r>
          </a:p>
          <a:p>
            <a:pPr marL="0" indent="0">
              <a:buNone/>
            </a:pPr>
            <a:r>
              <a:rPr lang="cs-CZ" dirty="0" smtClean="0"/>
              <a:t>Jsou vyjádřené více slovy  ( budeme chválit, četli jsme).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825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Slovesný způsob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oznamovací    (</a:t>
            </a:r>
            <a:r>
              <a:rPr lang="cs-CZ" dirty="0"/>
              <a:t>v</a:t>
            </a:r>
            <a:r>
              <a:rPr lang="cs-CZ" dirty="0" smtClean="0"/>
              <a:t>yjadřuje oznámení, sdělení)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rozkazovací     (vyjadřuje rozkaz, zákaz, přání)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podmiňovací  (vyjadřuje podmínku, přání,              			 žádost)</a:t>
            </a:r>
          </a:p>
          <a:p>
            <a:pPr marL="0" indent="0">
              <a:buNone/>
            </a:pPr>
            <a:r>
              <a:rPr lang="cs-CZ" dirty="0" smtClean="0"/>
              <a:t>Zakončení oznamovacího slovesného způsobu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6920036"/>
              </p:ext>
            </p:extLst>
          </p:nvPr>
        </p:nvGraphicFramePr>
        <p:xfrm>
          <a:off x="683568" y="4509120"/>
          <a:ext cx="7344813" cy="128001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448269"/>
                <a:gridCol w="864096"/>
                <a:gridCol w="648075"/>
                <a:gridCol w="936104"/>
                <a:gridCol w="792088"/>
                <a:gridCol w="1656181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-u/-i   nesu, píši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eš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-e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eme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ete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-ou, -í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ím</a:t>
                      </a:r>
                      <a:r>
                        <a:rPr lang="cs-CZ" sz="2000" b="1" dirty="0" smtClean="0"/>
                        <a:t>     sázím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íš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-í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íme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íte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-í, -</a:t>
                      </a:r>
                      <a:r>
                        <a:rPr lang="cs-CZ" sz="2000" b="1" dirty="0" err="1" smtClean="0"/>
                        <a:t>ejí</a:t>
                      </a:r>
                      <a:r>
                        <a:rPr lang="cs-CZ" sz="2000" b="1" dirty="0" smtClean="0"/>
                        <a:t>/-</a:t>
                      </a:r>
                      <a:r>
                        <a:rPr lang="cs-CZ" sz="2000" b="1" dirty="0" err="1" smtClean="0"/>
                        <a:t>ějí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8753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ám</a:t>
                      </a:r>
                      <a:r>
                        <a:rPr lang="cs-CZ" sz="2000" b="1" dirty="0" smtClean="0"/>
                        <a:t>   dělám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áš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-á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áme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áte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-</a:t>
                      </a:r>
                      <a:r>
                        <a:rPr lang="cs-CZ" sz="2000" b="1" dirty="0" err="1" smtClean="0"/>
                        <a:t>ají</a:t>
                      </a:r>
                      <a:endParaRPr lang="cs-CZ" sz="20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310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Urči osobu a číslo.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88852734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mluvil jsem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aby se vrátili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budeš pracovat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nesouhlasíme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zastavte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odcizili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začervenala</a:t>
                      </a:r>
                      <a:r>
                        <a:rPr lang="cs-CZ" baseline="0" dirty="0" smtClean="0"/>
                        <a:t>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chcete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nemluvme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203848" y="1988840"/>
            <a:ext cx="1944216" cy="3384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40152" y="1988840"/>
            <a:ext cx="1944216" cy="338437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176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Rozkazovací způsob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Užívá se k vyjádření pokynů, zákazů, příkazů, rad atd. </a:t>
            </a:r>
          </a:p>
          <a:p>
            <a:pPr marL="0" indent="0">
              <a:buNone/>
            </a:pPr>
            <a:r>
              <a:rPr lang="cs-CZ" sz="2800" dirty="0" smtClean="0"/>
              <a:t>Slovesa v rozkazovacím </a:t>
            </a:r>
            <a:r>
              <a:rPr lang="cs-CZ" sz="2800" dirty="0" err="1" smtClean="0"/>
              <a:t>zp</a:t>
            </a:r>
            <a:r>
              <a:rPr lang="cs-CZ" sz="2800" dirty="0" smtClean="0"/>
              <a:t>. používáme  v rozkazovacích větách, za kterými píšeme tečku a při důrazu </a:t>
            </a:r>
            <a:r>
              <a:rPr lang="cs-CZ" sz="2800" dirty="0" err="1" smtClean="0"/>
              <a:t>výkřičník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2800" dirty="0" smtClean="0"/>
              <a:t>Koncovky</a:t>
            </a:r>
            <a:r>
              <a:rPr lang="cs-CZ" sz="2800" dirty="0"/>
              <a:t> </a:t>
            </a:r>
            <a:r>
              <a:rPr lang="cs-CZ" sz="2800" dirty="0" smtClean="0"/>
              <a:t>rozkazovacího způsobu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47212706"/>
              </p:ext>
            </p:extLst>
          </p:nvPr>
        </p:nvGraphicFramePr>
        <p:xfrm>
          <a:off x="827584" y="3789040"/>
          <a:ext cx="7272808" cy="191693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524000"/>
                <a:gridCol w="1572344"/>
                <a:gridCol w="1475656"/>
                <a:gridCol w="2700808"/>
              </a:tblGrid>
              <a:tr h="5148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2.</a:t>
                      </a:r>
                      <a:r>
                        <a:rPr lang="cs-CZ" sz="2000" b="1" baseline="0" dirty="0" smtClean="0"/>
                        <a:t> os. č. jed.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mluv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vezm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děl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ej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48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1. os. č. mn.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mluv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me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vezm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ěme</a:t>
                      </a:r>
                    </a:p>
                    <a:p>
                      <a:r>
                        <a:rPr lang="cs-CZ" sz="2000" b="1" dirty="0" smtClean="0"/>
                        <a:t>mysl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eme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děl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ejme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48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2. os. č. mn.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mluv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vezm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ěte</a:t>
                      </a:r>
                    </a:p>
                    <a:p>
                      <a:r>
                        <a:rPr lang="cs-CZ" sz="2000" b="1" dirty="0" smtClean="0"/>
                        <a:t>mysl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ete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děl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ejte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3923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Utvoř tvary rozkazovacího způsobu.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2296557"/>
              </p:ext>
            </p:extLst>
          </p:nvPr>
        </p:nvGraphicFramePr>
        <p:xfrm>
          <a:off x="457200" y="1600200"/>
          <a:ext cx="8229600" cy="50292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2. os. č. 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1. os.</a:t>
                      </a:r>
                      <a:r>
                        <a:rPr lang="cs-CZ" baseline="0" dirty="0" smtClean="0"/>
                        <a:t> č. </a:t>
                      </a:r>
                      <a:r>
                        <a:rPr lang="cs-CZ" baseline="0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2. os. č. </a:t>
                      </a:r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ozvat se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ozvi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ozvěme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ozvěte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přijď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přijďme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přijďte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poslat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pošli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pošleme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pošlete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mluvit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mluv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mluvte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mluvme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přihlásit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přihlas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přihlasme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přihlaste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buď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buďme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buďte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sníst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sněz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snězme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snězte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nesmát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nesměj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nesmějme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nesmějte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 vzít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vezmi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vezměme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dirty="0" smtClean="0"/>
                        <a:t>vezměte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601495" y="2099337"/>
            <a:ext cx="6120680" cy="5413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5201" y="2640703"/>
            <a:ext cx="6120680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78634" y="3000743"/>
            <a:ext cx="6120680" cy="46805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32916" y="3530544"/>
            <a:ext cx="6120680" cy="49024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55776" y="4207276"/>
            <a:ext cx="6120680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flipH="1">
            <a:off x="2630920" y="4677151"/>
            <a:ext cx="6074961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flipH="1">
            <a:off x="2601494" y="5255772"/>
            <a:ext cx="6074961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flipH="1">
            <a:off x="2578635" y="5647436"/>
            <a:ext cx="6074961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flipH="1">
            <a:off x="2411760" y="6210964"/>
            <a:ext cx="6074961" cy="4320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9987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Podmiňovací způsob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Rozlišujeme: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podmiňovací způsob přítomný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/>
              <a:t>podmiňovací </a:t>
            </a:r>
            <a:r>
              <a:rPr lang="cs-CZ" dirty="0" smtClean="0"/>
              <a:t>způsob minulý</a:t>
            </a:r>
          </a:p>
          <a:p>
            <a:pPr marL="514350" indent="-514350"/>
            <a:r>
              <a:rPr lang="cs-CZ" dirty="0" smtClean="0"/>
              <a:t>Podmiňovací způsob je vyjádřen složenými tvary.</a:t>
            </a:r>
          </a:p>
          <a:p>
            <a:pPr marL="400050" lvl="1" indent="0">
              <a:buNone/>
            </a:pPr>
            <a:r>
              <a:rPr lang="cs-CZ" dirty="0"/>
              <a:t>	</a:t>
            </a:r>
            <a:r>
              <a:rPr lang="cs-CZ" dirty="0" smtClean="0"/>
              <a:t>			četl bych</a:t>
            </a:r>
          </a:p>
          <a:p>
            <a:pPr marL="400050" lvl="1" indent="0">
              <a:buNone/>
            </a:pPr>
            <a:r>
              <a:rPr lang="cs-CZ" dirty="0"/>
              <a:t>	</a:t>
            </a:r>
            <a:r>
              <a:rPr lang="cs-CZ" dirty="0" smtClean="0"/>
              <a:t>			byl bych četl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547664" y="4621058"/>
            <a:ext cx="2016224" cy="216024"/>
          </a:xfrm>
          <a:prstGeom prst="rightArrow">
            <a:avLst/>
          </a:prstGeom>
          <a:ln>
            <a:solidFill>
              <a:srgbClr val="7030A0"/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274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/>
              <a:t>Podmiňovací </a:t>
            </a:r>
            <a:r>
              <a:rPr lang="cs-CZ" dirty="0" smtClean="0"/>
              <a:t>způsob přítomný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bych, bys, by, </a:t>
            </a:r>
            <a:r>
              <a:rPr lang="cs-CZ" b="1" u="sng" dirty="0" smtClean="0"/>
              <a:t>bychom, byste</a:t>
            </a:r>
            <a:r>
              <a:rPr lang="cs-CZ" b="1" dirty="0" smtClean="0"/>
              <a:t>, by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příčestí minulé</a:t>
            </a:r>
          </a:p>
          <a:p>
            <a:pPr marL="0" indent="0">
              <a:buNone/>
            </a:pPr>
            <a:r>
              <a:rPr lang="cs-CZ" dirty="0" smtClean="0"/>
              <a:t>		Př.: četl bych, mluvili byste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aby</a:t>
            </a:r>
            <a:r>
              <a:rPr lang="cs-CZ" dirty="0" smtClean="0"/>
              <a:t> – abych, abys, aby, abychom, abyste, aby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kdyby </a:t>
            </a:r>
            <a:r>
              <a:rPr lang="cs-CZ" dirty="0" smtClean="0"/>
              <a:t>– kdybych, </a:t>
            </a:r>
            <a:r>
              <a:rPr lang="cs-CZ" dirty="0" smtClean="0"/>
              <a:t>kdybys, </a:t>
            </a:r>
            <a:r>
              <a:rPr lang="cs-CZ" dirty="0" smtClean="0"/>
              <a:t>kdyby, kdybychom,   	     kdybyste, kdyby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!!! Tvary </a:t>
            </a:r>
            <a:r>
              <a:rPr lang="cs-CZ" dirty="0" err="1" smtClean="0">
                <a:solidFill>
                  <a:srgbClr val="0070C0"/>
                </a:solidFill>
              </a:rPr>
              <a:t>bysme</a:t>
            </a:r>
            <a:r>
              <a:rPr lang="cs-CZ" dirty="0" smtClean="0">
                <a:solidFill>
                  <a:srgbClr val="0070C0"/>
                </a:solidFill>
              </a:rPr>
              <a:t>, by jste </a:t>
            </a:r>
            <a:r>
              <a:rPr lang="cs-CZ" dirty="0" smtClean="0"/>
              <a:t>jsou zatím nespisovné!!!</a:t>
            </a:r>
            <a:endParaRPr lang="cs-CZ" dirty="0"/>
          </a:p>
        </p:txBody>
      </p:sp>
      <p:sp>
        <p:nvSpPr>
          <p:cNvPr id="4" name="Plus 3"/>
          <p:cNvSpPr/>
          <p:nvPr/>
        </p:nvSpPr>
        <p:spPr>
          <a:xfrm>
            <a:off x="4139952" y="2060848"/>
            <a:ext cx="792088" cy="648072"/>
          </a:xfrm>
          <a:prstGeom prst="mathPlus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4332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Podmiňovací </a:t>
            </a:r>
            <a:r>
              <a:rPr lang="cs-CZ" dirty="0" smtClean="0"/>
              <a:t>způsob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Tvary:</a:t>
            </a:r>
          </a:p>
          <a:p>
            <a:pPr marL="0" indent="0">
              <a:buNone/>
            </a:pPr>
            <a:r>
              <a:rPr lang="cs-CZ" b="1" dirty="0" smtClean="0"/>
              <a:t> byl bych, byl bys, byl </a:t>
            </a:r>
            <a:r>
              <a:rPr lang="cs-CZ" b="1" dirty="0"/>
              <a:t>by</a:t>
            </a:r>
            <a:r>
              <a:rPr lang="cs-CZ" b="1" dirty="0" smtClean="0"/>
              <a:t>, byli </a:t>
            </a:r>
            <a:r>
              <a:rPr lang="cs-CZ" b="1" u="sng" dirty="0">
                <a:solidFill>
                  <a:srgbClr val="0070C0"/>
                </a:solidFill>
              </a:rPr>
              <a:t>bychom</a:t>
            </a:r>
            <a:r>
              <a:rPr lang="cs-CZ" b="1" u="sng" dirty="0" smtClean="0"/>
              <a:t>,  </a:t>
            </a:r>
            <a:r>
              <a:rPr lang="cs-CZ" b="1" dirty="0" smtClean="0"/>
              <a:t>byli  </a:t>
            </a:r>
            <a:r>
              <a:rPr lang="cs-CZ" b="1" u="sng" dirty="0" smtClean="0">
                <a:solidFill>
                  <a:srgbClr val="0070C0"/>
                </a:solidFill>
              </a:rPr>
              <a:t>byste</a:t>
            </a:r>
            <a:r>
              <a:rPr lang="cs-CZ" b="1" dirty="0" smtClean="0"/>
              <a:t>,  byli </a:t>
            </a:r>
            <a:r>
              <a:rPr lang="cs-CZ" b="1" dirty="0"/>
              <a:t>by</a:t>
            </a:r>
          </a:p>
          <a:p>
            <a:pPr marL="0" indent="0">
              <a:buNone/>
            </a:pPr>
            <a:r>
              <a:rPr lang="cs-CZ" b="1" dirty="0"/>
              <a:t>			příčestí minulé</a:t>
            </a:r>
          </a:p>
          <a:p>
            <a:pPr marL="0" indent="0">
              <a:buNone/>
            </a:pPr>
            <a:r>
              <a:rPr lang="cs-CZ" dirty="0" smtClean="0"/>
              <a:t>U zvratných sloves se v obou typech pod. </a:t>
            </a:r>
            <a:r>
              <a:rPr lang="cs-CZ" dirty="0" err="1" smtClean="0"/>
              <a:t>zp</a:t>
            </a:r>
            <a:r>
              <a:rPr lang="cs-CZ" dirty="0" smtClean="0"/>
              <a:t>. přesouvá v 2. os. č. jed. koncové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k zvratnému zájmenu.</a:t>
            </a:r>
          </a:p>
          <a:p>
            <a:pPr marL="0" indent="0">
              <a:buNone/>
            </a:pPr>
            <a:r>
              <a:rPr lang="cs-CZ" dirty="0" smtClean="0"/>
              <a:t>Př.: přát </a:t>
            </a:r>
            <a:r>
              <a:rPr lang="cs-CZ" dirty="0" smtClean="0">
                <a:solidFill>
                  <a:srgbClr val="00B050"/>
                </a:solidFill>
              </a:rPr>
              <a:t>si</a:t>
            </a:r>
            <a:r>
              <a:rPr lang="cs-CZ" dirty="0" smtClean="0"/>
              <a:t> -  přál </a:t>
            </a:r>
            <a:r>
              <a:rPr lang="cs-CZ" b="1" dirty="0" smtClean="0"/>
              <a:t>by sis</a:t>
            </a:r>
            <a:r>
              <a:rPr lang="cs-CZ" dirty="0" smtClean="0"/>
              <a:t>, byl </a:t>
            </a:r>
            <a:r>
              <a:rPr lang="cs-CZ" b="1" dirty="0" smtClean="0"/>
              <a:t>by sis </a:t>
            </a:r>
            <a:r>
              <a:rPr lang="cs-CZ" dirty="0" smtClean="0"/>
              <a:t>přál / by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smtClean="0"/>
              <a:t> dívat </a:t>
            </a:r>
            <a:r>
              <a:rPr lang="cs-CZ" dirty="0" smtClean="0">
                <a:solidFill>
                  <a:srgbClr val="0070C0"/>
                </a:solidFill>
              </a:rPr>
              <a:t>se</a:t>
            </a:r>
            <a:r>
              <a:rPr lang="cs-CZ" dirty="0" smtClean="0"/>
              <a:t> -  díval </a:t>
            </a:r>
            <a:r>
              <a:rPr lang="cs-CZ" b="1" dirty="0" smtClean="0"/>
              <a:t>by ses,</a:t>
            </a:r>
            <a:r>
              <a:rPr lang="cs-CZ" dirty="0" smtClean="0"/>
              <a:t> byl </a:t>
            </a:r>
            <a:r>
              <a:rPr lang="cs-CZ" b="1" dirty="0" smtClean="0"/>
              <a:t>by ses </a:t>
            </a:r>
            <a:r>
              <a:rPr lang="cs-CZ" dirty="0" smtClean="0"/>
              <a:t>díval</a:t>
            </a:r>
            <a:endParaRPr lang="cs-CZ" dirty="0"/>
          </a:p>
        </p:txBody>
      </p:sp>
      <p:sp>
        <p:nvSpPr>
          <p:cNvPr id="4" name="Plus 3"/>
          <p:cNvSpPr/>
          <p:nvPr/>
        </p:nvSpPr>
        <p:spPr>
          <a:xfrm>
            <a:off x="4073126" y="2564904"/>
            <a:ext cx="576064" cy="57606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hnutá šipka dolů 4"/>
          <p:cNvSpPr/>
          <p:nvPr/>
        </p:nvSpPr>
        <p:spPr>
          <a:xfrm>
            <a:off x="3347864" y="4517032"/>
            <a:ext cx="576064" cy="432048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>
            <a:off x="4929470" y="4571641"/>
            <a:ext cx="576064" cy="432048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678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Utvoř tvary podmiňovacího způsobu.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03605871"/>
              </p:ext>
            </p:extLst>
          </p:nvPr>
        </p:nvGraphicFramePr>
        <p:xfrm>
          <a:off x="457200" y="1600200"/>
          <a:ext cx="8229600" cy="43942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3200"/>
                <a:gridCol w="2811760"/>
                <a:gridCol w="26746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mluvnický  význam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ozvat se 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 os. č. j.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</a:t>
                      </a:r>
                      <a:r>
                        <a:rPr lang="cs-CZ" sz="1800" baseline="0" dirty="0" smtClean="0"/>
                        <a:t> přítomný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ozval bych se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přijít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os. č. mn.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 min.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byli by přišli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poslat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2. os. č. jed.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 přít.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poslal bys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mluvit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 os. č. mn.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pod.. přít.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mluvili</a:t>
                      </a:r>
                      <a:r>
                        <a:rPr lang="cs-CZ" sz="1800" baseline="0" dirty="0" smtClean="0"/>
                        <a:t> bychom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přihlásit se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2. os. č. jed.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 přít.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přihlásil by ses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být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 os. č. jed.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 min.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byl bych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sníst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os. č. jed.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 min.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jedl by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1800" dirty="0" smtClean="0"/>
                        <a:t>nesmát se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2. os. č. mn. </a:t>
                      </a:r>
                      <a:r>
                        <a:rPr lang="cs-CZ" sz="1800" dirty="0" err="1" smtClean="0"/>
                        <a:t>zp</a:t>
                      </a:r>
                      <a:r>
                        <a:rPr lang="cs-CZ" sz="1800" dirty="0" smtClean="0"/>
                        <a:t>. pod. min.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nesmál by ses</a:t>
                      </a:r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6084168" y="2060848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6026460" y="2556480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26460" y="2991149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26460" y="3537012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31721" y="4011643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93754" y="4566390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46470" y="5064387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26460" y="5598388"/>
            <a:ext cx="1944216" cy="36004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374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HRDLIČKOVÁ, Hana, et al. </a:t>
            </a:r>
            <a:r>
              <a:rPr lang="cs-CZ" i="1" dirty="0"/>
              <a:t>Český jazyk 6 : 1.díl - Učivo o jazyce</a:t>
            </a:r>
            <a:r>
              <a:rPr lang="cs-CZ" dirty="0"/>
              <a:t>. </a:t>
            </a:r>
            <a:r>
              <a:rPr lang="cs-CZ" dirty="0" smtClean="0"/>
              <a:t>Liberec</a:t>
            </a:r>
            <a:r>
              <a:rPr lang="cs-CZ" dirty="0"/>
              <a:t> : ALTER, 1998. 159 s. ISBN 80-85775-84-0.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Přehledy, tabulky, rozbory, </a:t>
            </a:r>
            <a:r>
              <a:rPr lang="cs-CZ" i="1" smtClean="0"/>
              <a:t>cvičení</a:t>
            </a:r>
            <a:r>
              <a:rPr lang="cs-CZ" smtClean="0"/>
              <a:t>.Liberec</a:t>
            </a:r>
            <a:r>
              <a:rPr lang="cs-CZ" dirty="0"/>
              <a:t> : ALTER, 1998. 80 s. ISBN 80-85775-86-7.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957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616</Words>
  <Application>Microsoft Office PowerPoint</Application>
  <PresentationFormat>Předvádění na obrazovce (4:3)</PresentationFormat>
  <Paragraphs>206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Slovesa I</vt:lpstr>
      <vt:lpstr>Slovesa I</vt:lpstr>
      <vt:lpstr>Slovesa a jejich tvary</vt:lpstr>
      <vt:lpstr>Slovesné tvary</vt:lpstr>
      <vt:lpstr>Slovesný způsob</vt:lpstr>
      <vt:lpstr>Urči osobu a číslo.</vt:lpstr>
      <vt:lpstr>Rozkazovací způsob</vt:lpstr>
      <vt:lpstr>Utvoř tvary rozkazovacího způsobu.</vt:lpstr>
      <vt:lpstr>Podmiňovací způsob</vt:lpstr>
      <vt:lpstr>Podmiňovací způsob přítomný</vt:lpstr>
      <vt:lpstr>Podmiňovací způsob minulý</vt:lpstr>
      <vt:lpstr>Utvoř tvary podmiňovacího způsobu.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Vaše jméno</cp:lastModifiedBy>
  <cp:revision>28</cp:revision>
  <dcterms:created xsi:type="dcterms:W3CDTF">2011-08-03T06:27:36Z</dcterms:created>
  <dcterms:modified xsi:type="dcterms:W3CDTF">2012-03-28T20:16:45Z</dcterms:modified>
</cp:coreProperties>
</file>