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3" r:id="rId2"/>
    <p:sldId id="264" r:id="rId3"/>
    <p:sldId id="256" r:id="rId4"/>
    <p:sldId id="257" r:id="rId5"/>
    <p:sldId id="258" r:id="rId6"/>
    <p:sldId id="259" r:id="rId7"/>
    <p:sldId id="260" r:id="rId8"/>
    <p:sldId id="261" r:id="rId9"/>
    <p:sldId id="262"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218DF8-48D7-4BCA-91FA-4B2AB5FF6B77}" type="datetimeFigureOut">
              <a:rPr lang="cs-CZ" smtClean="0"/>
              <a:t>23.6.2013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D4469C-3FC8-4EFD-98FF-C36E2DC05D76}" type="slidenum">
              <a:rPr lang="cs-CZ" smtClean="0"/>
              <a:t>‹#›</a:t>
            </a:fld>
            <a:endParaRPr lang="cs-CZ"/>
          </a:p>
        </p:txBody>
      </p:sp>
    </p:spTree>
    <p:extLst>
      <p:ext uri="{BB962C8B-B14F-4D97-AF65-F5344CB8AC3E}">
        <p14:creationId xmlns:p14="http://schemas.microsoft.com/office/powerpoint/2010/main" val="2841751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5" name="Zástupný symbol pro záhlaví 4"/>
          <p:cNvSpPr>
            <a:spLocks noGrp="1"/>
          </p:cNvSpPr>
          <p:nvPr>
            <p:ph type="hdr" sz="quarter" idx="10"/>
          </p:nvPr>
        </p:nvSpPr>
        <p:spPr/>
        <p:txBody>
          <a:bodyPr/>
          <a:lstStyle/>
          <a:p>
            <a:r>
              <a:rPr lang="cs-CZ" smtClean="0"/>
              <a:t>VY_32_INOVACE_1/20A-ICT/PE/ON</a:t>
            </a:r>
            <a:endParaRPr lang="cs-CZ"/>
          </a:p>
        </p:txBody>
      </p:sp>
    </p:spTree>
    <p:extLst>
      <p:ext uri="{BB962C8B-B14F-4D97-AF65-F5344CB8AC3E}">
        <p14:creationId xmlns:p14="http://schemas.microsoft.com/office/powerpoint/2010/main" val="2082622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D6B01B9-7221-4E2C-B564-991D598FAD7A}"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232766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D6B01B9-7221-4E2C-B564-991D598FAD7A}"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2203979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D6B01B9-7221-4E2C-B564-991D598FAD7A}"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335927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D6B01B9-7221-4E2C-B564-991D598FAD7A}" type="datetimeFigureOut">
              <a:rPr lang="cs-CZ" smtClean="0"/>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3142087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D6B01B9-7221-4E2C-B564-991D598FAD7A}" type="datetimeFigureOut">
              <a:rPr lang="cs-CZ" smtClean="0"/>
              <a:t>23.6.2013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1368629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D6B01B9-7221-4E2C-B564-991D598FAD7A}" type="datetimeFigureOut">
              <a:rPr lang="cs-CZ" smtClean="0"/>
              <a:t>23.6.2013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1126621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D6B01B9-7221-4E2C-B564-991D598FAD7A}" type="datetimeFigureOut">
              <a:rPr lang="cs-CZ" smtClean="0"/>
              <a:t>23.6.2013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4190625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D6B01B9-7221-4E2C-B564-991D598FAD7A}" type="datetimeFigureOut">
              <a:rPr lang="cs-CZ" smtClean="0"/>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4281112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D6B01B9-7221-4E2C-B564-991D598FAD7A}" type="datetimeFigureOut">
              <a:rPr lang="cs-CZ" smtClean="0"/>
              <a:t>23.6.2013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225425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D6B01B9-7221-4E2C-B564-991D598FAD7A}"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3889813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D6B01B9-7221-4E2C-B564-991D598FAD7A}" type="datetimeFigureOut">
              <a:rPr lang="cs-CZ" smtClean="0"/>
              <a:t>23.6.2013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8194011-BA6E-43A9-AD57-198D09425947}" type="slidenum">
              <a:rPr lang="cs-CZ" smtClean="0"/>
              <a:t>‹#›</a:t>
            </a:fld>
            <a:endParaRPr lang="cs-CZ"/>
          </a:p>
        </p:txBody>
      </p:sp>
    </p:spTree>
    <p:extLst>
      <p:ext uri="{BB962C8B-B14F-4D97-AF65-F5344CB8AC3E}">
        <p14:creationId xmlns:p14="http://schemas.microsoft.com/office/powerpoint/2010/main" val="2095967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6B01B9-7221-4E2C-B564-991D598FAD7A}" type="datetimeFigureOut">
              <a:rPr lang="cs-CZ" smtClean="0"/>
              <a:t>23.6.2013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194011-BA6E-43A9-AD57-198D09425947}" type="slidenum">
              <a:rPr lang="cs-CZ" smtClean="0"/>
              <a:t>‹#›</a:t>
            </a:fld>
            <a:endParaRPr lang="cs-CZ"/>
          </a:p>
        </p:txBody>
      </p:sp>
    </p:spTree>
    <p:extLst>
      <p:ext uri="{BB962C8B-B14F-4D97-AF65-F5344CB8AC3E}">
        <p14:creationId xmlns:p14="http://schemas.microsoft.com/office/powerpoint/2010/main" val="11283874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Obdélník 5"/>
          <p:cNvSpPr/>
          <p:nvPr/>
        </p:nvSpPr>
        <p:spPr>
          <a:xfrm>
            <a:off x="4860032" y="404664"/>
            <a:ext cx="237566" cy="369332"/>
          </a:xfrm>
          <a:prstGeom prst="rect">
            <a:avLst/>
          </a:prstGeom>
        </p:spPr>
        <p:txBody>
          <a:bodyPr wrap="none">
            <a:spAutoFit/>
          </a:bodyPr>
          <a:lstStyle/>
          <a:p>
            <a:r>
              <a:rPr lang="cs-CZ" dirty="0" smtClean="0"/>
              <a:t> </a:t>
            </a:r>
            <a:endParaRPr lang="cs-CZ"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4" name="Tabulka 3"/>
          <p:cNvGraphicFramePr>
            <a:graphicFrameLocks noGrp="1"/>
          </p:cNvGraphicFramePr>
          <p:nvPr>
            <p:extLst>
              <p:ext uri="{D42A27DB-BD31-4B8C-83A1-F6EECF244321}">
                <p14:modId xmlns:p14="http://schemas.microsoft.com/office/powerpoint/2010/main" val="3848313072"/>
              </p:ext>
            </p:extLst>
          </p:nvPr>
        </p:nvGraphicFramePr>
        <p:xfrm>
          <a:off x="467544" y="2060848"/>
          <a:ext cx="8280919" cy="4608512"/>
        </p:xfrm>
        <a:graphic>
          <a:graphicData uri="http://schemas.openxmlformats.org/drawingml/2006/table">
            <a:tbl>
              <a:tblPr firstRow="1" firstCol="1">
                <a:tableStyleId>{2D5ABB26-0587-4C30-8999-92F81FD0307C}</a:tableStyleId>
              </a:tblPr>
              <a:tblGrid>
                <a:gridCol w="1900962"/>
                <a:gridCol w="6379957"/>
              </a:tblGrid>
              <a:tr h="439530">
                <a:tc>
                  <a:txBody>
                    <a:bodyPr/>
                    <a:lstStyle/>
                    <a:p>
                      <a:pPr>
                        <a:lnSpc>
                          <a:spcPct val="115000"/>
                        </a:lnSpc>
                        <a:spcAft>
                          <a:spcPts val="0"/>
                        </a:spcAft>
                      </a:pPr>
                      <a:r>
                        <a:rPr lang="cs-CZ" sz="2000" dirty="0">
                          <a:effectLst/>
                        </a:rPr>
                        <a:t>Číslo projektu</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tabLst>
                          <a:tab pos="638175" algn="l"/>
                        </a:tabLst>
                      </a:pPr>
                      <a:r>
                        <a:rPr lang="cs-CZ" sz="2000" dirty="0" smtClean="0">
                          <a:effectLst/>
                        </a:rPr>
                        <a:t>CZ.1.07</a:t>
                      </a:r>
                      <a:r>
                        <a:rPr lang="cs-CZ" sz="2000" dirty="0">
                          <a:effectLst/>
                        </a:rPr>
                        <a:t>/ 1.5.00/34.0673	</a:t>
                      </a:r>
                      <a:endParaRPr lang="cs-CZ" sz="2000" dirty="0">
                        <a:effectLst/>
                        <a:latin typeface="Calibri"/>
                        <a:ea typeface="Calibri"/>
                        <a:cs typeface="Times New Roman"/>
                      </a:endParaRPr>
                    </a:p>
                  </a:txBody>
                  <a:tcPr marL="68580" marR="68580" marT="0" marB="0" anchor="ctr"/>
                </a:tc>
              </a:tr>
              <a:tr h="439530">
                <a:tc>
                  <a:txBody>
                    <a:bodyPr/>
                    <a:lstStyle/>
                    <a:p>
                      <a:pPr>
                        <a:lnSpc>
                          <a:spcPct val="115000"/>
                        </a:lnSpc>
                        <a:spcAft>
                          <a:spcPts val="0"/>
                        </a:spcAft>
                      </a:pPr>
                      <a:r>
                        <a:rPr lang="cs-CZ" sz="2000" dirty="0" smtClean="0">
                          <a:effectLst/>
                        </a:rPr>
                        <a:t>Název školy</a:t>
                      </a:r>
                      <a:endParaRPr lang="cs-CZ" sz="2000" dirty="0">
                        <a:effectLst/>
                        <a:latin typeface="+mn-lt"/>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SOU a ZŠ Planá, Kostelní 129, Planá</a:t>
                      </a:r>
                      <a:endParaRPr lang="cs-CZ" sz="2000" dirty="0">
                        <a:effectLst/>
                        <a:latin typeface="+mn-lt"/>
                        <a:ea typeface="Calibri"/>
                        <a:cs typeface="Times New Roman"/>
                      </a:endParaRPr>
                    </a:p>
                  </a:txBody>
                  <a:tcPr marL="68580" marR="68580"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tab pos="612775" algn="l"/>
                        </a:tabLst>
                        <a:defRPr/>
                      </a:pPr>
                      <a:r>
                        <a:rPr lang="cs-CZ" sz="2000" dirty="0" smtClean="0">
                          <a:effectLst/>
                        </a:rPr>
                        <a:t>Vzdělávací oblast</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mn-ea"/>
                          <a:cs typeface="+mn-cs"/>
                        </a:rPr>
                        <a:t>Jazykové</a:t>
                      </a:r>
                      <a:r>
                        <a:rPr lang="cs-CZ" sz="2000" baseline="0" dirty="0" smtClean="0">
                          <a:effectLst/>
                          <a:latin typeface="+mn-lt"/>
                          <a:ea typeface="+mn-ea"/>
                          <a:cs typeface="+mn-cs"/>
                        </a:rPr>
                        <a:t> vzdělávání</a:t>
                      </a:r>
                      <a:endParaRPr lang="cs-CZ" sz="2000" dirty="0" smtClean="0">
                        <a:effectLst/>
                        <a:latin typeface="+mn-lt"/>
                        <a:ea typeface="Calibri"/>
                        <a:cs typeface="Times New Roman"/>
                      </a:endParaRPr>
                    </a:p>
                  </a:txBody>
                  <a:tcPr marL="68580" marR="68580" marT="0" marB="0" anchor="ctr"/>
                </a:tc>
              </a:tr>
              <a:tr h="439530">
                <a:tc>
                  <a:txBody>
                    <a:bodyPr/>
                    <a:lstStyle/>
                    <a:p>
                      <a:pPr>
                        <a:lnSpc>
                          <a:spcPct val="115000"/>
                        </a:lnSpc>
                        <a:spcAft>
                          <a:spcPts val="0"/>
                        </a:spcAft>
                        <a:tabLst>
                          <a:tab pos="612775" algn="l"/>
                        </a:tabLst>
                      </a:pPr>
                      <a:r>
                        <a:rPr lang="cs-CZ" sz="2000" dirty="0" smtClean="0">
                          <a:effectLst/>
                          <a:latin typeface="Calibri"/>
                          <a:ea typeface="Calibri"/>
                          <a:cs typeface="Times New Roman"/>
                        </a:rPr>
                        <a:t>Předmět</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latin typeface="Calibri"/>
                          <a:ea typeface="Calibri"/>
                          <a:cs typeface="Times New Roman"/>
                        </a:rPr>
                        <a:t>Český</a:t>
                      </a:r>
                      <a:r>
                        <a:rPr lang="cs-CZ" sz="2000" baseline="0" dirty="0" smtClean="0">
                          <a:effectLst/>
                          <a:latin typeface="Calibri"/>
                          <a:ea typeface="Calibri"/>
                          <a:cs typeface="Times New Roman"/>
                        </a:rPr>
                        <a:t> jazyk</a:t>
                      </a:r>
                      <a:endParaRPr lang="cs-CZ" sz="2000" dirty="0">
                        <a:effectLst/>
                        <a:latin typeface="Calibri"/>
                        <a:ea typeface="Calibri"/>
                        <a:cs typeface="Times New Roman"/>
                      </a:endParaRPr>
                    </a:p>
                  </a:txBody>
                  <a:tcPr marL="68580" marR="68580" marT="0" marB="0" anchor="ctr"/>
                </a:tc>
              </a:tr>
              <a:tr h="439530">
                <a:tc>
                  <a:txBody>
                    <a:bodyPr/>
                    <a:lstStyle/>
                    <a:p>
                      <a:pPr>
                        <a:lnSpc>
                          <a:spcPct val="115000"/>
                        </a:lnSpc>
                        <a:spcAft>
                          <a:spcPts val="0"/>
                        </a:spcAft>
                      </a:pPr>
                      <a:r>
                        <a:rPr lang="cs-CZ" sz="2000" dirty="0">
                          <a:effectLst/>
                        </a:rPr>
                        <a:t>Tematický okruh</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latin typeface="+mn-lt"/>
                          <a:ea typeface="+mn-ea"/>
                          <a:cs typeface="+mn-cs"/>
                        </a:rPr>
                        <a:t>Gramatické</a:t>
                      </a:r>
                      <a:r>
                        <a:rPr lang="cs-CZ" sz="2000" baseline="0" dirty="0" smtClean="0">
                          <a:effectLst/>
                          <a:latin typeface="+mn-lt"/>
                          <a:ea typeface="+mn-ea"/>
                          <a:cs typeface="+mn-cs"/>
                        </a:rPr>
                        <a:t> jevy a jejich procvičování</a:t>
                      </a:r>
                      <a:endParaRPr lang="cs-CZ" sz="2000" dirty="0">
                        <a:effectLst/>
                        <a:latin typeface="Calibri"/>
                        <a:ea typeface="Calibri"/>
                        <a:cs typeface="Times New Roman"/>
                      </a:endParaRPr>
                    </a:p>
                  </a:txBody>
                  <a:tcPr marL="68580" marR="68580" marT="0" marB="0" anchor="ctr"/>
                </a:tc>
              </a:tr>
              <a:tr h="439530">
                <a:tc>
                  <a: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Název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latin typeface="+mn-lt"/>
                          <a:ea typeface="Calibri"/>
                          <a:cs typeface="Times New Roman"/>
                        </a:rPr>
                        <a:t>Přídavná</a:t>
                      </a:r>
                      <a:r>
                        <a:rPr lang="cs-CZ" sz="2000" baseline="0" dirty="0" smtClean="0">
                          <a:effectLst/>
                          <a:latin typeface="+mn-lt"/>
                          <a:ea typeface="Calibri"/>
                          <a:cs typeface="Times New Roman"/>
                        </a:rPr>
                        <a:t> jména – </a:t>
                      </a:r>
                      <a:r>
                        <a:rPr lang="cs-CZ" sz="2000" baseline="0" dirty="0" smtClean="0">
                          <a:effectLst/>
                          <a:latin typeface="+mn-lt"/>
                          <a:ea typeface="Calibri"/>
                          <a:cs typeface="Times New Roman"/>
                        </a:rPr>
                        <a:t>cvičení</a:t>
                      </a:r>
                      <a:endParaRPr lang="cs-CZ" sz="2000" dirty="0" smtClean="0">
                        <a:effectLst/>
                        <a:latin typeface="+mn-lt"/>
                        <a:ea typeface="Calibri"/>
                        <a:cs typeface="Times New Roman"/>
                      </a:endParaRPr>
                    </a:p>
                  </a:txBody>
                  <a:tcPr marL="68580" marR="68580" marT="0" marB="0" anchor="ctr"/>
                </a:tc>
              </a:tr>
              <a:tr h="4395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Číslo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VY_12_INOVACE_2.A_CJ_28(32</a:t>
                      </a:r>
                      <a:r>
                        <a:rPr lang="cs-CZ" sz="2000" dirty="0" smtClean="0">
                          <a:effectLst/>
                        </a:rPr>
                        <a:t>)</a:t>
                      </a:r>
                    </a:p>
                  </a:txBody>
                  <a:tcPr marL="68580" marR="68580"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Autor	</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Calibri"/>
                          <a:cs typeface="Times New Roman"/>
                        </a:rPr>
                        <a:t>Mgr.</a:t>
                      </a:r>
                      <a:r>
                        <a:rPr lang="cs-CZ" sz="2000" baseline="0" dirty="0" smtClean="0">
                          <a:effectLst/>
                          <a:latin typeface="+mn-lt"/>
                          <a:ea typeface="Calibri"/>
                          <a:cs typeface="Times New Roman"/>
                        </a:rPr>
                        <a:t> Helena Popelková</a:t>
                      </a:r>
                      <a:endParaRPr lang="cs-CZ" sz="2000" dirty="0" smtClean="0">
                        <a:effectLst/>
                        <a:latin typeface="+mn-lt"/>
                        <a:ea typeface="Calibri"/>
                        <a:cs typeface="Times New Roman"/>
                      </a:endParaRPr>
                    </a:p>
                  </a:txBody>
                  <a:tcPr marL="68580" marR="68580" marT="0" marB="0" anchor="ctr"/>
                </a:tc>
              </a:tr>
              <a:tr h="439530">
                <a:tc>
                  <a:txBody>
                    <a:bodyPr/>
                    <a:lstStyle/>
                    <a:p>
                      <a:pPr>
                        <a:lnSpc>
                          <a:spcPct val="115000"/>
                        </a:lnSpc>
                        <a:spcAft>
                          <a:spcPts val="0"/>
                        </a:spcAft>
                      </a:pPr>
                      <a:r>
                        <a:rPr lang="cs-CZ" sz="2000">
                          <a:effectLst/>
                        </a:rPr>
                        <a:t>Datum tvorby</a:t>
                      </a:r>
                      <a:endParaRPr lang="cs-CZ" sz="200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31.1.2013</a:t>
                      </a:r>
                      <a:endParaRPr lang="cs-CZ" sz="2000" dirty="0">
                        <a:effectLst/>
                        <a:latin typeface="Calibri"/>
                        <a:ea typeface="Calibri"/>
                        <a:cs typeface="Times New Roman"/>
                      </a:endParaRPr>
                    </a:p>
                  </a:txBody>
                  <a:tcPr marL="68580" marR="68580" marT="0" marB="0" anchor="ctr"/>
                </a:tc>
              </a:tr>
              <a:tr h="652742">
                <a:tc gridSpan="2">
                  <a:txBody>
                    <a:bodyPr/>
                    <a:lstStyle/>
                    <a:p>
                      <a:pPr algn="ctr">
                        <a:lnSpc>
                          <a:spcPct val="115000"/>
                        </a:lnSpc>
                        <a:spcAft>
                          <a:spcPts val="0"/>
                        </a:spcAft>
                      </a:pPr>
                      <a:r>
                        <a:rPr lang="cs-CZ" sz="2000" dirty="0" smtClean="0">
                          <a:effectLst/>
                          <a:latin typeface="+mn-lt"/>
                          <a:ea typeface="+mn-ea"/>
                          <a:cs typeface="+mn-cs"/>
                        </a:rPr>
                        <a:t>Zdroj</a:t>
                      </a:r>
                      <a:r>
                        <a:rPr lang="cs-CZ" sz="2000" baseline="0" dirty="0" smtClean="0">
                          <a:effectLst/>
                          <a:latin typeface="+mn-lt"/>
                          <a:ea typeface="+mn-ea"/>
                          <a:cs typeface="+mn-cs"/>
                        </a:rPr>
                        <a:t> autora</a:t>
                      </a:r>
                      <a:endParaRPr lang="cs-CZ" sz="2000" dirty="0">
                        <a:effectLst/>
                        <a:latin typeface="Calibri"/>
                        <a:ea typeface="Calibri"/>
                        <a:cs typeface="Times New Roman"/>
                      </a:endParaRPr>
                    </a:p>
                  </a:txBody>
                  <a:tcPr marL="68580" marR="68580" marT="0" marB="0" anchor="ctr"/>
                </a:tc>
                <a:tc hMerge="1">
                  <a:txBody>
                    <a:bodyPr/>
                    <a:lstStyle/>
                    <a:p>
                      <a:endParaRPr lang="cs-CZ"/>
                    </a:p>
                  </a:txBody>
                  <a:tcPr/>
                </a:tc>
              </a:tr>
            </a:tbl>
          </a:graphicData>
        </a:graphic>
      </p:graphicFrame>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384"/>
            <a:ext cx="9144000" cy="1998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50384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0" indent="0">
              <a:spcBef>
                <a:spcPts val="0"/>
              </a:spcBef>
              <a:buNone/>
              <a:defRPr/>
            </a:pPr>
            <a:r>
              <a:rPr lang="cs-CZ" dirty="0"/>
              <a:t>Anotace:</a:t>
            </a:r>
          </a:p>
          <a:p>
            <a:pPr marL="0" indent="0">
              <a:buNone/>
            </a:pPr>
            <a:r>
              <a:rPr lang="pl-PL" dirty="0" smtClean="0"/>
              <a:t>Prezentace </a:t>
            </a:r>
            <a:r>
              <a:rPr lang="pl-PL" dirty="0"/>
              <a:t>je určena pro žáky OU.</a:t>
            </a:r>
            <a:r>
              <a:rPr lang="cs-CZ" dirty="0" smtClean="0"/>
              <a:t>  </a:t>
            </a:r>
            <a:r>
              <a:rPr lang="cs-CZ" dirty="0" smtClean="0"/>
              <a:t>Obsahuje 3 cvičení a jejich řešení na využití pravopisu přídavných jmen, čtení s porozuměním, určení vzorů </a:t>
            </a:r>
            <a:r>
              <a:rPr lang="cs-CZ" smtClean="0"/>
              <a:t>přídavných jmen.</a:t>
            </a:r>
            <a:endParaRPr lang="cs-CZ" dirty="0"/>
          </a:p>
          <a:p>
            <a:endParaRPr lang="cs-CZ" dirty="0"/>
          </a:p>
        </p:txBody>
      </p:sp>
    </p:spTree>
    <p:extLst>
      <p:ext uri="{BB962C8B-B14F-4D97-AF65-F5344CB8AC3E}">
        <p14:creationId xmlns:p14="http://schemas.microsoft.com/office/powerpoint/2010/main" val="37623714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Přídavná jména - cvičení</a:t>
            </a:r>
            <a:endParaRPr lang="cs-CZ" dirty="0"/>
          </a:p>
        </p:txBody>
      </p:sp>
    </p:spTree>
    <p:extLst>
      <p:ext uri="{BB962C8B-B14F-4D97-AF65-F5344CB8AC3E}">
        <p14:creationId xmlns:p14="http://schemas.microsoft.com/office/powerpoint/2010/main" val="14118262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 č. </a:t>
            </a:r>
            <a:r>
              <a:rPr lang="cs-CZ" dirty="0"/>
              <a:t>1</a:t>
            </a:r>
          </a:p>
        </p:txBody>
      </p:sp>
      <p:sp>
        <p:nvSpPr>
          <p:cNvPr id="3" name="Zástupný symbol pro obsah 2"/>
          <p:cNvSpPr>
            <a:spLocks noGrp="1"/>
          </p:cNvSpPr>
          <p:nvPr>
            <p:ph idx="1"/>
          </p:nvPr>
        </p:nvSpPr>
        <p:spPr>
          <a:xfrm>
            <a:off x="457200" y="1412776"/>
            <a:ext cx="8229600" cy="5112568"/>
          </a:xfrm>
        </p:spPr>
        <p:txBody>
          <a:bodyPr>
            <a:normAutofit/>
          </a:bodyPr>
          <a:lstStyle/>
          <a:p>
            <a:pPr marL="0" indent="0">
              <a:buNone/>
            </a:pPr>
            <a:r>
              <a:rPr lang="cs-CZ" sz="2400" b="1" dirty="0" smtClean="0"/>
              <a:t>Doplň do vět vhodná přídavná jména:</a:t>
            </a:r>
          </a:p>
          <a:p>
            <a:pPr marL="0" indent="0">
              <a:buNone/>
            </a:pPr>
            <a:r>
              <a:rPr lang="cs-CZ" sz="2400" dirty="0" smtClean="0"/>
              <a:t>Zimní, barevnými, lesklými, růžové, dřevěné,  utěšující, modré, nové, zasněžená, špinavé, zajímavým, rybími, úzké, starý, rozbitou, temnou, krásné, večerní</a:t>
            </a:r>
          </a:p>
          <a:p>
            <a:pPr marL="0" indent="0">
              <a:buNone/>
            </a:pPr>
            <a:r>
              <a:rPr lang="cs-CZ" sz="2400" dirty="0" smtClean="0"/>
              <a:t>…..….. krajina vykouzlila ….…... pohádku. …….... selátko se opékalo zvolna na roštu. …….... moře měnilo své barvy od světle …….... až po …….... modř. Jaro je …..….. svými …….... proměnami. Děti si o Vánocích hrály s …….... …….... šupinami. …….... schodiště věže bylo velmi …..…... Maminka vyprala …..….. prádlo a pověsila ho na …….... šnůry. …….... svetr si děda oblékal na zahradu. Výrobci označili pochoutku …….... názvem. Ládík plakal nad …….... hračkou a neposlouchal …….... slova babičky.</a:t>
            </a:r>
            <a:endParaRPr lang="cs-CZ" sz="2400" dirty="0"/>
          </a:p>
        </p:txBody>
      </p:sp>
    </p:spTree>
    <p:extLst>
      <p:ext uri="{BB962C8B-B14F-4D97-AF65-F5344CB8AC3E}">
        <p14:creationId xmlns:p14="http://schemas.microsoft.com/office/powerpoint/2010/main" val="16314473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 – úkol č. 1</a:t>
            </a:r>
            <a:endParaRPr lang="cs-CZ" dirty="0"/>
          </a:p>
        </p:txBody>
      </p:sp>
      <p:sp>
        <p:nvSpPr>
          <p:cNvPr id="3" name="Zástupný symbol pro obsah 2"/>
          <p:cNvSpPr>
            <a:spLocks noGrp="1"/>
          </p:cNvSpPr>
          <p:nvPr>
            <p:ph idx="1"/>
          </p:nvPr>
        </p:nvSpPr>
        <p:spPr/>
        <p:txBody>
          <a:bodyPr>
            <a:normAutofit fontScale="92500" lnSpcReduction="20000"/>
          </a:bodyPr>
          <a:lstStyle/>
          <a:p>
            <a:pPr marL="0" indent="0">
              <a:buNone/>
            </a:pPr>
            <a:r>
              <a:rPr lang="cs-CZ" b="1" dirty="0" smtClean="0"/>
              <a:t>Zasněžená </a:t>
            </a:r>
            <a:r>
              <a:rPr lang="cs-CZ" dirty="0" smtClean="0"/>
              <a:t>krajina vykouzlila </a:t>
            </a:r>
            <a:r>
              <a:rPr lang="cs-CZ" b="1" dirty="0" smtClean="0"/>
              <a:t>zimní</a:t>
            </a:r>
            <a:r>
              <a:rPr lang="cs-CZ" dirty="0" smtClean="0"/>
              <a:t> pohádku. </a:t>
            </a:r>
            <a:r>
              <a:rPr lang="cs-CZ" b="1" dirty="0" smtClean="0"/>
              <a:t>Růžové</a:t>
            </a:r>
            <a:r>
              <a:rPr lang="cs-CZ" dirty="0" smtClean="0"/>
              <a:t> selátko se opékalo zvolna na roštu. </a:t>
            </a:r>
            <a:r>
              <a:rPr lang="cs-CZ" b="1" dirty="0" smtClean="0"/>
              <a:t>Večerní</a:t>
            </a:r>
            <a:r>
              <a:rPr lang="cs-CZ" dirty="0" smtClean="0"/>
              <a:t> moře měnilo své barvy od světle </a:t>
            </a:r>
            <a:r>
              <a:rPr lang="cs-CZ" b="1" dirty="0" smtClean="0"/>
              <a:t>modré</a:t>
            </a:r>
            <a:r>
              <a:rPr lang="cs-CZ" dirty="0" smtClean="0"/>
              <a:t> až po </a:t>
            </a:r>
            <a:r>
              <a:rPr lang="cs-CZ" b="1" dirty="0" smtClean="0"/>
              <a:t>temnou</a:t>
            </a:r>
            <a:r>
              <a:rPr lang="cs-CZ" dirty="0" smtClean="0"/>
              <a:t> modř. Jaro je </a:t>
            </a:r>
            <a:r>
              <a:rPr lang="cs-CZ" b="1" dirty="0" smtClean="0"/>
              <a:t>krásné</a:t>
            </a:r>
            <a:r>
              <a:rPr lang="cs-CZ" dirty="0" smtClean="0"/>
              <a:t> svými</a:t>
            </a:r>
            <a:r>
              <a:rPr lang="cs-CZ" b="1" dirty="0" smtClean="0"/>
              <a:t> barevnými</a:t>
            </a:r>
            <a:r>
              <a:rPr lang="cs-CZ" dirty="0" smtClean="0"/>
              <a:t> proměnami. Děti si o Vánocích hrály s </a:t>
            </a:r>
            <a:r>
              <a:rPr lang="cs-CZ" b="1" dirty="0" smtClean="0"/>
              <a:t>lesklými rybími </a:t>
            </a:r>
            <a:r>
              <a:rPr lang="cs-CZ" dirty="0" smtClean="0"/>
              <a:t>šupinami. </a:t>
            </a:r>
            <a:r>
              <a:rPr lang="cs-CZ" b="1" dirty="0" smtClean="0"/>
              <a:t>Dřevěné</a:t>
            </a:r>
            <a:r>
              <a:rPr lang="cs-CZ" dirty="0" smtClean="0"/>
              <a:t> schodiště věže bylo velmi </a:t>
            </a:r>
            <a:r>
              <a:rPr lang="cs-CZ" b="1" dirty="0" smtClean="0"/>
              <a:t>úzké</a:t>
            </a:r>
            <a:r>
              <a:rPr lang="cs-CZ" dirty="0" smtClean="0"/>
              <a:t>. Maminka vyprala </a:t>
            </a:r>
            <a:r>
              <a:rPr lang="cs-CZ" b="1" dirty="0" smtClean="0"/>
              <a:t>špinavé</a:t>
            </a:r>
            <a:r>
              <a:rPr lang="cs-CZ" dirty="0" smtClean="0"/>
              <a:t> prádlo a pověsila ho na </a:t>
            </a:r>
            <a:r>
              <a:rPr lang="cs-CZ" b="1" dirty="0" smtClean="0"/>
              <a:t>nové</a:t>
            </a:r>
            <a:r>
              <a:rPr lang="cs-CZ" dirty="0" smtClean="0"/>
              <a:t> šnůry. </a:t>
            </a:r>
            <a:r>
              <a:rPr lang="cs-CZ" b="1" dirty="0" smtClean="0"/>
              <a:t>Starý</a:t>
            </a:r>
            <a:r>
              <a:rPr lang="cs-CZ" dirty="0" smtClean="0"/>
              <a:t> svetr si děda oblékal na zahradu. Výrobci označili pochoutku </a:t>
            </a:r>
            <a:r>
              <a:rPr lang="cs-CZ" b="1" dirty="0" smtClean="0"/>
              <a:t>zajímavým</a:t>
            </a:r>
            <a:r>
              <a:rPr lang="cs-CZ" dirty="0" smtClean="0"/>
              <a:t> názvem. Ládík plakal nad </a:t>
            </a:r>
            <a:r>
              <a:rPr lang="cs-CZ" b="1" dirty="0" smtClean="0"/>
              <a:t>rozbitou</a:t>
            </a:r>
            <a:r>
              <a:rPr lang="cs-CZ" dirty="0" smtClean="0"/>
              <a:t> hračkou a neposlouchal </a:t>
            </a:r>
            <a:r>
              <a:rPr lang="cs-CZ" b="1" dirty="0" smtClean="0"/>
              <a:t>utěšující</a:t>
            </a:r>
            <a:r>
              <a:rPr lang="cs-CZ" dirty="0" smtClean="0"/>
              <a:t> slova babičky.</a:t>
            </a:r>
          </a:p>
          <a:p>
            <a:pPr marL="0" indent="0">
              <a:buNone/>
            </a:pPr>
            <a:endParaRPr lang="cs-CZ" dirty="0"/>
          </a:p>
        </p:txBody>
      </p:sp>
    </p:spTree>
    <p:extLst>
      <p:ext uri="{BB962C8B-B14F-4D97-AF65-F5344CB8AC3E}">
        <p14:creationId xmlns:p14="http://schemas.microsoft.com/office/powerpoint/2010/main" val="5842208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 č. 2</a:t>
            </a:r>
            <a:endParaRPr lang="cs-CZ" dirty="0"/>
          </a:p>
        </p:txBody>
      </p:sp>
      <p:sp>
        <p:nvSpPr>
          <p:cNvPr id="3" name="Zástupný symbol pro obsah 2"/>
          <p:cNvSpPr>
            <a:spLocks noGrp="1"/>
          </p:cNvSpPr>
          <p:nvPr>
            <p:ph idx="1"/>
          </p:nvPr>
        </p:nvSpPr>
        <p:spPr/>
        <p:txBody>
          <a:bodyPr>
            <a:normAutofit fontScale="92500"/>
          </a:bodyPr>
          <a:lstStyle/>
          <a:p>
            <a:pPr marL="0" indent="0">
              <a:buNone/>
            </a:pPr>
            <a:r>
              <a:rPr lang="cs-CZ" b="1" dirty="0" smtClean="0"/>
              <a:t>Doplň i/y:</a:t>
            </a:r>
          </a:p>
          <a:p>
            <a:pPr marL="0" indent="0">
              <a:buNone/>
            </a:pPr>
            <a:r>
              <a:rPr lang="cs-CZ" dirty="0" err="1" smtClean="0"/>
              <a:t>Křišťálov</a:t>
            </a:r>
            <a:r>
              <a:rPr lang="cs-CZ" dirty="0" smtClean="0"/>
              <a:t>_ lustr, </a:t>
            </a:r>
            <a:r>
              <a:rPr lang="cs-CZ" dirty="0" err="1" smtClean="0"/>
              <a:t>usměvav</a:t>
            </a:r>
            <a:r>
              <a:rPr lang="cs-CZ" dirty="0"/>
              <a:t>_</a:t>
            </a:r>
            <a:r>
              <a:rPr lang="cs-CZ" dirty="0" smtClean="0"/>
              <a:t> člověk, </a:t>
            </a:r>
            <a:r>
              <a:rPr lang="cs-CZ" dirty="0" err="1" smtClean="0"/>
              <a:t>mal</a:t>
            </a:r>
            <a:r>
              <a:rPr lang="cs-CZ" dirty="0"/>
              <a:t>_</a:t>
            </a:r>
            <a:r>
              <a:rPr lang="cs-CZ" dirty="0" smtClean="0"/>
              <a:t> hoch, ryb</a:t>
            </a:r>
            <a:r>
              <a:rPr lang="cs-CZ" dirty="0"/>
              <a:t>_</a:t>
            </a:r>
            <a:r>
              <a:rPr lang="cs-CZ" dirty="0" smtClean="0"/>
              <a:t> oko, </a:t>
            </a:r>
            <a:r>
              <a:rPr lang="cs-CZ" dirty="0" err="1" smtClean="0"/>
              <a:t>ps</a:t>
            </a:r>
            <a:r>
              <a:rPr lang="cs-CZ" dirty="0"/>
              <a:t>_</a:t>
            </a:r>
            <a:r>
              <a:rPr lang="cs-CZ" dirty="0" smtClean="0"/>
              <a:t> sluch, </a:t>
            </a:r>
            <a:r>
              <a:rPr lang="cs-CZ" dirty="0" err="1" smtClean="0"/>
              <a:t>učenliv</a:t>
            </a:r>
            <a:r>
              <a:rPr lang="cs-CZ" dirty="0"/>
              <a:t>_</a:t>
            </a:r>
            <a:r>
              <a:rPr lang="cs-CZ" dirty="0" smtClean="0"/>
              <a:t> žák, </a:t>
            </a:r>
            <a:r>
              <a:rPr lang="cs-CZ" dirty="0" err="1" smtClean="0"/>
              <a:t>listopadov</a:t>
            </a:r>
            <a:r>
              <a:rPr lang="cs-CZ" dirty="0"/>
              <a:t>_</a:t>
            </a:r>
            <a:r>
              <a:rPr lang="cs-CZ" dirty="0" smtClean="0"/>
              <a:t> den, krut</a:t>
            </a:r>
            <a:r>
              <a:rPr lang="cs-CZ" dirty="0"/>
              <a:t>_</a:t>
            </a:r>
            <a:r>
              <a:rPr lang="cs-CZ" dirty="0" smtClean="0"/>
              <a:t> mráz, </a:t>
            </a:r>
            <a:r>
              <a:rPr lang="cs-CZ" dirty="0" err="1" smtClean="0"/>
              <a:t>kočič</a:t>
            </a:r>
            <a:r>
              <a:rPr lang="cs-CZ" dirty="0"/>
              <a:t>_</a:t>
            </a:r>
            <a:r>
              <a:rPr lang="cs-CZ" dirty="0" smtClean="0"/>
              <a:t> tlapa, </a:t>
            </a:r>
            <a:r>
              <a:rPr lang="cs-CZ" dirty="0" err="1" smtClean="0"/>
              <a:t>bíl</a:t>
            </a:r>
            <a:r>
              <a:rPr lang="cs-CZ" dirty="0"/>
              <a:t>_</a:t>
            </a:r>
            <a:r>
              <a:rPr lang="cs-CZ" dirty="0" smtClean="0"/>
              <a:t> dům, </a:t>
            </a:r>
            <a:r>
              <a:rPr lang="cs-CZ" dirty="0" err="1" smtClean="0"/>
              <a:t>lískov</a:t>
            </a:r>
            <a:r>
              <a:rPr lang="cs-CZ" dirty="0"/>
              <a:t>_</a:t>
            </a:r>
            <a:r>
              <a:rPr lang="cs-CZ" dirty="0" smtClean="0"/>
              <a:t> ořech, rozbit</a:t>
            </a:r>
            <a:r>
              <a:rPr lang="cs-CZ" dirty="0"/>
              <a:t>_</a:t>
            </a:r>
            <a:r>
              <a:rPr lang="cs-CZ" dirty="0" smtClean="0"/>
              <a:t> zip, </a:t>
            </a:r>
            <a:r>
              <a:rPr lang="cs-CZ" dirty="0" err="1" smtClean="0"/>
              <a:t>telec</a:t>
            </a:r>
            <a:r>
              <a:rPr lang="cs-CZ" dirty="0"/>
              <a:t>_</a:t>
            </a:r>
            <a:r>
              <a:rPr lang="cs-CZ" dirty="0" smtClean="0"/>
              <a:t> na paprice, </a:t>
            </a:r>
            <a:r>
              <a:rPr lang="cs-CZ" dirty="0" err="1" smtClean="0"/>
              <a:t>světl</a:t>
            </a:r>
            <a:r>
              <a:rPr lang="cs-CZ" dirty="0"/>
              <a:t>_</a:t>
            </a:r>
            <a:r>
              <a:rPr lang="cs-CZ" dirty="0" smtClean="0"/>
              <a:t> pokoj, </a:t>
            </a:r>
            <a:r>
              <a:rPr lang="cs-CZ" dirty="0" err="1" smtClean="0"/>
              <a:t>velik</a:t>
            </a:r>
            <a:r>
              <a:rPr lang="cs-CZ" dirty="0"/>
              <a:t>_</a:t>
            </a:r>
            <a:r>
              <a:rPr lang="cs-CZ" dirty="0" smtClean="0"/>
              <a:t> nákup, </a:t>
            </a:r>
            <a:r>
              <a:rPr lang="cs-CZ" dirty="0" err="1" smtClean="0"/>
              <a:t>šikovn</a:t>
            </a:r>
            <a:r>
              <a:rPr lang="cs-CZ" dirty="0"/>
              <a:t>_</a:t>
            </a:r>
            <a:r>
              <a:rPr lang="cs-CZ" dirty="0" smtClean="0"/>
              <a:t> sportovci, skvěl</a:t>
            </a:r>
            <a:r>
              <a:rPr lang="cs-CZ" dirty="0"/>
              <a:t>_</a:t>
            </a:r>
            <a:r>
              <a:rPr lang="cs-CZ" dirty="0" smtClean="0"/>
              <a:t> gól, </a:t>
            </a:r>
            <a:r>
              <a:rPr lang="cs-CZ" dirty="0" err="1" smtClean="0"/>
              <a:t>posledn</a:t>
            </a:r>
            <a:r>
              <a:rPr lang="cs-CZ" dirty="0"/>
              <a:t>_</a:t>
            </a:r>
            <a:r>
              <a:rPr lang="cs-CZ" dirty="0" smtClean="0"/>
              <a:t> hodina, </a:t>
            </a:r>
            <a:r>
              <a:rPr lang="cs-CZ" dirty="0" err="1" smtClean="0"/>
              <a:t>podzimn</a:t>
            </a:r>
            <a:r>
              <a:rPr lang="cs-CZ" dirty="0"/>
              <a:t>_</a:t>
            </a:r>
            <a:r>
              <a:rPr lang="cs-CZ" dirty="0" smtClean="0"/>
              <a:t> počasí, </a:t>
            </a:r>
            <a:r>
              <a:rPr lang="cs-CZ" dirty="0" err="1" smtClean="0"/>
              <a:t>hlasit</a:t>
            </a:r>
            <a:r>
              <a:rPr lang="cs-CZ" dirty="0"/>
              <a:t>_</a:t>
            </a:r>
            <a:r>
              <a:rPr lang="cs-CZ" dirty="0" smtClean="0"/>
              <a:t> zvon, bolav</a:t>
            </a:r>
            <a:r>
              <a:rPr lang="cs-CZ" dirty="0"/>
              <a:t>_</a:t>
            </a:r>
            <a:r>
              <a:rPr lang="cs-CZ" dirty="0" smtClean="0"/>
              <a:t> kotník, </a:t>
            </a:r>
            <a:r>
              <a:rPr lang="cs-CZ" dirty="0" err="1" smtClean="0"/>
              <a:t>šediv</a:t>
            </a:r>
            <a:r>
              <a:rPr lang="cs-CZ" dirty="0"/>
              <a:t>_</a:t>
            </a:r>
            <a:r>
              <a:rPr lang="cs-CZ" dirty="0" smtClean="0"/>
              <a:t> kostým, sob</a:t>
            </a:r>
            <a:r>
              <a:rPr lang="cs-CZ" dirty="0"/>
              <a:t>_</a:t>
            </a:r>
            <a:r>
              <a:rPr lang="cs-CZ" dirty="0" smtClean="0"/>
              <a:t> parohy, </a:t>
            </a:r>
            <a:r>
              <a:rPr lang="cs-CZ" dirty="0" err="1" smtClean="0"/>
              <a:t>čokoládov</a:t>
            </a:r>
            <a:r>
              <a:rPr lang="cs-CZ" dirty="0"/>
              <a:t>_</a:t>
            </a:r>
            <a:r>
              <a:rPr lang="cs-CZ" dirty="0" smtClean="0"/>
              <a:t> moučník, </a:t>
            </a:r>
            <a:r>
              <a:rPr lang="cs-CZ" dirty="0" err="1" smtClean="0"/>
              <a:t>velikonočn</a:t>
            </a:r>
            <a:r>
              <a:rPr lang="cs-CZ" dirty="0"/>
              <a:t>_</a:t>
            </a:r>
            <a:r>
              <a:rPr lang="cs-CZ" dirty="0" smtClean="0"/>
              <a:t> vajíčko, </a:t>
            </a:r>
            <a:r>
              <a:rPr lang="cs-CZ" dirty="0" err="1" smtClean="0"/>
              <a:t>květnov</a:t>
            </a:r>
            <a:r>
              <a:rPr lang="cs-CZ" dirty="0"/>
              <a:t>_</a:t>
            </a:r>
            <a:r>
              <a:rPr lang="cs-CZ" dirty="0" smtClean="0"/>
              <a:t> svátek, </a:t>
            </a:r>
            <a:r>
              <a:rPr lang="cs-CZ" dirty="0" err="1" smtClean="0"/>
              <a:t>úžasn</a:t>
            </a:r>
            <a:r>
              <a:rPr lang="cs-CZ" dirty="0"/>
              <a:t>_</a:t>
            </a:r>
            <a:r>
              <a:rPr lang="cs-CZ" dirty="0" smtClean="0"/>
              <a:t> hráči.</a:t>
            </a:r>
          </a:p>
        </p:txBody>
      </p:sp>
    </p:spTree>
    <p:extLst>
      <p:ext uri="{BB962C8B-B14F-4D97-AF65-F5344CB8AC3E}">
        <p14:creationId xmlns:p14="http://schemas.microsoft.com/office/powerpoint/2010/main" val="27453860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 – úkol č. 2</a:t>
            </a:r>
            <a:endParaRPr lang="cs-CZ" dirty="0"/>
          </a:p>
        </p:txBody>
      </p:sp>
      <p:sp>
        <p:nvSpPr>
          <p:cNvPr id="3" name="Zástupný symbol pro obsah 2"/>
          <p:cNvSpPr>
            <a:spLocks noGrp="1"/>
          </p:cNvSpPr>
          <p:nvPr>
            <p:ph idx="1"/>
          </p:nvPr>
        </p:nvSpPr>
        <p:spPr/>
        <p:txBody>
          <a:bodyPr/>
          <a:lstStyle/>
          <a:p>
            <a:pPr marL="0" indent="0">
              <a:buNone/>
            </a:pPr>
            <a:r>
              <a:rPr lang="cs-CZ" dirty="0" smtClean="0"/>
              <a:t>Křišťálov</a:t>
            </a:r>
            <a:r>
              <a:rPr lang="cs-CZ" b="1" dirty="0" smtClean="0"/>
              <a:t>ý</a:t>
            </a:r>
            <a:r>
              <a:rPr lang="cs-CZ" dirty="0" smtClean="0"/>
              <a:t> lustr, usměvav</a:t>
            </a:r>
            <a:r>
              <a:rPr lang="cs-CZ" b="1" dirty="0" smtClean="0"/>
              <a:t>ý</a:t>
            </a:r>
            <a:r>
              <a:rPr lang="cs-CZ" dirty="0" smtClean="0"/>
              <a:t> člověk, mal</a:t>
            </a:r>
            <a:r>
              <a:rPr lang="cs-CZ" b="1" dirty="0" smtClean="0"/>
              <a:t>ý</a:t>
            </a:r>
            <a:r>
              <a:rPr lang="cs-CZ" dirty="0" smtClean="0"/>
              <a:t> hoch, ryb</a:t>
            </a:r>
            <a:r>
              <a:rPr lang="cs-CZ" b="1" dirty="0" smtClean="0"/>
              <a:t>í</a:t>
            </a:r>
            <a:r>
              <a:rPr lang="cs-CZ" dirty="0" smtClean="0"/>
              <a:t> oko, ps</a:t>
            </a:r>
            <a:r>
              <a:rPr lang="cs-CZ" b="1" dirty="0" smtClean="0"/>
              <a:t>í</a:t>
            </a:r>
            <a:r>
              <a:rPr lang="cs-CZ" dirty="0" smtClean="0"/>
              <a:t> sluch, učenliv</a:t>
            </a:r>
            <a:r>
              <a:rPr lang="cs-CZ" b="1" dirty="0" smtClean="0"/>
              <a:t>ý</a:t>
            </a:r>
            <a:r>
              <a:rPr lang="cs-CZ" dirty="0" smtClean="0"/>
              <a:t> žák, listopadov</a:t>
            </a:r>
            <a:r>
              <a:rPr lang="cs-CZ" b="1" dirty="0" smtClean="0"/>
              <a:t>ý</a:t>
            </a:r>
            <a:r>
              <a:rPr lang="cs-CZ" dirty="0" smtClean="0"/>
              <a:t> den, krut</a:t>
            </a:r>
            <a:r>
              <a:rPr lang="cs-CZ" b="1" dirty="0" smtClean="0"/>
              <a:t>ý</a:t>
            </a:r>
            <a:r>
              <a:rPr lang="cs-CZ" dirty="0" smtClean="0"/>
              <a:t> mráz, kočič</a:t>
            </a:r>
            <a:r>
              <a:rPr lang="cs-CZ" b="1" dirty="0" smtClean="0"/>
              <a:t>í </a:t>
            </a:r>
            <a:r>
              <a:rPr lang="cs-CZ" dirty="0" smtClean="0"/>
              <a:t>tlapa, bíl</a:t>
            </a:r>
            <a:r>
              <a:rPr lang="cs-CZ" b="1" dirty="0" smtClean="0"/>
              <a:t>ý</a:t>
            </a:r>
            <a:r>
              <a:rPr lang="cs-CZ" dirty="0" smtClean="0"/>
              <a:t> dům, lískov</a:t>
            </a:r>
            <a:r>
              <a:rPr lang="cs-CZ" b="1" dirty="0" smtClean="0"/>
              <a:t>ý</a:t>
            </a:r>
            <a:r>
              <a:rPr lang="cs-CZ" dirty="0" smtClean="0"/>
              <a:t> ořech, rozbit</a:t>
            </a:r>
            <a:r>
              <a:rPr lang="cs-CZ" b="1" dirty="0" smtClean="0"/>
              <a:t>ý</a:t>
            </a:r>
            <a:r>
              <a:rPr lang="cs-CZ" dirty="0" smtClean="0"/>
              <a:t> zip, telec</a:t>
            </a:r>
            <a:r>
              <a:rPr lang="cs-CZ" b="1" dirty="0" smtClean="0"/>
              <a:t>í</a:t>
            </a:r>
            <a:r>
              <a:rPr lang="cs-CZ" dirty="0" smtClean="0"/>
              <a:t> na paprice, světl</a:t>
            </a:r>
            <a:r>
              <a:rPr lang="cs-CZ" b="1" dirty="0" smtClean="0"/>
              <a:t>ý</a:t>
            </a:r>
            <a:r>
              <a:rPr lang="cs-CZ" dirty="0" smtClean="0"/>
              <a:t> pokoj, velik</a:t>
            </a:r>
            <a:r>
              <a:rPr lang="cs-CZ" b="1" dirty="0" smtClean="0"/>
              <a:t>ý</a:t>
            </a:r>
            <a:r>
              <a:rPr lang="cs-CZ" dirty="0" smtClean="0"/>
              <a:t> nákup, šikovn</a:t>
            </a:r>
            <a:r>
              <a:rPr lang="cs-CZ" b="1" dirty="0" smtClean="0"/>
              <a:t>í</a:t>
            </a:r>
            <a:r>
              <a:rPr lang="cs-CZ" dirty="0" smtClean="0"/>
              <a:t> sportovci, skvěl</a:t>
            </a:r>
            <a:r>
              <a:rPr lang="cs-CZ" b="1" dirty="0" smtClean="0"/>
              <a:t>ý</a:t>
            </a:r>
            <a:r>
              <a:rPr lang="cs-CZ" dirty="0" smtClean="0"/>
              <a:t> gól, posledn</a:t>
            </a:r>
            <a:r>
              <a:rPr lang="cs-CZ" b="1" dirty="0" smtClean="0"/>
              <a:t>í</a:t>
            </a:r>
            <a:r>
              <a:rPr lang="cs-CZ" dirty="0" smtClean="0"/>
              <a:t> hodina, podzimn</a:t>
            </a:r>
            <a:r>
              <a:rPr lang="cs-CZ" b="1" dirty="0" smtClean="0"/>
              <a:t>í</a:t>
            </a:r>
            <a:r>
              <a:rPr lang="cs-CZ" dirty="0" smtClean="0"/>
              <a:t> počasí, hlasit</a:t>
            </a:r>
            <a:r>
              <a:rPr lang="cs-CZ" b="1" dirty="0" smtClean="0"/>
              <a:t>ý</a:t>
            </a:r>
            <a:r>
              <a:rPr lang="cs-CZ" dirty="0" smtClean="0"/>
              <a:t> zvon, bolav</a:t>
            </a:r>
            <a:r>
              <a:rPr lang="cs-CZ" b="1" dirty="0" smtClean="0"/>
              <a:t>ý</a:t>
            </a:r>
            <a:r>
              <a:rPr lang="cs-CZ" dirty="0" smtClean="0"/>
              <a:t> kotník, šediv</a:t>
            </a:r>
            <a:r>
              <a:rPr lang="cs-CZ" b="1" dirty="0" smtClean="0"/>
              <a:t>ý </a:t>
            </a:r>
            <a:r>
              <a:rPr lang="cs-CZ" dirty="0" smtClean="0"/>
              <a:t>kostým, sob</a:t>
            </a:r>
            <a:r>
              <a:rPr lang="cs-CZ" b="1" dirty="0" smtClean="0"/>
              <a:t>í</a:t>
            </a:r>
            <a:r>
              <a:rPr lang="cs-CZ" dirty="0" smtClean="0"/>
              <a:t> parohy, čokoládov</a:t>
            </a:r>
            <a:r>
              <a:rPr lang="cs-CZ" b="1" dirty="0" smtClean="0"/>
              <a:t>ý</a:t>
            </a:r>
            <a:r>
              <a:rPr lang="cs-CZ" dirty="0" smtClean="0"/>
              <a:t> moučník, velikonočn</a:t>
            </a:r>
            <a:r>
              <a:rPr lang="cs-CZ" b="1" dirty="0" smtClean="0"/>
              <a:t>í</a:t>
            </a:r>
            <a:r>
              <a:rPr lang="cs-CZ" dirty="0" smtClean="0"/>
              <a:t> vajíčko, květnov</a:t>
            </a:r>
            <a:r>
              <a:rPr lang="cs-CZ" b="1" dirty="0" smtClean="0"/>
              <a:t>ý</a:t>
            </a:r>
            <a:r>
              <a:rPr lang="cs-CZ" dirty="0" smtClean="0"/>
              <a:t> svátek, úžasn</a:t>
            </a:r>
            <a:r>
              <a:rPr lang="cs-CZ" b="1" dirty="0" smtClean="0"/>
              <a:t>í</a:t>
            </a:r>
            <a:r>
              <a:rPr lang="cs-CZ" dirty="0" smtClean="0"/>
              <a:t> hráči.</a:t>
            </a:r>
          </a:p>
          <a:p>
            <a:pPr marL="0" indent="0">
              <a:buNone/>
            </a:pPr>
            <a:endParaRPr lang="cs-CZ" dirty="0"/>
          </a:p>
        </p:txBody>
      </p:sp>
    </p:spTree>
    <p:extLst>
      <p:ext uri="{BB962C8B-B14F-4D97-AF65-F5344CB8AC3E}">
        <p14:creationId xmlns:p14="http://schemas.microsoft.com/office/powerpoint/2010/main" val="15967427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 č. 3</a:t>
            </a:r>
            <a:endParaRPr lang="cs-CZ" dirty="0"/>
          </a:p>
        </p:txBody>
      </p:sp>
      <p:sp>
        <p:nvSpPr>
          <p:cNvPr id="3" name="Zástupný symbol pro obsah 2"/>
          <p:cNvSpPr>
            <a:spLocks noGrp="1"/>
          </p:cNvSpPr>
          <p:nvPr>
            <p:ph idx="1"/>
          </p:nvPr>
        </p:nvSpPr>
        <p:spPr/>
        <p:txBody>
          <a:bodyPr>
            <a:normAutofit fontScale="92500" lnSpcReduction="20000"/>
          </a:bodyPr>
          <a:lstStyle/>
          <a:p>
            <a:pPr marL="0" indent="0">
              <a:buNone/>
            </a:pPr>
            <a:r>
              <a:rPr lang="cs-CZ" b="1" dirty="0" smtClean="0"/>
              <a:t>Vyhledej  v textu přídavná jména a urči vzor:</a:t>
            </a:r>
          </a:p>
          <a:p>
            <a:pPr marL="0" indent="0">
              <a:buNone/>
            </a:pPr>
            <a:r>
              <a:rPr lang="cs-CZ" dirty="0" smtClean="0"/>
              <a:t>Zkušený autor líčí zlomové okamžiky nešťastného dětství malého Františka. Rodinný domek stojí na kraji staré zástavby. Zahradní záhony se zbarvily jarními květy cibulovin. Moderní časopisy jsou plné reklamních článků. Efektní barvy se používají jako fasádní nátěry. Stará sekačka byla odvezena do sběrného dvora. Velrybí zátoka nese název po velkých kosatkách. Ovocné stromy se halí do bílých závojů svých květů. Slepičí, králičí, koňský, ale i sloní a velbloudí trus lze využít jako hnojivo. </a:t>
            </a:r>
            <a:endParaRPr lang="cs-CZ" dirty="0"/>
          </a:p>
        </p:txBody>
      </p:sp>
    </p:spTree>
    <p:extLst>
      <p:ext uri="{BB962C8B-B14F-4D97-AF65-F5344CB8AC3E}">
        <p14:creationId xmlns:p14="http://schemas.microsoft.com/office/powerpoint/2010/main" val="23663138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04664"/>
            <a:ext cx="8229600" cy="1143000"/>
          </a:xfrm>
        </p:spPr>
        <p:txBody>
          <a:bodyPr/>
          <a:lstStyle/>
          <a:p>
            <a:r>
              <a:rPr lang="cs-CZ" dirty="0" smtClean="0"/>
              <a:t>Řešení úkol č. 3</a:t>
            </a:r>
            <a:endParaRPr lang="cs-CZ" dirty="0"/>
          </a:p>
        </p:txBody>
      </p:sp>
      <p:sp>
        <p:nvSpPr>
          <p:cNvPr id="3" name="Zástupný symbol pro obsah 2"/>
          <p:cNvSpPr>
            <a:spLocks noGrp="1"/>
          </p:cNvSpPr>
          <p:nvPr>
            <p:ph idx="1"/>
          </p:nvPr>
        </p:nvSpPr>
        <p:spPr>
          <a:xfrm>
            <a:off x="467544" y="1412776"/>
            <a:ext cx="8229600" cy="4968552"/>
          </a:xfrm>
        </p:spPr>
        <p:txBody>
          <a:bodyPr numCol="2">
            <a:noAutofit/>
          </a:bodyPr>
          <a:lstStyle/>
          <a:p>
            <a:pPr marL="0" indent="0">
              <a:buNone/>
            </a:pPr>
            <a:r>
              <a:rPr lang="cs-CZ" sz="2200" dirty="0"/>
              <a:t>z</a:t>
            </a:r>
            <a:r>
              <a:rPr lang="cs-CZ" sz="2200" dirty="0" smtClean="0"/>
              <a:t>kušený – mladý</a:t>
            </a:r>
          </a:p>
          <a:p>
            <a:pPr marL="0" indent="0">
              <a:buNone/>
            </a:pPr>
            <a:r>
              <a:rPr lang="cs-CZ" sz="2200" dirty="0"/>
              <a:t>z</a:t>
            </a:r>
            <a:r>
              <a:rPr lang="cs-CZ" sz="2200" dirty="0" smtClean="0"/>
              <a:t>lomové – mladý</a:t>
            </a:r>
          </a:p>
          <a:p>
            <a:pPr marL="0" indent="0">
              <a:buNone/>
            </a:pPr>
            <a:r>
              <a:rPr lang="cs-CZ" sz="2200" dirty="0"/>
              <a:t>n</a:t>
            </a:r>
            <a:r>
              <a:rPr lang="cs-CZ" sz="2200" dirty="0" smtClean="0"/>
              <a:t>ešťastného – mladý</a:t>
            </a:r>
          </a:p>
          <a:p>
            <a:pPr marL="0" indent="0">
              <a:buNone/>
            </a:pPr>
            <a:r>
              <a:rPr lang="cs-CZ" sz="2200" dirty="0"/>
              <a:t>m</a:t>
            </a:r>
            <a:r>
              <a:rPr lang="cs-CZ" sz="2200" dirty="0" smtClean="0"/>
              <a:t>alého – mladý</a:t>
            </a:r>
          </a:p>
          <a:p>
            <a:pPr marL="0" indent="0">
              <a:buNone/>
            </a:pPr>
            <a:r>
              <a:rPr lang="cs-CZ" sz="2200" dirty="0"/>
              <a:t>r</a:t>
            </a:r>
            <a:r>
              <a:rPr lang="cs-CZ" sz="2200" dirty="0" smtClean="0"/>
              <a:t>odinný – mladý</a:t>
            </a:r>
          </a:p>
          <a:p>
            <a:pPr marL="0" indent="0">
              <a:buNone/>
            </a:pPr>
            <a:r>
              <a:rPr lang="cs-CZ" sz="2200" dirty="0"/>
              <a:t>s</a:t>
            </a:r>
            <a:r>
              <a:rPr lang="cs-CZ" sz="2200" dirty="0" smtClean="0"/>
              <a:t>taré – mladý</a:t>
            </a:r>
          </a:p>
          <a:p>
            <a:pPr marL="0" indent="0">
              <a:buNone/>
            </a:pPr>
            <a:r>
              <a:rPr lang="cs-CZ" sz="2200" dirty="0"/>
              <a:t>z</a:t>
            </a:r>
            <a:r>
              <a:rPr lang="cs-CZ" sz="2200" dirty="0" smtClean="0"/>
              <a:t>ahradní – jarní </a:t>
            </a:r>
          </a:p>
          <a:p>
            <a:pPr marL="0" indent="0">
              <a:buNone/>
            </a:pPr>
            <a:r>
              <a:rPr lang="cs-CZ" sz="2200" dirty="0"/>
              <a:t>j</a:t>
            </a:r>
            <a:r>
              <a:rPr lang="cs-CZ" sz="2200" dirty="0" smtClean="0"/>
              <a:t>arními – jarní </a:t>
            </a:r>
          </a:p>
          <a:p>
            <a:pPr marL="0" indent="0">
              <a:buNone/>
            </a:pPr>
            <a:r>
              <a:rPr lang="cs-CZ" sz="2200" dirty="0" smtClean="0"/>
              <a:t>moderní – jarní </a:t>
            </a:r>
          </a:p>
          <a:p>
            <a:pPr marL="0" indent="0">
              <a:buNone/>
            </a:pPr>
            <a:r>
              <a:rPr lang="cs-CZ" sz="2200" dirty="0"/>
              <a:t>p</a:t>
            </a:r>
            <a:r>
              <a:rPr lang="cs-CZ" sz="2200" dirty="0" smtClean="0"/>
              <a:t>lné – mladý</a:t>
            </a:r>
          </a:p>
          <a:p>
            <a:pPr marL="0" indent="0">
              <a:buNone/>
            </a:pPr>
            <a:r>
              <a:rPr lang="cs-CZ" sz="2200" dirty="0"/>
              <a:t>r</a:t>
            </a:r>
            <a:r>
              <a:rPr lang="cs-CZ" sz="2200" dirty="0" smtClean="0"/>
              <a:t>eklamní – jarní</a:t>
            </a:r>
          </a:p>
          <a:p>
            <a:pPr marL="0" indent="0">
              <a:buNone/>
            </a:pPr>
            <a:r>
              <a:rPr lang="cs-CZ" sz="2200" dirty="0"/>
              <a:t>e</a:t>
            </a:r>
            <a:r>
              <a:rPr lang="cs-CZ" sz="2200" dirty="0" smtClean="0"/>
              <a:t>fektní – jarní </a:t>
            </a:r>
          </a:p>
          <a:p>
            <a:pPr marL="0" indent="0">
              <a:buNone/>
            </a:pPr>
            <a:r>
              <a:rPr lang="cs-CZ" sz="2200" dirty="0"/>
              <a:t>f</a:t>
            </a:r>
            <a:r>
              <a:rPr lang="cs-CZ" sz="2200" dirty="0" smtClean="0"/>
              <a:t>asádní – jarní </a:t>
            </a:r>
          </a:p>
          <a:p>
            <a:pPr marL="0" indent="0">
              <a:buNone/>
            </a:pPr>
            <a:r>
              <a:rPr lang="cs-CZ" sz="2200" dirty="0"/>
              <a:t>s</a:t>
            </a:r>
            <a:r>
              <a:rPr lang="cs-CZ" sz="2200" dirty="0" smtClean="0"/>
              <a:t>tará – mladý </a:t>
            </a:r>
          </a:p>
          <a:p>
            <a:pPr marL="0" indent="0">
              <a:buNone/>
            </a:pPr>
            <a:r>
              <a:rPr lang="cs-CZ" sz="2200" dirty="0"/>
              <a:t>s</a:t>
            </a:r>
            <a:r>
              <a:rPr lang="cs-CZ" sz="2200" dirty="0" smtClean="0"/>
              <a:t>běrného – mladý </a:t>
            </a:r>
          </a:p>
          <a:p>
            <a:pPr marL="0" indent="0">
              <a:buNone/>
            </a:pPr>
            <a:r>
              <a:rPr lang="cs-CZ" sz="2200" dirty="0"/>
              <a:t>v</a:t>
            </a:r>
            <a:r>
              <a:rPr lang="cs-CZ" sz="2200" dirty="0" smtClean="0"/>
              <a:t>elrybí – jarní </a:t>
            </a:r>
          </a:p>
          <a:p>
            <a:pPr marL="0" indent="0">
              <a:buNone/>
            </a:pPr>
            <a:r>
              <a:rPr lang="cs-CZ" sz="2200" dirty="0"/>
              <a:t>v</a:t>
            </a:r>
            <a:r>
              <a:rPr lang="cs-CZ" sz="2200" dirty="0" smtClean="0"/>
              <a:t>elkých – mladý </a:t>
            </a:r>
          </a:p>
          <a:p>
            <a:pPr marL="0" indent="0">
              <a:buNone/>
            </a:pPr>
            <a:r>
              <a:rPr lang="cs-CZ" sz="2200" dirty="0"/>
              <a:t>o</a:t>
            </a:r>
            <a:r>
              <a:rPr lang="cs-CZ" sz="2200" dirty="0" smtClean="0"/>
              <a:t>vocné – mladý </a:t>
            </a:r>
          </a:p>
          <a:p>
            <a:pPr marL="0" indent="0">
              <a:buNone/>
            </a:pPr>
            <a:r>
              <a:rPr lang="cs-CZ" sz="2200" dirty="0"/>
              <a:t>b</a:t>
            </a:r>
            <a:r>
              <a:rPr lang="cs-CZ" sz="2200" dirty="0" smtClean="0"/>
              <a:t>ílých – mladý</a:t>
            </a:r>
          </a:p>
          <a:p>
            <a:pPr marL="0" indent="0">
              <a:buNone/>
            </a:pPr>
            <a:r>
              <a:rPr lang="cs-CZ" sz="2200" dirty="0"/>
              <a:t>s</a:t>
            </a:r>
            <a:r>
              <a:rPr lang="cs-CZ" sz="2200" dirty="0" smtClean="0"/>
              <a:t>lepičí – jarní </a:t>
            </a:r>
          </a:p>
          <a:p>
            <a:pPr marL="0" indent="0">
              <a:buNone/>
            </a:pPr>
            <a:r>
              <a:rPr lang="cs-CZ" sz="2200" dirty="0"/>
              <a:t>k</a:t>
            </a:r>
            <a:r>
              <a:rPr lang="cs-CZ" sz="2200" dirty="0" smtClean="0"/>
              <a:t>ráličí – jarní </a:t>
            </a:r>
          </a:p>
          <a:p>
            <a:pPr marL="0" indent="0">
              <a:buNone/>
            </a:pPr>
            <a:r>
              <a:rPr lang="cs-CZ" sz="2200" dirty="0"/>
              <a:t>k</a:t>
            </a:r>
            <a:r>
              <a:rPr lang="cs-CZ" sz="2200" dirty="0" smtClean="0"/>
              <a:t>oňský – mladý</a:t>
            </a:r>
          </a:p>
          <a:p>
            <a:pPr marL="0" indent="0">
              <a:buNone/>
            </a:pPr>
            <a:r>
              <a:rPr lang="cs-CZ" sz="2200" dirty="0"/>
              <a:t>s</a:t>
            </a:r>
            <a:r>
              <a:rPr lang="cs-CZ" sz="2200" dirty="0" smtClean="0"/>
              <a:t>loní – jarní</a:t>
            </a:r>
          </a:p>
          <a:p>
            <a:pPr marL="0" indent="0">
              <a:buNone/>
            </a:pPr>
            <a:r>
              <a:rPr lang="cs-CZ" sz="2200" dirty="0"/>
              <a:t>v</a:t>
            </a:r>
            <a:r>
              <a:rPr lang="cs-CZ" sz="2200" dirty="0" smtClean="0"/>
              <a:t>elbloudí – jarní </a:t>
            </a:r>
          </a:p>
        </p:txBody>
      </p:sp>
    </p:spTree>
    <p:extLst>
      <p:ext uri="{BB962C8B-B14F-4D97-AF65-F5344CB8AC3E}">
        <p14:creationId xmlns:p14="http://schemas.microsoft.com/office/powerpoint/2010/main" val="74770035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TotalTime>
  <Words>689</Words>
  <Application>Microsoft Office PowerPoint</Application>
  <PresentationFormat>Předvádění na obrazovce (4:3)</PresentationFormat>
  <Paragraphs>63</Paragraphs>
  <Slides>9</Slides>
  <Notes>1</Notes>
  <HiddenSlides>2</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Prezentace aplikace PowerPoint</vt:lpstr>
      <vt:lpstr>Přídavná jména - cvičení</vt:lpstr>
      <vt:lpstr>Úkol č. 1</vt:lpstr>
      <vt:lpstr>Řešení – úkol č. 1</vt:lpstr>
      <vt:lpstr>Úkol č. 2</vt:lpstr>
      <vt:lpstr>Řešení – úkol č. 2</vt:lpstr>
      <vt:lpstr>Úkol č. 3</vt:lpstr>
      <vt:lpstr>Řešení úkol č. 3</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Přídavná jména - cvičení</dc:title>
  <dc:creator>Helena Popelková</dc:creator>
  <cp:lastModifiedBy>Helena Popelková</cp:lastModifiedBy>
  <cp:revision>7</cp:revision>
  <dcterms:created xsi:type="dcterms:W3CDTF">2013-05-04T17:37:34Z</dcterms:created>
  <dcterms:modified xsi:type="dcterms:W3CDTF">2013-06-23T14:07:08Z</dcterms:modified>
</cp:coreProperties>
</file>