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62" r:id="rId2"/>
    <p:sldId id="263" r:id="rId3"/>
    <p:sldId id="256" r:id="rId4"/>
    <p:sldId id="257" r:id="rId5"/>
    <p:sldId id="258" r:id="rId6"/>
    <p:sldId id="261" r:id="rId7"/>
    <p:sldId id="259" r:id="rId8"/>
    <p:sldId id="260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5B604E0-82B5-402F-AA48-7E224D1D9793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7B58A6-4721-4047-8EF8-E67FB93A533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519534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hlaví 4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VY_32_INOVACE_1/20A-ICT/PE/ON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826224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A062F-47F5-4959-83EC-8CE075246C3C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74636-6CEF-4516-9DD5-CB6B55DD66C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665509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A062F-47F5-4959-83EC-8CE075246C3C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74636-6CEF-4516-9DD5-CB6B55DD66C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22908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A062F-47F5-4959-83EC-8CE075246C3C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74636-6CEF-4516-9DD5-CB6B55DD66C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98350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A062F-47F5-4959-83EC-8CE075246C3C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74636-6CEF-4516-9DD5-CB6B55DD66C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576699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A062F-47F5-4959-83EC-8CE075246C3C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74636-6CEF-4516-9DD5-CB6B55DD66C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893719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A062F-47F5-4959-83EC-8CE075246C3C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74636-6CEF-4516-9DD5-CB6B55DD66C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522623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A062F-47F5-4959-83EC-8CE075246C3C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74636-6CEF-4516-9DD5-CB6B55DD66C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83528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A062F-47F5-4959-83EC-8CE075246C3C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74636-6CEF-4516-9DD5-CB6B55DD66C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766972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A062F-47F5-4959-83EC-8CE075246C3C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74636-6CEF-4516-9DD5-CB6B55DD66C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119801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A062F-47F5-4959-83EC-8CE075246C3C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74636-6CEF-4516-9DD5-CB6B55DD66C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28897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A062F-47F5-4959-83EC-8CE075246C3C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74636-6CEF-4516-9DD5-CB6B55DD66C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601544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DA062F-47F5-4959-83EC-8CE075246C3C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B74636-6CEF-4516-9DD5-CB6B55DD66C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467356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4860032" y="404664"/>
            <a:ext cx="237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375131"/>
              </p:ext>
            </p:extLst>
          </p:nvPr>
        </p:nvGraphicFramePr>
        <p:xfrm>
          <a:off x="467544" y="2060848"/>
          <a:ext cx="8280919" cy="4608512"/>
        </p:xfrm>
        <a:graphic>
          <a:graphicData uri="http://schemas.openxmlformats.org/drawingml/2006/table">
            <a:tbl>
              <a:tblPr firstRow="1" firstCol="1">
                <a:tableStyleId>{2D5ABB26-0587-4C30-8999-92F81FD0307C}</a:tableStyleId>
              </a:tblPr>
              <a:tblGrid>
                <a:gridCol w="1900962"/>
                <a:gridCol w="6379957"/>
              </a:tblGrid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Číslo projektu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38175" algn="l"/>
                        </a:tabLst>
                      </a:pPr>
                      <a:r>
                        <a:rPr lang="cs-CZ" sz="2000" dirty="0" smtClean="0">
                          <a:effectLst/>
                        </a:rPr>
                        <a:t>CZ.1.07</a:t>
                      </a:r>
                      <a:r>
                        <a:rPr lang="cs-CZ" sz="2000" dirty="0">
                          <a:effectLst/>
                        </a:rPr>
                        <a:t>/ 1.5.00/34.0673	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Název školy</a:t>
                      </a:r>
                      <a:endParaRPr lang="cs-CZ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SOU a ZŠ Planá, Kostelní 129, Planá</a:t>
                      </a:r>
                      <a:endParaRPr lang="cs-CZ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612775" algn="l"/>
                        </a:tabLst>
                        <a:defRPr/>
                      </a:pPr>
                      <a:r>
                        <a:rPr lang="cs-CZ" sz="2000" dirty="0" smtClean="0">
                          <a:effectLst/>
                        </a:rPr>
                        <a:t>Vzdělávací oblast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1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Jazykové</a:t>
                      </a:r>
                      <a:r>
                        <a:rPr lang="cs-CZ" sz="20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vzdělávání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12775" algn="l"/>
                        </a:tabLst>
                      </a:pPr>
                      <a:r>
                        <a:rPr lang="cs-CZ" sz="20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Předmět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Český</a:t>
                      </a:r>
                      <a:r>
                        <a:rPr lang="cs-CZ" sz="20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jazyk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Tematický okruh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Gramatické</a:t>
                      </a:r>
                      <a:r>
                        <a:rPr lang="cs-CZ" sz="20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jevy a jejich procvičování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Název materiálu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Přídavná</a:t>
                      </a:r>
                      <a:r>
                        <a:rPr lang="cs-CZ" sz="20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jména – </a:t>
                      </a:r>
                      <a:r>
                        <a:rPr lang="cs-CZ" sz="20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stupňování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Číslo materiálu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VY_12_INOVACE_2.A_CJ_29(32</a:t>
                      </a:r>
                      <a:r>
                        <a:rPr lang="cs-CZ" sz="2000" dirty="0" smtClean="0">
                          <a:effectLst/>
                        </a:rPr>
                        <a:t>)</a:t>
                      </a: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Autor	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1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Mgr.</a:t>
                      </a:r>
                      <a:r>
                        <a:rPr lang="cs-CZ" sz="20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Helena Popelková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effectLst/>
                        </a:rPr>
                        <a:t>Datum tvorby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1.2.2013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652742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Zdroj</a:t>
                      </a:r>
                      <a:r>
                        <a:rPr lang="cs-CZ" sz="20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autora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384"/>
            <a:ext cx="9144000" cy="1998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61361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spcBef>
                <a:spcPts val="0"/>
              </a:spcBef>
              <a:buNone/>
              <a:defRPr/>
            </a:pPr>
            <a:r>
              <a:rPr lang="cs-CZ" dirty="0"/>
              <a:t>Anotace:</a:t>
            </a:r>
          </a:p>
          <a:p>
            <a:pPr marL="0" indent="0">
              <a:buNone/>
            </a:pPr>
            <a:r>
              <a:rPr lang="pl-PL" dirty="0" smtClean="0"/>
              <a:t>Prezentace </a:t>
            </a:r>
            <a:r>
              <a:rPr lang="pl-PL" dirty="0"/>
              <a:t>je určena pro žáky OU.</a:t>
            </a:r>
            <a:r>
              <a:rPr lang="cs-CZ" dirty="0" smtClean="0"/>
              <a:t>  </a:t>
            </a:r>
            <a:r>
              <a:rPr lang="cs-CZ" dirty="0" smtClean="0"/>
              <a:t>Obsahuje výklad a úkoly k procvičení stupňování </a:t>
            </a:r>
            <a:r>
              <a:rPr lang="cs-CZ" smtClean="0"/>
              <a:t>přídavných jmen.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34683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Přídavná jména - stupňování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531007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Pravidelné stupňování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7787208" cy="532655"/>
          </a:xfrm>
        </p:spPr>
        <p:txBody>
          <a:bodyPr/>
          <a:lstStyle/>
          <a:p>
            <a:r>
              <a:rPr lang="cs-CZ" dirty="0" smtClean="0"/>
              <a:t>3 stupně přídavných jmen 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83568" y="2156383"/>
            <a:ext cx="1584176" cy="4525963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 smtClean="0"/>
              <a:t>I.</a:t>
            </a:r>
          </a:p>
          <a:p>
            <a:pPr marL="0" indent="0">
              <a:buNone/>
            </a:pPr>
            <a:r>
              <a:rPr lang="cs-CZ" dirty="0"/>
              <a:t>z</a:t>
            </a:r>
            <a:r>
              <a:rPr lang="cs-CZ" dirty="0" smtClean="0"/>
              <a:t>dravý</a:t>
            </a:r>
          </a:p>
          <a:p>
            <a:pPr marL="0" indent="0">
              <a:buNone/>
            </a:pPr>
            <a:r>
              <a:rPr lang="cs-CZ" dirty="0"/>
              <a:t>ú</a:t>
            </a:r>
            <a:r>
              <a:rPr lang="cs-CZ" dirty="0" smtClean="0"/>
              <a:t>spěšný</a:t>
            </a:r>
          </a:p>
          <a:p>
            <a:pPr marL="0" indent="0">
              <a:buNone/>
            </a:pPr>
            <a:r>
              <a:rPr lang="cs-CZ" dirty="0"/>
              <a:t>s</a:t>
            </a:r>
            <a:r>
              <a:rPr lang="cs-CZ" dirty="0" smtClean="0"/>
              <a:t>tarý</a:t>
            </a:r>
          </a:p>
          <a:p>
            <a:pPr marL="0" indent="0">
              <a:buNone/>
            </a:pPr>
            <a:r>
              <a:rPr lang="cs-CZ" dirty="0" smtClean="0"/>
              <a:t>hezký</a:t>
            </a:r>
            <a:endParaRPr lang="cs-CZ" dirty="0"/>
          </a:p>
        </p:txBody>
      </p:sp>
      <p:sp>
        <p:nvSpPr>
          <p:cNvPr id="5" name="Zástupný symbol pro obsah 3"/>
          <p:cNvSpPr txBox="1">
            <a:spLocks/>
          </p:cNvSpPr>
          <p:nvPr/>
        </p:nvSpPr>
        <p:spPr>
          <a:xfrm>
            <a:off x="3347864" y="2156385"/>
            <a:ext cx="18002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cs-CZ" dirty="0" smtClean="0"/>
              <a:t>II.</a:t>
            </a:r>
          </a:p>
          <a:p>
            <a:pPr marL="0" indent="0">
              <a:buNone/>
            </a:pPr>
            <a:r>
              <a:rPr lang="cs-CZ" dirty="0"/>
              <a:t>z</a:t>
            </a:r>
            <a:r>
              <a:rPr lang="cs-CZ" dirty="0" smtClean="0"/>
              <a:t>drav</a:t>
            </a:r>
            <a:r>
              <a:rPr lang="cs-CZ" b="1" dirty="0" smtClean="0"/>
              <a:t>ější</a:t>
            </a:r>
          </a:p>
          <a:p>
            <a:pPr marL="0" indent="0">
              <a:buNone/>
            </a:pPr>
            <a:r>
              <a:rPr lang="cs-CZ" dirty="0"/>
              <a:t>ú</a:t>
            </a:r>
            <a:r>
              <a:rPr lang="cs-CZ" dirty="0" smtClean="0"/>
              <a:t>spěšn</a:t>
            </a:r>
            <a:r>
              <a:rPr lang="cs-CZ" b="1" dirty="0" smtClean="0"/>
              <a:t>ější</a:t>
            </a:r>
          </a:p>
          <a:p>
            <a:pPr marL="0" indent="0">
              <a:buNone/>
            </a:pPr>
            <a:r>
              <a:rPr lang="cs-CZ" dirty="0"/>
              <a:t>s</a:t>
            </a:r>
            <a:r>
              <a:rPr lang="cs-CZ" dirty="0" smtClean="0"/>
              <a:t>tar</a:t>
            </a:r>
            <a:r>
              <a:rPr lang="cs-CZ" b="1" dirty="0" smtClean="0"/>
              <a:t>ší</a:t>
            </a:r>
          </a:p>
          <a:p>
            <a:pPr marL="0" indent="0">
              <a:buNone/>
            </a:pPr>
            <a:r>
              <a:rPr lang="cs-CZ" dirty="0" smtClean="0"/>
              <a:t>hez</a:t>
            </a:r>
            <a:r>
              <a:rPr lang="cs-CZ" b="1" dirty="0" smtClean="0"/>
              <a:t>čí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6" name="Zástupný symbol pro obsah 3"/>
          <p:cNvSpPr txBox="1">
            <a:spLocks/>
          </p:cNvSpPr>
          <p:nvPr/>
        </p:nvSpPr>
        <p:spPr>
          <a:xfrm>
            <a:off x="6012160" y="2156384"/>
            <a:ext cx="2232248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cs-CZ" dirty="0" smtClean="0"/>
              <a:t>III.</a:t>
            </a:r>
          </a:p>
          <a:p>
            <a:pPr marL="0" indent="0">
              <a:buNone/>
            </a:pPr>
            <a:r>
              <a:rPr lang="cs-CZ" b="1" dirty="0"/>
              <a:t>n</a:t>
            </a:r>
            <a:r>
              <a:rPr lang="cs-CZ" b="1" dirty="0" smtClean="0"/>
              <a:t>ej</a:t>
            </a:r>
            <a:r>
              <a:rPr lang="cs-CZ" dirty="0" smtClean="0"/>
              <a:t>zdrav</a:t>
            </a:r>
            <a:r>
              <a:rPr lang="cs-CZ" b="1" dirty="0" smtClean="0"/>
              <a:t>ější</a:t>
            </a:r>
          </a:p>
          <a:p>
            <a:pPr marL="0" indent="0">
              <a:buNone/>
            </a:pPr>
            <a:r>
              <a:rPr lang="cs-CZ" b="1" dirty="0"/>
              <a:t>n</a:t>
            </a:r>
            <a:r>
              <a:rPr lang="cs-CZ" b="1" dirty="0" smtClean="0"/>
              <a:t>ej</a:t>
            </a:r>
            <a:r>
              <a:rPr lang="cs-CZ" dirty="0" smtClean="0"/>
              <a:t>úspěšn</a:t>
            </a:r>
            <a:r>
              <a:rPr lang="cs-CZ" b="1" dirty="0" smtClean="0"/>
              <a:t>ější</a:t>
            </a:r>
          </a:p>
          <a:p>
            <a:pPr marL="0" indent="0">
              <a:buNone/>
            </a:pPr>
            <a:r>
              <a:rPr lang="cs-CZ" b="1" dirty="0"/>
              <a:t>n</a:t>
            </a:r>
            <a:r>
              <a:rPr lang="cs-CZ" b="1" dirty="0" smtClean="0"/>
              <a:t>ej</a:t>
            </a:r>
            <a:r>
              <a:rPr lang="cs-CZ" dirty="0" smtClean="0"/>
              <a:t>star</a:t>
            </a:r>
            <a:r>
              <a:rPr lang="cs-CZ" b="1" dirty="0" smtClean="0"/>
              <a:t>ší</a:t>
            </a:r>
          </a:p>
          <a:p>
            <a:pPr marL="0" indent="0">
              <a:buNone/>
            </a:pPr>
            <a:r>
              <a:rPr lang="cs-CZ" b="1" dirty="0" smtClean="0"/>
              <a:t>nej</a:t>
            </a:r>
            <a:r>
              <a:rPr lang="cs-CZ" dirty="0" smtClean="0"/>
              <a:t>hez</a:t>
            </a:r>
            <a:r>
              <a:rPr lang="cs-CZ" b="1" dirty="0" smtClean="0"/>
              <a:t>čí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1918714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Cvičení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Urči stupně přídavných jmen:</a:t>
            </a:r>
          </a:p>
          <a:p>
            <a:pPr marL="0" indent="0">
              <a:buNone/>
            </a:pPr>
            <a:r>
              <a:rPr lang="cs-CZ" dirty="0" smtClean="0"/>
              <a:t>Zlobivé dítě, divočejší kůň, slepý pes, nejkrásnější hádanka, složitější příklad, zapomenutý sešit, širší chodidlo, nejpevnější materiál, ostřejší nůž, nejbělejší záclona, zářivější barvy, kožený opasek.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342131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Úkol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cs-CZ" b="1" dirty="0" smtClean="0"/>
              <a:t>Přídavná jména napiš ve 2. a 3. stupni:</a:t>
            </a:r>
          </a:p>
          <a:p>
            <a:pPr marL="0" indent="0">
              <a:buNone/>
            </a:pPr>
            <a:r>
              <a:rPr lang="cs-CZ" dirty="0" smtClean="0"/>
              <a:t>Plesnivý</a:t>
            </a:r>
          </a:p>
          <a:p>
            <a:pPr marL="0" indent="0">
              <a:buNone/>
            </a:pPr>
            <a:r>
              <a:rPr lang="cs-CZ" dirty="0" smtClean="0"/>
              <a:t>Tuhý</a:t>
            </a:r>
          </a:p>
          <a:p>
            <a:pPr marL="0" indent="0">
              <a:buNone/>
            </a:pPr>
            <a:r>
              <a:rPr lang="cs-CZ" dirty="0" smtClean="0"/>
              <a:t>Hladový</a:t>
            </a:r>
          </a:p>
          <a:p>
            <a:pPr marL="0" indent="0">
              <a:buNone/>
            </a:pPr>
            <a:r>
              <a:rPr lang="cs-CZ" dirty="0" smtClean="0"/>
              <a:t>Upřímný</a:t>
            </a:r>
          </a:p>
          <a:p>
            <a:pPr marL="0" indent="0">
              <a:buNone/>
            </a:pPr>
            <a:r>
              <a:rPr lang="cs-CZ" dirty="0" smtClean="0"/>
              <a:t>Špatný</a:t>
            </a:r>
          </a:p>
          <a:p>
            <a:pPr marL="0" indent="0">
              <a:buNone/>
            </a:pPr>
            <a:r>
              <a:rPr lang="cs-CZ" dirty="0" smtClean="0"/>
              <a:t>Škaredý</a:t>
            </a:r>
          </a:p>
          <a:p>
            <a:pPr marL="0" indent="0">
              <a:buNone/>
            </a:pPr>
            <a:r>
              <a:rPr lang="cs-CZ" dirty="0" smtClean="0"/>
              <a:t>Nový</a:t>
            </a:r>
          </a:p>
          <a:p>
            <a:pPr marL="0" indent="0">
              <a:buNone/>
            </a:pPr>
            <a:r>
              <a:rPr lang="cs-CZ" dirty="0" smtClean="0"/>
              <a:t>Růžový</a:t>
            </a:r>
          </a:p>
          <a:p>
            <a:pPr marL="0" indent="0">
              <a:buNone/>
            </a:pPr>
            <a:r>
              <a:rPr lang="cs-CZ" dirty="0" smtClean="0"/>
              <a:t>Bolavý</a:t>
            </a:r>
          </a:p>
          <a:p>
            <a:pPr marL="0" indent="0">
              <a:buNone/>
            </a:pPr>
            <a:r>
              <a:rPr lang="cs-CZ" dirty="0" smtClean="0"/>
              <a:t>Tmavý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30328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N</a:t>
            </a:r>
            <a:r>
              <a:rPr lang="cs-CZ" dirty="0" smtClean="0"/>
              <a:t>epravidelné stupňování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7787208" cy="532655"/>
          </a:xfrm>
        </p:spPr>
        <p:txBody>
          <a:bodyPr/>
          <a:lstStyle/>
          <a:p>
            <a:r>
              <a:rPr lang="cs-CZ" dirty="0" smtClean="0"/>
              <a:t>3 stupně přídavných jmen 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83568" y="2156383"/>
            <a:ext cx="1584176" cy="4525963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 smtClean="0"/>
              <a:t>I.</a:t>
            </a:r>
          </a:p>
          <a:p>
            <a:pPr marL="0" indent="0">
              <a:buNone/>
            </a:pPr>
            <a:r>
              <a:rPr lang="cs-CZ" dirty="0" smtClean="0"/>
              <a:t>dobrý</a:t>
            </a:r>
          </a:p>
          <a:p>
            <a:pPr marL="0" indent="0">
              <a:buNone/>
            </a:pPr>
            <a:r>
              <a:rPr lang="cs-CZ" dirty="0" smtClean="0"/>
              <a:t>zlý</a:t>
            </a:r>
          </a:p>
          <a:p>
            <a:pPr marL="0" indent="0">
              <a:buNone/>
            </a:pPr>
            <a:r>
              <a:rPr lang="cs-CZ" dirty="0" smtClean="0"/>
              <a:t>výborný</a:t>
            </a:r>
            <a:endParaRPr lang="cs-CZ" dirty="0"/>
          </a:p>
        </p:txBody>
      </p:sp>
      <p:sp>
        <p:nvSpPr>
          <p:cNvPr id="5" name="Zástupný symbol pro obsah 3"/>
          <p:cNvSpPr txBox="1">
            <a:spLocks/>
          </p:cNvSpPr>
          <p:nvPr/>
        </p:nvSpPr>
        <p:spPr>
          <a:xfrm>
            <a:off x="3347864" y="2156385"/>
            <a:ext cx="18002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cs-CZ" dirty="0" smtClean="0"/>
              <a:t>II.</a:t>
            </a:r>
          </a:p>
          <a:p>
            <a:pPr marL="0" indent="0">
              <a:buNone/>
            </a:pPr>
            <a:r>
              <a:rPr lang="cs-CZ" dirty="0"/>
              <a:t>l</a:t>
            </a:r>
            <a:r>
              <a:rPr lang="cs-CZ" dirty="0" smtClean="0"/>
              <a:t>ep</a:t>
            </a:r>
            <a:r>
              <a:rPr lang="cs-CZ" b="1" dirty="0" smtClean="0"/>
              <a:t>ší</a:t>
            </a:r>
          </a:p>
          <a:p>
            <a:pPr marL="0" indent="0">
              <a:buNone/>
            </a:pPr>
            <a:r>
              <a:rPr lang="cs-CZ" dirty="0"/>
              <a:t>h</a:t>
            </a:r>
            <a:r>
              <a:rPr lang="cs-CZ" dirty="0" smtClean="0"/>
              <a:t>or</a:t>
            </a:r>
            <a:r>
              <a:rPr lang="cs-CZ" b="1" dirty="0" smtClean="0"/>
              <a:t>ší</a:t>
            </a:r>
          </a:p>
          <a:p>
            <a:pPr marL="0" indent="0">
              <a:buNone/>
            </a:pPr>
            <a:r>
              <a:rPr lang="cs-CZ" dirty="0" smtClean="0"/>
              <a:t>lep</a:t>
            </a:r>
            <a:r>
              <a:rPr lang="cs-CZ" b="1" dirty="0" smtClean="0"/>
              <a:t>ší</a:t>
            </a:r>
            <a:endParaRPr lang="cs-CZ" b="1" dirty="0"/>
          </a:p>
        </p:txBody>
      </p:sp>
      <p:sp>
        <p:nvSpPr>
          <p:cNvPr id="6" name="Zástupný symbol pro obsah 3"/>
          <p:cNvSpPr txBox="1">
            <a:spLocks/>
          </p:cNvSpPr>
          <p:nvPr/>
        </p:nvSpPr>
        <p:spPr>
          <a:xfrm>
            <a:off x="6012160" y="2156384"/>
            <a:ext cx="2232248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cs-CZ" dirty="0" smtClean="0"/>
              <a:t>III.</a:t>
            </a:r>
          </a:p>
          <a:p>
            <a:pPr marL="0" indent="0">
              <a:buNone/>
            </a:pPr>
            <a:r>
              <a:rPr lang="cs-CZ" b="1" dirty="0" smtClean="0"/>
              <a:t>nej</a:t>
            </a:r>
            <a:r>
              <a:rPr lang="cs-CZ" dirty="0" smtClean="0"/>
              <a:t>lep</a:t>
            </a:r>
            <a:r>
              <a:rPr lang="cs-CZ" b="1" dirty="0" smtClean="0"/>
              <a:t>ší</a:t>
            </a:r>
          </a:p>
          <a:p>
            <a:pPr marL="0" indent="0">
              <a:buNone/>
            </a:pPr>
            <a:r>
              <a:rPr lang="cs-CZ" b="1" dirty="0" smtClean="0"/>
              <a:t>nej</a:t>
            </a:r>
            <a:r>
              <a:rPr lang="cs-CZ" dirty="0" smtClean="0"/>
              <a:t>hor</a:t>
            </a:r>
            <a:r>
              <a:rPr lang="cs-CZ" b="1" dirty="0" smtClean="0"/>
              <a:t>ší</a:t>
            </a:r>
          </a:p>
          <a:p>
            <a:pPr marL="0" indent="0">
              <a:buNone/>
            </a:pPr>
            <a:r>
              <a:rPr lang="cs-CZ" b="1" dirty="0" smtClean="0"/>
              <a:t>nej</a:t>
            </a:r>
            <a:r>
              <a:rPr lang="cs-CZ" dirty="0" smtClean="0"/>
              <a:t>lep</a:t>
            </a:r>
            <a:r>
              <a:rPr lang="cs-CZ" b="1" dirty="0" smtClean="0"/>
              <a:t>ší</a:t>
            </a:r>
          </a:p>
          <a:p>
            <a:pPr marL="0" indent="0">
              <a:buNone/>
            </a:pP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7242605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1691680" y="1628799"/>
            <a:ext cx="1594520" cy="4525963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dirty="0" smtClean="0"/>
              <a:t>Plesnivý</a:t>
            </a:r>
          </a:p>
          <a:p>
            <a:pPr marL="0" indent="0">
              <a:buNone/>
            </a:pPr>
            <a:r>
              <a:rPr lang="cs-CZ" dirty="0" smtClean="0"/>
              <a:t>Tuhý</a:t>
            </a:r>
          </a:p>
          <a:p>
            <a:pPr marL="0" indent="0">
              <a:buNone/>
            </a:pPr>
            <a:r>
              <a:rPr lang="cs-CZ" dirty="0" smtClean="0"/>
              <a:t>Hladový</a:t>
            </a:r>
          </a:p>
          <a:p>
            <a:pPr marL="0" indent="0">
              <a:buNone/>
            </a:pPr>
            <a:r>
              <a:rPr lang="cs-CZ" dirty="0" smtClean="0"/>
              <a:t>Upřímný</a:t>
            </a:r>
          </a:p>
          <a:p>
            <a:pPr marL="0" indent="0">
              <a:buNone/>
            </a:pPr>
            <a:r>
              <a:rPr lang="cs-CZ" dirty="0" smtClean="0"/>
              <a:t>Špatný</a:t>
            </a:r>
          </a:p>
          <a:p>
            <a:pPr marL="0" indent="0">
              <a:buNone/>
            </a:pPr>
            <a:r>
              <a:rPr lang="cs-CZ" dirty="0" smtClean="0"/>
              <a:t>Škaredý</a:t>
            </a:r>
          </a:p>
          <a:p>
            <a:pPr marL="0" indent="0">
              <a:buNone/>
            </a:pPr>
            <a:r>
              <a:rPr lang="cs-CZ" dirty="0" smtClean="0"/>
              <a:t>Nový</a:t>
            </a:r>
          </a:p>
          <a:p>
            <a:pPr marL="0" indent="0">
              <a:buNone/>
            </a:pPr>
            <a:r>
              <a:rPr lang="cs-CZ" dirty="0" smtClean="0"/>
              <a:t>Růžový</a:t>
            </a:r>
          </a:p>
          <a:p>
            <a:pPr marL="0" indent="0">
              <a:buNone/>
            </a:pPr>
            <a:r>
              <a:rPr lang="cs-CZ" dirty="0" smtClean="0"/>
              <a:t>Bolavý</a:t>
            </a:r>
          </a:p>
          <a:p>
            <a:pPr marL="0" indent="0">
              <a:buNone/>
            </a:pPr>
            <a:r>
              <a:rPr lang="cs-CZ" dirty="0" smtClean="0"/>
              <a:t>Tmavý</a:t>
            </a:r>
            <a:endParaRPr lang="cs-CZ" dirty="0"/>
          </a:p>
        </p:txBody>
      </p:sp>
      <p:sp>
        <p:nvSpPr>
          <p:cNvPr id="7" name="Zástupný symbol pro obsah 4"/>
          <p:cNvSpPr txBox="1">
            <a:spLocks/>
          </p:cNvSpPr>
          <p:nvPr/>
        </p:nvSpPr>
        <p:spPr>
          <a:xfrm>
            <a:off x="3454556" y="1628799"/>
            <a:ext cx="1693508" cy="4525963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cs-CZ" dirty="0"/>
              <a:t>p</a:t>
            </a:r>
            <a:r>
              <a:rPr lang="cs-CZ" dirty="0" smtClean="0"/>
              <a:t>lesnivější</a:t>
            </a:r>
          </a:p>
          <a:p>
            <a:pPr marL="0" indent="0">
              <a:buFont typeface="Arial" pitchFamily="34" charset="0"/>
              <a:buNone/>
            </a:pPr>
            <a:r>
              <a:rPr lang="cs-CZ" dirty="0"/>
              <a:t>t</a:t>
            </a:r>
            <a:r>
              <a:rPr lang="cs-CZ" dirty="0" smtClean="0"/>
              <a:t>užší</a:t>
            </a:r>
          </a:p>
          <a:p>
            <a:pPr marL="0" indent="0">
              <a:buFont typeface="Arial" pitchFamily="34" charset="0"/>
              <a:buNone/>
            </a:pPr>
            <a:r>
              <a:rPr lang="cs-CZ" dirty="0"/>
              <a:t>h</a:t>
            </a:r>
            <a:r>
              <a:rPr lang="cs-CZ" dirty="0" smtClean="0"/>
              <a:t>ladovější</a:t>
            </a:r>
          </a:p>
          <a:p>
            <a:pPr marL="0" indent="0">
              <a:buFont typeface="Arial" pitchFamily="34" charset="0"/>
              <a:buNone/>
            </a:pPr>
            <a:r>
              <a:rPr lang="cs-CZ" dirty="0"/>
              <a:t>u</a:t>
            </a:r>
            <a:r>
              <a:rPr lang="cs-CZ" dirty="0" smtClean="0"/>
              <a:t>přímnější</a:t>
            </a:r>
          </a:p>
          <a:p>
            <a:pPr marL="0" indent="0">
              <a:buFont typeface="Arial" pitchFamily="34" charset="0"/>
              <a:buNone/>
            </a:pPr>
            <a:r>
              <a:rPr lang="cs-CZ" dirty="0"/>
              <a:t>h</a:t>
            </a:r>
            <a:r>
              <a:rPr lang="cs-CZ" dirty="0" smtClean="0"/>
              <a:t>orší</a:t>
            </a:r>
          </a:p>
          <a:p>
            <a:pPr marL="0" indent="0">
              <a:buFont typeface="Arial" pitchFamily="34" charset="0"/>
              <a:buNone/>
            </a:pPr>
            <a:r>
              <a:rPr lang="cs-CZ" dirty="0" smtClean="0"/>
              <a:t>škaredší</a:t>
            </a:r>
          </a:p>
          <a:p>
            <a:pPr marL="0" indent="0">
              <a:buFont typeface="Arial" pitchFamily="34" charset="0"/>
              <a:buNone/>
            </a:pPr>
            <a:r>
              <a:rPr lang="cs-CZ" dirty="0"/>
              <a:t>n</a:t>
            </a:r>
            <a:r>
              <a:rPr lang="cs-CZ" dirty="0" smtClean="0"/>
              <a:t>ovější</a:t>
            </a:r>
          </a:p>
          <a:p>
            <a:pPr marL="0" indent="0">
              <a:buFont typeface="Arial" pitchFamily="34" charset="0"/>
              <a:buNone/>
            </a:pPr>
            <a:r>
              <a:rPr lang="cs-CZ" dirty="0"/>
              <a:t>r</a:t>
            </a:r>
            <a:r>
              <a:rPr lang="cs-CZ" dirty="0" smtClean="0"/>
              <a:t>ůžovější</a:t>
            </a:r>
          </a:p>
          <a:p>
            <a:pPr marL="0" indent="0">
              <a:buFont typeface="Arial" pitchFamily="34" charset="0"/>
              <a:buNone/>
            </a:pPr>
            <a:r>
              <a:rPr lang="cs-CZ" dirty="0"/>
              <a:t>b</a:t>
            </a:r>
            <a:r>
              <a:rPr lang="cs-CZ" dirty="0" smtClean="0"/>
              <a:t>olavější</a:t>
            </a:r>
          </a:p>
          <a:p>
            <a:pPr marL="0" indent="0">
              <a:buFont typeface="Arial" pitchFamily="34" charset="0"/>
              <a:buNone/>
            </a:pPr>
            <a:r>
              <a:rPr lang="cs-CZ" dirty="0" smtClean="0"/>
              <a:t>tmavší</a:t>
            </a:r>
          </a:p>
          <a:p>
            <a:pPr marL="0" indent="0">
              <a:buFont typeface="Arial" pitchFamily="34" charset="0"/>
              <a:buNone/>
            </a:pPr>
            <a:endParaRPr lang="cs-CZ" dirty="0"/>
          </a:p>
        </p:txBody>
      </p:sp>
      <p:sp>
        <p:nvSpPr>
          <p:cNvPr id="10" name="Zástupný symbol pro obsah 4"/>
          <p:cNvSpPr txBox="1">
            <a:spLocks/>
          </p:cNvSpPr>
          <p:nvPr/>
        </p:nvSpPr>
        <p:spPr>
          <a:xfrm>
            <a:off x="5292080" y="1628799"/>
            <a:ext cx="2232248" cy="452596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90000"/>
              </a:lnSpc>
              <a:buFont typeface="Arial" pitchFamily="34" charset="0"/>
              <a:buNone/>
            </a:pPr>
            <a:r>
              <a:rPr lang="cs-CZ" sz="2600" dirty="0"/>
              <a:t>n</a:t>
            </a:r>
            <a:r>
              <a:rPr lang="cs-CZ" sz="2600" dirty="0" smtClean="0"/>
              <a:t>ejplesnivější</a:t>
            </a:r>
          </a:p>
          <a:p>
            <a:pPr marL="0" indent="0">
              <a:lnSpc>
                <a:spcPct val="90000"/>
              </a:lnSpc>
              <a:buFont typeface="Arial" pitchFamily="34" charset="0"/>
              <a:buNone/>
            </a:pPr>
            <a:r>
              <a:rPr lang="cs-CZ" sz="2600" dirty="0"/>
              <a:t>n</a:t>
            </a:r>
            <a:r>
              <a:rPr lang="cs-CZ" sz="2600" dirty="0" smtClean="0"/>
              <a:t>ejtužší</a:t>
            </a:r>
          </a:p>
          <a:p>
            <a:pPr marL="0" indent="0">
              <a:lnSpc>
                <a:spcPct val="90000"/>
              </a:lnSpc>
              <a:buFont typeface="Arial" pitchFamily="34" charset="0"/>
              <a:buNone/>
            </a:pPr>
            <a:r>
              <a:rPr lang="cs-CZ" sz="2600" dirty="0"/>
              <a:t>n</a:t>
            </a:r>
            <a:r>
              <a:rPr lang="cs-CZ" sz="2600" dirty="0" smtClean="0"/>
              <a:t>ejhladovější</a:t>
            </a:r>
          </a:p>
          <a:p>
            <a:pPr marL="0" indent="0">
              <a:lnSpc>
                <a:spcPct val="90000"/>
              </a:lnSpc>
              <a:buFont typeface="Arial" pitchFamily="34" charset="0"/>
              <a:buNone/>
            </a:pPr>
            <a:r>
              <a:rPr lang="cs-CZ" sz="2600" dirty="0"/>
              <a:t>n</a:t>
            </a:r>
            <a:r>
              <a:rPr lang="cs-CZ" sz="2600" dirty="0" smtClean="0"/>
              <a:t>ejupřímnější</a:t>
            </a:r>
          </a:p>
          <a:p>
            <a:pPr marL="0" indent="0">
              <a:lnSpc>
                <a:spcPct val="90000"/>
              </a:lnSpc>
              <a:buFont typeface="Arial" pitchFamily="34" charset="0"/>
              <a:buNone/>
            </a:pPr>
            <a:r>
              <a:rPr lang="cs-CZ" sz="2600" dirty="0"/>
              <a:t>n</a:t>
            </a:r>
            <a:r>
              <a:rPr lang="cs-CZ" sz="2600" dirty="0" smtClean="0"/>
              <a:t>ejhorší</a:t>
            </a:r>
          </a:p>
          <a:p>
            <a:pPr marL="0" indent="0">
              <a:lnSpc>
                <a:spcPct val="90000"/>
              </a:lnSpc>
              <a:buFont typeface="Arial" pitchFamily="34" charset="0"/>
              <a:buNone/>
            </a:pPr>
            <a:r>
              <a:rPr lang="cs-CZ" sz="2600" dirty="0" smtClean="0"/>
              <a:t>nejškaredší</a:t>
            </a:r>
          </a:p>
          <a:p>
            <a:pPr marL="0" indent="0">
              <a:lnSpc>
                <a:spcPct val="90000"/>
              </a:lnSpc>
              <a:buFont typeface="Arial" pitchFamily="34" charset="0"/>
              <a:buNone/>
            </a:pPr>
            <a:r>
              <a:rPr lang="cs-CZ" sz="2600" dirty="0"/>
              <a:t>n</a:t>
            </a:r>
            <a:r>
              <a:rPr lang="cs-CZ" sz="2600" dirty="0" smtClean="0"/>
              <a:t>ejnovější</a:t>
            </a:r>
          </a:p>
          <a:p>
            <a:pPr marL="0" indent="0">
              <a:lnSpc>
                <a:spcPct val="90000"/>
              </a:lnSpc>
              <a:buFont typeface="Arial" pitchFamily="34" charset="0"/>
              <a:buNone/>
            </a:pPr>
            <a:r>
              <a:rPr lang="cs-CZ" sz="2600" dirty="0"/>
              <a:t>n</a:t>
            </a:r>
            <a:r>
              <a:rPr lang="cs-CZ" sz="2600" dirty="0" smtClean="0"/>
              <a:t>ejrůžovější</a:t>
            </a:r>
          </a:p>
          <a:p>
            <a:pPr marL="0" indent="0">
              <a:lnSpc>
                <a:spcPct val="90000"/>
              </a:lnSpc>
              <a:buFont typeface="Arial" pitchFamily="34" charset="0"/>
              <a:buNone/>
            </a:pPr>
            <a:r>
              <a:rPr lang="cs-CZ" sz="2600" dirty="0"/>
              <a:t>n</a:t>
            </a:r>
            <a:r>
              <a:rPr lang="cs-CZ" sz="2600" dirty="0" smtClean="0"/>
              <a:t>ejbolavější</a:t>
            </a:r>
          </a:p>
          <a:p>
            <a:pPr marL="0" indent="0">
              <a:lnSpc>
                <a:spcPct val="90000"/>
              </a:lnSpc>
              <a:buFont typeface="Arial" pitchFamily="34" charset="0"/>
              <a:buNone/>
            </a:pPr>
            <a:r>
              <a:rPr lang="cs-CZ" sz="2600" dirty="0" smtClean="0"/>
              <a:t>nejtmavší</a:t>
            </a:r>
          </a:p>
          <a:p>
            <a:pPr marL="0" indent="0">
              <a:lnSpc>
                <a:spcPct val="90000"/>
              </a:lnSpc>
              <a:buFont typeface="Arial" pitchFamily="34" charset="0"/>
              <a:buNone/>
            </a:pPr>
            <a:endParaRPr lang="cs-CZ" sz="2600" dirty="0"/>
          </a:p>
        </p:txBody>
      </p:sp>
    </p:spTree>
    <p:extLst>
      <p:ext uri="{BB962C8B-B14F-4D97-AF65-F5344CB8AC3E}">
        <p14:creationId xmlns:p14="http://schemas.microsoft.com/office/powerpoint/2010/main" val="859088822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215</Words>
  <Application>Microsoft Office PowerPoint</Application>
  <PresentationFormat>Předvádění na obrazovce (4:3)</PresentationFormat>
  <Paragraphs>101</Paragraphs>
  <Slides>8</Slides>
  <Notes>1</Notes>
  <HiddenSlides>2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Prezentace aplikace PowerPoint</vt:lpstr>
      <vt:lpstr>Přídavná jména - stupňování</vt:lpstr>
      <vt:lpstr>Pravidelné stupňování</vt:lpstr>
      <vt:lpstr>Cvičení</vt:lpstr>
      <vt:lpstr>Úkol</vt:lpstr>
      <vt:lpstr>Nepravidelné stupňování</vt:lpstr>
      <vt:lpstr>Řešení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Přídavná jména - stupňování</dc:title>
  <dc:creator>Helena Popelková</dc:creator>
  <cp:lastModifiedBy>Helena Popelková</cp:lastModifiedBy>
  <cp:revision>8</cp:revision>
  <dcterms:created xsi:type="dcterms:W3CDTF">2013-05-05T13:53:41Z</dcterms:created>
  <dcterms:modified xsi:type="dcterms:W3CDTF">2013-06-23T14:10:20Z</dcterms:modified>
</cp:coreProperties>
</file>