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61" r:id="rId2"/>
    <p:sldId id="262" r:id="rId3"/>
    <p:sldId id="256" r:id="rId4"/>
    <p:sldId id="257" r:id="rId5"/>
    <p:sldId id="259" r:id="rId6"/>
    <p:sldId id="260"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3E16BC-EA49-4749-AD1B-2363058E20D0}" type="datetimeFigureOut">
              <a:rPr lang="cs-CZ" smtClean="0"/>
              <a:t>23.6.2013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8F11F10-7471-4BEB-8CA8-72EE01F5052F}" type="slidenum">
              <a:rPr lang="cs-CZ" smtClean="0"/>
              <a:t>‹#›</a:t>
            </a:fld>
            <a:endParaRPr lang="cs-CZ"/>
          </a:p>
        </p:txBody>
      </p:sp>
    </p:spTree>
    <p:extLst>
      <p:ext uri="{BB962C8B-B14F-4D97-AF65-F5344CB8AC3E}">
        <p14:creationId xmlns:p14="http://schemas.microsoft.com/office/powerpoint/2010/main" val="736806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5" name="Zástupný symbol pro záhlaví 4"/>
          <p:cNvSpPr>
            <a:spLocks noGrp="1"/>
          </p:cNvSpPr>
          <p:nvPr>
            <p:ph type="hdr" sz="quarter" idx="10"/>
          </p:nvPr>
        </p:nvSpPr>
        <p:spPr/>
        <p:txBody>
          <a:bodyPr/>
          <a:lstStyle/>
          <a:p>
            <a:r>
              <a:rPr lang="cs-CZ" smtClean="0"/>
              <a:t>VY_32_INOVACE_1/20A-ICT/PE/ON</a:t>
            </a:r>
            <a:endParaRPr lang="cs-CZ"/>
          </a:p>
        </p:txBody>
      </p:sp>
    </p:spTree>
    <p:extLst>
      <p:ext uri="{BB962C8B-B14F-4D97-AF65-F5344CB8AC3E}">
        <p14:creationId xmlns:p14="http://schemas.microsoft.com/office/powerpoint/2010/main" val="2082622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82793A3-149C-42E9-89F3-DA593E729F8D}"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E99BEED-F31D-4CB3-99AC-E4C98D2BDC87}" type="slidenum">
              <a:rPr lang="cs-CZ" smtClean="0"/>
              <a:t>‹#›</a:t>
            </a:fld>
            <a:endParaRPr lang="cs-CZ"/>
          </a:p>
        </p:txBody>
      </p:sp>
    </p:spTree>
    <p:extLst>
      <p:ext uri="{BB962C8B-B14F-4D97-AF65-F5344CB8AC3E}">
        <p14:creationId xmlns:p14="http://schemas.microsoft.com/office/powerpoint/2010/main" val="1410324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82793A3-149C-42E9-89F3-DA593E729F8D}"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E99BEED-F31D-4CB3-99AC-E4C98D2BDC87}" type="slidenum">
              <a:rPr lang="cs-CZ" smtClean="0"/>
              <a:t>‹#›</a:t>
            </a:fld>
            <a:endParaRPr lang="cs-CZ"/>
          </a:p>
        </p:txBody>
      </p:sp>
    </p:spTree>
    <p:extLst>
      <p:ext uri="{BB962C8B-B14F-4D97-AF65-F5344CB8AC3E}">
        <p14:creationId xmlns:p14="http://schemas.microsoft.com/office/powerpoint/2010/main" val="1384164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82793A3-149C-42E9-89F3-DA593E729F8D}"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E99BEED-F31D-4CB3-99AC-E4C98D2BDC87}" type="slidenum">
              <a:rPr lang="cs-CZ" smtClean="0"/>
              <a:t>‹#›</a:t>
            </a:fld>
            <a:endParaRPr lang="cs-CZ"/>
          </a:p>
        </p:txBody>
      </p:sp>
    </p:spTree>
    <p:extLst>
      <p:ext uri="{BB962C8B-B14F-4D97-AF65-F5344CB8AC3E}">
        <p14:creationId xmlns:p14="http://schemas.microsoft.com/office/powerpoint/2010/main" val="1718759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82793A3-149C-42E9-89F3-DA593E729F8D}" type="datetimeFigureOut">
              <a:rPr lang="cs-CZ" smtClean="0"/>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E99BEED-F31D-4CB3-99AC-E4C98D2BDC87}" type="slidenum">
              <a:rPr lang="cs-CZ" smtClean="0"/>
              <a:t>‹#›</a:t>
            </a:fld>
            <a:endParaRPr lang="cs-CZ"/>
          </a:p>
        </p:txBody>
      </p:sp>
    </p:spTree>
    <p:extLst>
      <p:ext uri="{BB962C8B-B14F-4D97-AF65-F5344CB8AC3E}">
        <p14:creationId xmlns:p14="http://schemas.microsoft.com/office/powerpoint/2010/main" val="4207093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82793A3-149C-42E9-89F3-DA593E729F8D}" type="datetimeFigureOut">
              <a:rPr lang="cs-CZ" smtClean="0"/>
              <a:t>23.6.2013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E99BEED-F31D-4CB3-99AC-E4C98D2BDC87}" type="slidenum">
              <a:rPr lang="cs-CZ" smtClean="0"/>
              <a:t>‹#›</a:t>
            </a:fld>
            <a:endParaRPr lang="cs-CZ"/>
          </a:p>
        </p:txBody>
      </p:sp>
    </p:spTree>
    <p:extLst>
      <p:ext uri="{BB962C8B-B14F-4D97-AF65-F5344CB8AC3E}">
        <p14:creationId xmlns:p14="http://schemas.microsoft.com/office/powerpoint/2010/main" val="2478678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82793A3-149C-42E9-89F3-DA593E729F8D}" type="datetimeFigureOut">
              <a:rPr lang="cs-CZ" smtClean="0"/>
              <a:t>23.6.2013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E99BEED-F31D-4CB3-99AC-E4C98D2BDC87}" type="slidenum">
              <a:rPr lang="cs-CZ" smtClean="0"/>
              <a:t>‹#›</a:t>
            </a:fld>
            <a:endParaRPr lang="cs-CZ"/>
          </a:p>
        </p:txBody>
      </p:sp>
    </p:spTree>
    <p:extLst>
      <p:ext uri="{BB962C8B-B14F-4D97-AF65-F5344CB8AC3E}">
        <p14:creationId xmlns:p14="http://schemas.microsoft.com/office/powerpoint/2010/main" val="1691585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82793A3-149C-42E9-89F3-DA593E729F8D}" type="datetimeFigureOut">
              <a:rPr lang="cs-CZ" smtClean="0"/>
              <a:t>23.6.2013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E99BEED-F31D-4CB3-99AC-E4C98D2BDC87}" type="slidenum">
              <a:rPr lang="cs-CZ" smtClean="0"/>
              <a:t>‹#›</a:t>
            </a:fld>
            <a:endParaRPr lang="cs-CZ"/>
          </a:p>
        </p:txBody>
      </p:sp>
    </p:spTree>
    <p:extLst>
      <p:ext uri="{BB962C8B-B14F-4D97-AF65-F5344CB8AC3E}">
        <p14:creationId xmlns:p14="http://schemas.microsoft.com/office/powerpoint/2010/main" val="2463296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82793A3-149C-42E9-89F3-DA593E729F8D}" type="datetimeFigureOut">
              <a:rPr lang="cs-CZ" smtClean="0"/>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E99BEED-F31D-4CB3-99AC-E4C98D2BDC87}" type="slidenum">
              <a:rPr lang="cs-CZ" smtClean="0"/>
              <a:t>‹#›</a:t>
            </a:fld>
            <a:endParaRPr lang="cs-CZ"/>
          </a:p>
        </p:txBody>
      </p:sp>
    </p:spTree>
    <p:extLst>
      <p:ext uri="{BB962C8B-B14F-4D97-AF65-F5344CB8AC3E}">
        <p14:creationId xmlns:p14="http://schemas.microsoft.com/office/powerpoint/2010/main" val="1976410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82793A3-149C-42E9-89F3-DA593E729F8D}" type="datetimeFigureOut">
              <a:rPr lang="cs-CZ" smtClean="0"/>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E99BEED-F31D-4CB3-99AC-E4C98D2BDC87}" type="slidenum">
              <a:rPr lang="cs-CZ" smtClean="0"/>
              <a:t>‹#›</a:t>
            </a:fld>
            <a:endParaRPr lang="cs-CZ"/>
          </a:p>
        </p:txBody>
      </p:sp>
    </p:spTree>
    <p:extLst>
      <p:ext uri="{BB962C8B-B14F-4D97-AF65-F5344CB8AC3E}">
        <p14:creationId xmlns:p14="http://schemas.microsoft.com/office/powerpoint/2010/main" val="53674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82793A3-149C-42E9-89F3-DA593E729F8D}"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E99BEED-F31D-4CB3-99AC-E4C98D2BDC87}" type="slidenum">
              <a:rPr lang="cs-CZ" smtClean="0"/>
              <a:t>‹#›</a:t>
            </a:fld>
            <a:endParaRPr lang="cs-CZ"/>
          </a:p>
        </p:txBody>
      </p:sp>
    </p:spTree>
    <p:extLst>
      <p:ext uri="{BB962C8B-B14F-4D97-AF65-F5344CB8AC3E}">
        <p14:creationId xmlns:p14="http://schemas.microsoft.com/office/powerpoint/2010/main" val="3830847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82793A3-149C-42E9-89F3-DA593E729F8D}"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E99BEED-F31D-4CB3-99AC-E4C98D2BDC87}" type="slidenum">
              <a:rPr lang="cs-CZ" smtClean="0"/>
              <a:t>‹#›</a:t>
            </a:fld>
            <a:endParaRPr lang="cs-CZ"/>
          </a:p>
        </p:txBody>
      </p:sp>
    </p:spTree>
    <p:extLst>
      <p:ext uri="{BB962C8B-B14F-4D97-AF65-F5344CB8AC3E}">
        <p14:creationId xmlns:p14="http://schemas.microsoft.com/office/powerpoint/2010/main" val="3400430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2793A3-149C-42E9-89F3-DA593E729F8D}" type="datetimeFigureOut">
              <a:rPr lang="cs-CZ" smtClean="0"/>
              <a:t>23.6.2013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99BEED-F31D-4CB3-99AC-E4C98D2BDC87}" type="slidenum">
              <a:rPr lang="cs-CZ" smtClean="0"/>
              <a:t>‹#›</a:t>
            </a:fld>
            <a:endParaRPr lang="cs-CZ"/>
          </a:p>
        </p:txBody>
      </p:sp>
    </p:spTree>
    <p:extLst>
      <p:ext uri="{BB962C8B-B14F-4D97-AF65-F5344CB8AC3E}">
        <p14:creationId xmlns:p14="http://schemas.microsoft.com/office/powerpoint/2010/main" val="950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Obdélník 5"/>
          <p:cNvSpPr/>
          <p:nvPr/>
        </p:nvSpPr>
        <p:spPr>
          <a:xfrm>
            <a:off x="4860032" y="404664"/>
            <a:ext cx="237566" cy="369332"/>
          </a:xfrm>
          <a:prstGeom prst="rect">
            <a:avLst/>
          </a:prstGeom>
        </p:spPr>
        <p:txBody>
          <a:bodyPr wrap="none">
            <a:spAutoFit/>
          </a:bodyPr>
          <a:lstStyle/>
          <a:p>
            <a:r>
              <a:rPr lang="cs-CZ" dirty="0" smtClean="0"/>
              <a:t> </a:t>
            </a:r>
            <a:endParaRPr lang="cs-CZ" dirty="0"/>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4" name="Tabulka 3"/>
          <p:cNvGraphicFramePr>
            <a:graphicFrameLocks noGrp="1"/>
          </p:cNvGraphicFramePr>
          <p:nvPr>
            <p:extLst>
              <p:ext uri="{D42A27DB-BD31-4B8C-83A1-F6EECF244321}">
                <p14:modId xmlns:p14="http://schemas.microsoft.com/office/powerpoint/2010/main" val="3916218695"/>
              </p:ext>
            </p:extLst>
          </p:nvPr>
        </p:nvGraphicFramePr>
        <p:xfrm>
          <a:off x="467544" y="2060848"/>
          <a:ext cx="8280919" cy="4608512"/>
        </p:xfrm>
        <a:graphic>
          <a:graphicData uri="http://schemas.openxmlformats.org/drawingml/2006/table">
            <a:tbl>
              <a:tblPr firstRow="1" firstCol="1">
                <a:tableStyleId>{2D5ABB26-0587-4C30-8999-92F81FD0307C}</a:tableStyleId>
              </a:tblPr>
              <a:tblGrid>
                <a:gridCol w="1900962"/>
                <a:gridCol w="6379957"/>
              </a:tblGrid>
              <a:tr h="439530">
                <a:tc>
                  <a:txBody>
                    <a:bodyPr/>
                    <a:lstStyle/>
                    <a:p>
                      <a:pPr>
                        <a:lnSpc>
                          <a:spcPct val="115000"/>
                        </a:lnSpc>
                        <a:spcAft>
                          <a:spcPts val="0"/>
                        </a:spcAft>
                      </a:pPr>
                      <a:r>
                        <a:rPr lang="cs-CZ" sz="2000" dirty="0">
                          <a:effectLst/>
                        </a:rPr>
                        <a:t>Číslo projektu</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tabLst>
                          <a:tab pos="638175" algn="l"/>
                        </a:tabLst>
                      </a:pPr>
                      <a:r>
                        <a:rPr lang="cs-CZ" sz="2000" dirty="0" smtClean="0">
                          <a:effectLst/>
                        </a:rPr>
                        <a:t>CZ.1.07</a:t>
                      </a:r>
                      <a:r>
                        <a:rPr lang="cs-CZ" sz="2000" dirty="0">
                          <a:effectLst/>
                        </a:rPr>
                        <a:t>/ 1.5.00/34.0673	</a:t>
                      </a:r>
                      <a:endParaRPr lang="cs-CZ" sz="2000" dirty="0">
                        <a:effectLst/>
                        <a:latin typeface="Calibri"/>
                        <a:ea typeface="Calibri"/>
                        <a:cs typeface="Times New Roman"/>
                      </a:endParaRPr>
                    </a:p>
                  </a:txBody>
                  <a:tcPr marL="68580" marR="68580" marT="0" marB="0" anchor="ctr"/>
                </a:tc>
              </a:tr>
              <a:tr h="439530">
                <a:tc>
                  <a:txBody>
                    <a:bodyPr/>
                    <a:lstStyle/>
                    <a:p>
                      <a:pPr>
                        <a:lnSpc>
                          <a:spcPct val="115000"/>
                        </a:lnSpc>
                        <a:spcAft>
                          <a:spcPts val="0"/>
                        </a:spcAft>
                      </a:pPr>
                      <a:r>
                        <a:rPr lang="cs-CZ" sz="2000" dirty="0" smtClean="0">
                          <a:effectLst/>
                        </a:rPr>
                        <a:t>Název školy</a:t>
                      </a:r>
                      <a:endParaRPr lang="cs-CZ" sz="2000" dirty="0">
                        <a:effectLst/>
                        <a:latin typeface="+mn-lt"/>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SOU a ZŠ Planá, Kostelní 129, Planá</a:t>
                      </a:r>
                      <a:endParaRPr lang="cs-CZ" sz="2000" dirty="0">
                        <a:effectLst/>
                        <a:latin typeface="+mn-lt"/>
                        <a:ea typeface="Calibri"/>
                        <a:cs typeface="Times New Roman"/>
                      </a:endParaRPr>
                    </a:p>
                  </a:txBody>
                  <a:tcPr marL="68580" marR="68580"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tab pos="612775" algn="l"/>
                        </a:tabLst>
                        <a:defRPr/>
                      </a:pPr>
                      <a:r>
                        <a:rPr lang="cs-CZ" sz="2000" dirty="0" smtClean="0">
                          <a:effectLst/>
                        </a:rPr>
                        <a:t>Vzdělávací oblast</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latin typeface="+mn-lt"/>
                          <a:ea typeface="+mn-ea"/>
                          <a:cs typeface="+mn-cs"/>
                        </a:rPr>
                        <a:t>Jazykové</a:t>
                      </a:r>
                      <a:r>
                        <a:rPr lang="cs-CZ" sz="2000" baseline="0" dirty="0" smtClean="0">
                          <a:effectLst/>
                          <a:latin typeface="+mn-lt"/>
                          <a:ea typeface="+mn-ea"/>
                          <a:cs typeface="+mn-cs"/>
                        </a:rPr>
                        <a:t> vzdělávání</a:t>
                      </a:r>
                      <a:endParaRPr lang="cs-CZ" sz="2000" dirty="0" smtClean="0">
                        <a:effectLst/>
                        <a:latin typeface="+mn-lt"/>
                        <a:ea typeface="Calibri"/>
                        <a:cs typeface="Times New Roman"/>
                      </a:endParaRPr>
                    </a:p>
                  </a:txBody>
                  <a:tcPr marL="68580" marR="68580" marT="0" marB="0" anchor="ctr"/>
                </a:tc>
              </a:tr>
              <a:tr h="439530">
                <a:tc>
                  <a:txBody>
                    <a:bodyPr/>
                    <a:lstStyle/>
                    <a:p>
                      <a:pPr>
                        <a:lnSpc>
                          <a:spcPct val="115000"/>
                        </a:lnSpc>
                        <a:spcAft>
                          <a:spcPts val="0"/>
                        </a:spcAft>
                        <a:tabLst>
                          <a:tab pos="612775" algn="l"/>
                        </a:tabLst>
                      </a:pPr>
                      <a:r>
                        <a:rPr lang="cs-CZ" sz="2000" dirty="0" smtClean="0">
                          <a:effectLst/>
                          <a:latin typeface="Calibri"/>
                          <a:ea typeface="Calibri"/>
                          <a:cs typeface="Times New Roman"/>
                        </a:rPr>
                        <a:t>Předmět</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latin typeface="Calibri"/>
                          <a:ea typeface="Calibri"/>
                          <a:cs typeface="Times New Roman"/>
                        </a:rPr>
                        <a:t>Český</a:t>
                      </a:r>
                      <a:r>
                        <a:rPr lang="cs-CZ" sz="2000" baseline="0" dirty="0" smtClean="0">
                          <a:effectLst/>
                          <a:latin typeface="Calibri"/>
                          <a:ea typeface="Calibri"/>
                          <a:cs typeface="Times New Roman"/>
                        </a:rPr>
                        <a:t> jazyk</a:t>
                      </a:r>
                      <a:endParaRPr lang="cs-CZ" sz="2000" dirty="0">
                        <a:effectLst/>
                        <a:latin typeface="Calibri"/>
                        <a:ea typeface="Calibri"/>
                        <a:cs typeface="Times New Roman"/>
                      </a:endParaRPr>
                    </a:p>
                  </a:txBody>
                  <a:tcPr marL="68580" marR="68580" marT="0" marB="0" anchor="ctr"/>
                </a:tc>
              </a:tr>
              <a:tr h="439530">
                <a:tc>
                  <a:txBody>
                    <a:bodyPr/>
                    <a:lstStyle/>
                    <a:p>
                      <a:pPr>
                        <a:lnSpc>
                          <a:spcPct val="115000"/>
                        </a:lnSpc>
                        <a:spcAft>
                          <a:spcPts val="0"/>
                        </a:spcAft>
                      </a:pPr>
                      <a:r>
                        <a:rPr lang="cs-CZ" sz="2000" dirty="0">
                          <a:effectLst/>
                        </a:rPr>
                        <a:t>Tematický okruh</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latin typeface="+mn-lt"/>
                          <a:ea typeface="+mn-ea"/>
                          <a:cs typeface="+mn-cs"/>
                        </a:rPr>
                        <a:t>Gramatické</a:t>
                      </a:r>
                      <a:r>
                        <a:rPr lang="cs-CZ" sz="2000" baseline="0" dirty="0" smtClean="0">
                          <a:effectLst/>
                          <a:latin typeface="+mn-lt"/>
                          <a:ea typeface="+mn-ea"/>
                          <a:cs typeface="+mn-cs"/>
                        </a:rPr>
                        <a:t> jevy a jejich procvičování</a:t>
                      </a:r>
                      <a:endParaRPr lang="cs-CZ" sz="2000" dirty="0">
                        <a:effectLst/>
                        <a:latin typeface="Calibri"/>
                        <a:ea typeface="Calibri"/>
                        <a:cs typeface="Times New Roman"/>
                      </a:endParaRPr>
                    </a:p>
                  </a:txBody>
                  <a:tcPr marL="68580" marR="68580" marT="0" marB="0" anchor="ctr"/>
                </a:tc>
              </a:tr>
              <a:tr h="439530">
                <a:tc>
                  <a: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Název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latin typeface="+mn-lt"/>
                          <a:ea typeface="Calibri"/>
                          <a:cs typeface="Times New Roman"/>
                        </a:rPr>
                        <a:t>Stupňování</a:t>
                      </a:r>
                      <a:r>
                        <a:rPr lang="cs-CZ" sz="2000" baseline="0" dirty="0" smtClean="0">
                          <a:effectLst/>
                          <a:latin typeface="+mn-lt"/>
                          <a:ea typeface="Calibri"/>
                          <a:cs typeface="Times New Roman"/>
                        </a:rPr>
                        <a:t> přídavných jmen - cvičení</a:t>
                      </a:r>
                      <a:endParaRPr lang="cs-CZ" sz="2000" dirty="0" smtClean="0">
                        <a:effectLst/>
                        <a:latin typeface="+mn-lt"/>
                        <a:ea typeface="Calibri"/>
                        <a:cs typeface="Times New Roman"/>
                      </a:endParaRPr>
                    </a:p>
                  </a:txBody>
                  <a:tcPr marL="68580" marR="68580" marT="0" marB="0" anchor="ctr"/>
                </a:tc>
              </a:tr>
              <a:tr h="4395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Číslo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VY_12_INOVACE_2.A_CJ_30(32</a:t>
                      </a:r>
                      <a:r>
                        <a:rPr lang="cs-CZ" sz="2000" dirty="0" smtClean="0">
                          <a:effectLst/>
                        </a:rPr>
                        <a:t>)</a:t>
                      </a:r>
                    </a:p>
                  </a:txBody>
                  <a:tcPr marL="68580" marR="68580"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Autor	</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latin typeface="+mn-lt"/>
                          <a:ea typeface="Calibri"/>
                          <a:cs typeface="Times New Roman"/>
                        </a:rPr>
                        <a:t>Mgr.</a:t>
                      </a:r>
                      <a:r>
                        <a:rPr lang="cs-CZ" sz="2000" baseline="0" dirty="0" smtClean="0">
                          <a:effectLst/>
                          <a:latin typeface="+mn-lt"/>
                          <a:ea typeface="Calibri"/>
                          <a:cs typeface="Times New Roman"/>
                        </a:rPr>
                        <a:t> Helena Popelková</a:t>
                      </a:r>
                      <a:endParaRPr lang="cs-CZ" sz="2000" dirty="0" smtClean="0">
                        <a:effectLst/>
                        <a:latin typeface="+mn-lt"/>
                        <a:ea typeface="Calibri"/>
                        <a:cs typeface="Times New Roman"/>
                      </a:endParaRPr>
                    </a:p>
                  </a:txBody>
                  <a:tcPr marL="68580" marR="68580" marT="0" marB="0" anchor="ctr"/>
                </a:tc>
              </a:tr>
              <a:tr h="439530">
                <a:tc>
                  <a:txBody>
                    <a:bodyPr/>
                    <a:lstStyle/>
                    <a:p>
                      <a:pPr>
                        <a:lnSpc>
                          <a:spcPct val="115000"/>
                        </a:lnSpc>
                        <a:spcAft>
                          <a:spcPts val="0"/>
                        </a:spcAft>
                      </a:pPr>
                      <a:r>
                        <a:rPr lang="cs-CZ" sz="2000">
                          <a:effectLst/>
                        </a:rPr>
                        <a:t>Datum tvorby</a:t>
                      </a:r>
                      <a:endParaRPr lang="cs-CZ" sz="200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3.2.2013</a:t>
                      </a:r>
                      <a:endParaRPr lang="cs-CZ" sz="2000" dirty="0">
                        <a:effectLst/>
                        <a:latin typeface="Calibri"/>
                        <a:ea typeface="Calibri"/>
                        <a:cs typeface="Times New Roman"/>
                      </a:endParaRPr>
                    </a:p>
                  </a:txBody>
                  <a:tcPr marL="68580" marR="68580" marT="0" marB="0" anchor="ctr"/>
                </a:tc>
              </a:tr>
              <a:tr h="652742">
                <a:tc gridSpan="2">
                  <a:txBody>
                    <a:bodyPr/>
                    <a:lstStyle/>
                    <a:p>
                      <a:pPr algn="ctr">
                        <a:lnSpc>
                          <a:spcPct val="115000"/>
                        </a:lnSpc>
                        <a:spcAft>
                          <a:spcPts val="0"/>
                        </a:spcAft>
                      </a:pPr>
                      <a:r>
                        <a:rPr lang="cs-CZ" sz="2000" dirty="0" smtClean="0">
                          <a:effectLst/>
                          <a:latin typeface="+mn-lt"/>
                          <a:ea typeface="+mn-ea"/>
                          <a:cs typeface="+mn-cs"/>
                        </a:rPr>
                        <a:t>Zdroj</a:t>
                      </a:r>
                      <a:r>
                        <a:rPr lang="cs-CZ" sz="2000" baseline="0" dirty="0" smtClean="0">
                          <a:effectLst/>
                          <a:latin typeface="+mn-lt"/>
                          <a:ea typeface="+mn-ea"/>
                          <a:cs typeface="+mn-cs"/>
                        </a:rPr>
                        <a:t> autora</a:t>
                      </a:r>
                      <a:endParaRPr lang="cs-CZ" sz="2000" dirty="0">
                        <a:effectLst/>
                        <a:latin typeface="Calibri"/>
                        <a:ea typeface="Calibri"/>
                        <a:cs typeface="Times New Roman"/>
                      </a:endParaRPr>
                    </a:p>
                  </a:txBody>
                  <a:tcPr marL="68580" marR="68580" marT="0" marB="0" anchor="ctr"/>
                </a:tc>
                <a:tc hMerge="1">
                  <a:txBody>
                    <a:bodyPr/>
                    <a:lstStyle/>
                    <a:p>
                      <a:endParaRPr lang="cs-CZ"/>
                    </a:p>
                  </a:txBody>
                  <a:tcPr/>
                </a:tc>
              </a:tr>
            </a:tbl>
          </a:graphicData>
        </a:graphic>
      </p:graphicFrame>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384"/>
            <a:ext cx="9144000" cy="1998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23310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0" indent="0">
              <a:spcBef>
                <a:spcPts val="0"/>
              </a:spcBef>
              <a:buNone/>
              <a:defRPr/>
            </a:pPr>
            <a:r>
              <a:rPr lang="cs-CZ" dirty="0"/>
              <a:t>Anotace:</a:t>
            </a:r>
          </a:p>
          <a:p>
            <a:pPr marL="0" indent="0">
              <a:buNone/>
            </a:pPr>
            <a:r>
              <a:rPr lang="pl-PL" dirty="0" smtClean="0"/>
              <a:t>Prezentace </a:t>
            </a:r>
            <a:r>
              <a:rPr lang="pl-PL" dirty="0"/>
              <a:t>je určena pro žáky OU.</a:t>
            </a:r>
            <a:r>
              <a:rPr lang="cs-CZ" dirty="0" smtClean="0"/>
              <a:t>  </a:t>
            </a:r>
            <a:r>
              <a:rPr lang="cs-CZ" dirty="0" smtClean="0"/>
              <a:t>Obsahuje úkoly k procvičení stupňování přídavných jmen.</a:t>
            </a:r>
            <a:endParaRPr lang="cs-CZ" dirty="0"/>
          </a:p>
        </p:txBody>
      </p:sp>
    </p:spTree>
    <p:extLst>
      <p:ext uri="{BB962C8B-B14F-4D97-AF65-F5344CB8AC3E}">
        <p14:creationId xmlns:p14="http://schemas.microsoft.com/office/powerpoint/2010/main" val="10172308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755576" y="1916832"/>
            <a:ext cx="7920880" cy="1656184"/>
          </a:xfrm>
        </p:spPr>
        <p:txBody>
          <a:bodyPr>
            <a:noAutofit/>
          </a:bodyPr>
          <a:lstStyle/>
          <a:p>
            <a:r>
              <a:rPr lang="cs-CZ" sz="5400" dirty="0" smtClean="0"/>
              <a:t>Stupňování přídavných jmen - cvičení</a:t>
            </a:r>
            <a:endParaRPr lang="cs-CZ" sz="5400" dirty="0"/>
          </a:p>
        </p:txBody>
      </p:sp>
    </p:spTree>
    <p:extLst>
      <p:ext uri="{BB962C8B-B14F-4D97-AF65-F5344CB8AC3E}">
        <p14:creationId xmlns:p14="http://schemas.microsoft.com/office/powerpoint/2010/main" val="3626334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Úkol č. 1</a:t>
            </a:r>
            <a:endParaRPr lang="cs-CZ" dirty="0"/>
          </a:p>
        </p:txBody>
      </p:sp>
      <p:sp>
        <p:nvSpPr>
          <p:cNvPr id="3" name="Zástupný symbol pro obsah 2"/>
          <p:cNvSpPr>
            <a:spLocks noGrp="1"/>
          </p:cNvSpPr>
          <p:nvPr>
            <p:ph idx="1"/>
          </p:nvPr>
        </p:nvSpPr>
        <p:spPr/>
        <p:txBody>
          <a:bodyPr>
            <a:normAutofit/>
          </a:bodyPr>
          <a:lstStyle/>
          <a:p>
            <a:pPr marL="0" indent="0">
              <a:buNone/>
            </a:pPr>
            <a:r>
              <a:rPr lang="cs-CZ" sz="2800" b="1" dirty="0" smtClean="0"/>
              <a:t>Přídavná jména napiš ve 2. a 3. stupni:</a:t>
            </a:r>
          </a:p>
          <a:p>
            <a:pPr marL="0" indent="0">
              <a:buNone/>
            </a:pPr>
            <a:r>
              <a:rPr lang="cs-CZ" sz="2800" dirty="0" smtClean="0"/>
              <a:t>Je ……..(těžký 2) doba než bývala za našeho dětství. (Starý 3) …….. dítě v rodině mělo vždy na starost (důležitý 3) …….. úkoly. (Významný 3) …….. českým panovníkem byl určitě Karel IV. Ty máš (dobrý 2) …….. výkony než tvůj bratr. Líbí se ti ten (světlý 2) …….. nebo (tmavý 2) …….. odstín? (Chutný 3) …….. menu připravila 3. skupina. (Šikovný 2) …….. řemeslníka bys sotva našel. Náš Toník je dnes ze všech dětí (špinavý 3) ……... Dnešní film se jmenuje (krásný 3) …….. hádanka.</a:t>
            </a:r>
          </a:p>
          <a:p>
            <a:pPr marL="0" indent="0">
              <a:buNone/>
            </a:pPr>
            <a:endParaRPr lang="cs-CZ" sz="2800" dirty="0"/>
          </a:p>
        </p:txBody>
      </p:sp>
    </p:spTree>
    <p:extLst>
      <p:ext uri="{BB962C8B-B14F-4D97-AF65-F5344CB8AC3E}">
        <p14:creationId xmlns:p14="http://schemas.microsoft.com/office/powerpoint/2010/main" val="3040633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Úkol č. 2</a:t>
            </a:r>
            <a:endParaRPr lang="cs-CZ" dirty="0"/>
          </a:p>
        </p:txBody>
      </p:sp>
      <p:sp>
        <p:nvSpPr>
          <p:cNvPr id="3" name="Zástupný symbol pro obsah 2"/>
          <p:cNvSpPr>
            <a:spLocks noGrp="1"/>
          </p:cNvSpPr>
          <p:nvPr>
            <p:ph sz="half" idx="1"/>
          </p:nvPr>
        </p:nvSpPr>
        <p:spPr>
          <a:xfrm>
            <a:off x="457200" y="1600201"/>
            <a:ext cx="7787208" cy="532655"/>
          </a:xfrm>
        </p:spPr>
        <p:txBody>
          <a:bodyPr/>
          <a:lstStyle/>
          <a:p>
            <a:pPr marL="0" indent="0">
              <a:buNone/>
            </a:pPr>
            <a:r>
              <a:rPr lang="cs-CZ" b="1" dirty="0" smtClean="0"/>
              <a:t>Doplň tvary:</a:t>
            </a:r>
            <a:endParaRPr lang="cs-CZ" b="1" dirty="0"/>
          </a:p>
        </p:txBody>
      </p:sp>
      <p:sp>
        <p:nvSpPr>
          <p:cNvPr id="4" name="Zástupný symbol pro obsah 3"/>
          <p:cNvSpPr>
            <a:spLocks noGrp="1"/>
          </p:cNvSpPr>
          <p:nvPr>
            <p:ph sz="half" idx="2"/>
          </p:nvPr>
        </p:nvSpPr>
        <p:spPr>
          <a:xfrm>
            <a:off x="683568" y="2156383"/>
            <a:ext cx="1584176" cy="4525963"/>
          </a:xfrm>
        </p:spPr>
        <p:txBody>
          <a:bodyPr/>
          <a:lstStyle/>
          <a:p>
            <a:pPr marL="0" indent="0" algn="ctr">
              <a:buNone/>
            </a:pPr>
            <a:r>
              <a:rPr lang="cs-CZ" dirty="0" smtClean="0"/>
              <a:t>I.</a:t>
            </a:r>
          </a:p>
          <a:p>
            <a:pPr marL="0" indent="0">
              <a:buNone/>
            </a:pPr>
            <a:r>
              <a:rPr lang="cs-CZ" dirty="0" smtClean="0"/>
              <a:t>rychlý</a:t>
            </a:r>
          </a:p>
          <a:p>
            <a:pPr marL="0" indent="0">
              <a:buNone/>
            </a:pPr>
            <a:r>
              <a:rPr lang="cs-CZ" dirty="0" smtClean="0"/>
              <a:t>……….</a:t>
            </a:r>
          </a:p>
          <a:p>
            <a:pPr marL="0" indent="0">
              <a:buNone/>
            </a:pPr>
            <a:r>
              <a:rPr lang="cs-CZ" dirty="0" smtClean="0"/>
              <a:t>úspěšný</a:t>
            </a:r>
          </a:p>
          <a:p>
            <a:pPr marL="0" indent="0">
              <a:buNone/>
            </a:pPr>
            <a:r>
              <a:rPr lang="cs-CZ" dirty="0" smtClean="0"/>
              <a:t>……….</a:t>
            </a:r>
          </a:p>
          <a:p>
            <a:pPr marL="0" indent="0">
              <a:buNone/>
            </a:pPr>
            <a:r>
              <a:rPr lang="cs-CZ" dirty="0" smtClean="0"/>
              <a:t>škaredý</a:t>
            </a:r>
          </a:p>
          <a:p>
            <a:pPr marL="0" indent="0">
              <a:buNone/>
            </a:pPr>
            <a:endParaRPr lang="cs-CZ" dirty="0"/>
          </a:p>
        </p:txBody>
      </p:sp>
      <p:sp>
        <p:nvSpPr>
          <p:cNvPr id="5" name="Zástupný symbol pro obsah 3"/>
          <p:cNvSpPr txBox="1">
            <a:spLocks/>
          </p:cNvSpPr>
          <p:nvPr/>
        </p:nvSpPr>
        <p:spPr>
          <a:xfrm>
            <a:off x="3347864" y="2156385"/>
            <a:ext cx="18002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lgn="ctr">
              <a:buNone/>
            </a:pPr>
            <a:r>
              <a:rPr lang="cs-CZ" dirty="0" smtClean="0"/>
              <a:t>II.</a:t>
            </a:r>
          </a:p>
          <a:p>
            <a:pPr marL="0" indent="0">
              <a:buNone/>
            </a:pPr>
            <a:r>
              <a:rPr lang="cs-CZ" dirty="0"/>
              <a:t>……….</a:t>
            </a:r>
          </a:p>
          <a:p>
            <a:pPr marL="0" indent="0">
              <a:buNone/>
            </a:pPr>
            <a:r>
              <a:rPr lang="cs-CZ" dirty="0" smtClean="0"/>
              <a:t>bolavější</a:t>
            </a:r>
          </a:p>
          <a:p>
            <a:pPr marL="0" indent="0">
              <a:buNone/>
            </a:pPr>
            <a:r>
              <a:rPr lang="cs-CZ" dirty="0"/>
              <a:t>ú</a:t>
            </a:r>
            <a:r>
              <a:rPr lang="cs-CZ" dirty="0" smtClean="0"/>
              <a:t>spěšnější</a:t>
            </a:r>
          </a:p>
          <a:p>
            <a:pPr marL="0" indent="0">
              <a:buNone/>
            </a:pPr>
            <a:r>
              <a:rPr lang="cs-CZ" dirty="0" smtClean="0"/>
              <a:t>spavější</a:t>
            </a:r>
          </a:p>
          <a:p>
            <a:pPr marL="0" indent="0">
              <a:buNone/>
            </a:pPr>
            <a:r>
              <a:rPr lang="cs-CZ" dirty="0"/>
              <a:t>……….</a:t>
            </a:r>
          </a:p>
          <a:p>
            <a:pPr marL="0" indent="0">
              <a:buNone/>
            </a:pPr>
            <a:endParaRPr lang="cs-CZ" dirty="0"/>
          </a:p>
        </p:txBody>
      </p:sp>
      <p:sp>
        <p:nvSpPr>
          <p:cNvPr id="6" name="Zástupný symbol pro obsah 3"/>
          <p:cNvSpPr txBox="1">
            <a:spLocks/>
          </p:cNvSpPr>
          <p:nvPr/>
        </p:nvSpPr>
        <p:spPr>
          <a:xfrm>
            <a:off x="6012160" y="2156384"/>
            <a:ext cx="2232248"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lgn="ctr">
              <a:buNone/>
            </a:pPr>
            <a:r>
              <a:rPr lang="cs-CZ" dirty="0" smtClean="0"/>
              <a:t>III.</a:t>
            </a:r>
          </a:p>
          <a:p>
            <a:pPr marL="0" indent="0">
              <a:buNone/>
            </a:pPr>
            <a:r>
              <a:rPr lang="cs-CZ" dirty="0" smtClean="0"/>
              <a:t>nejrychlejší</a:t>
            </a:r>
          </a:p>
          <a:p>
            <a:pPr marL="0" indent="0">
              <a:buNone/>
            </a:pPr>
            <a:r>
              <a:rPr lang="cs-CZ" dirty="0"/>
              <a:t>……….</a:t>
            </a:r>
          </a:p>
          <a:p>
            <a:pPr marL="0" indent="0">
              <a:buNone/>
            </a:pPr>
            <a:r>
              <a:rPr lang="cs-CZ" dirty="0"/>
              <a:t>……….</a:t>
            </a:r>
          </a:p>
          <a:p>
            <a:pPr marL="0" indent="0">
              <a:buNone/>
            </a:pPr>
            <a:r>
              <a:rPr lang="cs-CZ" dirty="0"/>
              <a:t>n</a:t>
            </a:r>
            <a:r>
              <a:rPr lang="cs-CZ" dirty="0" smtClean="0"/>
              <a:t>ejspavější</a:t>
            </a:r>
          </a:p>
          <a:p>
            <a:pPr marL="0" indent="0">
              <a:buNone/>
            </a:pPr>
            <a:r>
              <a:rPr lang="cs-CZ" dirty="0" smtClean="0"/>
              <a:t>nejškaredší</a:t>
            </a:r>
            <a:endParaRPr lang="cs-CZ" dirty="0"/>
          </a:p>
        </p:txBody>
      </p:sp>
    </p:spTree>
    <p:extLst>
      <p:ext uri="{BB962C8B-B14F-4D97-AF65-F5344CB8AC3E}">
        <p14:creationId xmlns:p14="http://schemas.microsoft.com/office/powerpoint/2010/main" val="2427527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Úkol č. 3</a:t>
            </a:r>
            <a:endParaRPr lang="cs-CZ" dirty="0"/>
          </a:p>
        </p:txBody>
      </p:sp>
      <p:sp>
        <p:nvSpPr>
          <p:cNvPr id="5" name="Zástupný symbol pro obsah 4"/>
          <p:cNvSpPr>
            <a:spLocks noGrp="1"/>
          </p:cNvSpPr>
          <p:nvPr>
            <p:ph idx="1"/>
          </p:nvPr>
        </p:nvSpPr>
        <p:spPr/>
        <p:txBody>
          <a:bodyPr>
            <a:normAutofit/>
          </a:bodyPr>
          <a:lstStyle/>
          <a:p>
            <a:pPr marL="0" indent="0">
              <a:buNone/>
            </a:pPr>
            <a:r>
              <a:rPr lang="cs-CZ" sz="2800" b="1" dirty="0" smtClean="0"/>
              <a:t>Vytvoř věty s doplněnými slovy z úkolu č. 2:</a:t>
            </a:r>
          </a:p>
          <a:p>
            <a:pPr marL="0" indent="0">
              <a:buNone/>
            </a:pPr>
            <a:r>
              <a:rPr lang="cs-CZ" sz="2800" dirty="0" smtClean="0"/>
              <a:t>Rychlejší, bolavý, nejbolavější, nejúspěšnější, spavý</a:t>
            </a:r>
            <a:r>
              <a:rPr lang="cs-CZ" sz="2800" smtClean="0"/>
              <a:t>, škaredší.</a:t>
            </a:r>
            <a:endParaRPr lang="cs-CZ" sz="2800" dirty="0"/>
          </a:p>
        </p:txBody>
      </p:sp>
    </p:spTree>
    <p:extLst>
      <p:ext uri="{BB962C8B-B14F-4D97-AF65-F5344CB8AC3E}">
        <p14:creationId xmlns:p14="http://schemas.microsoft.com/office/powerpoint/2010/main" val="3671056445"/>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TotalTime>
  <Words>261</Words>
  <Application>Microsoft Office PowerPoint</Application>
  <PresentationFormat>Předvádění na obrazovce (4:3)</PresentationFormat>
  <Paragraphs>50</Paragraphs>
  <Slides>6</Slides>
  <Notes>1</Notes>
  <HiddenSlides>2</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Prezentace aplikace PowerPoint</vt:lpstr>
      <vt:lpstr>Prezentace aplikace PowerPoint</vt:lpstr>
      <vt:lpstr>Stupňování přídavných jmen - cvičení</vt:lpstr>
      <vt:lpstr>Úkol č. 1</vt:lpstr>
      <vt:lpstr>Úkol č. 2</vt:lpstr>
      <vt:lpstr>Úkol č. 3</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Stupňování přídavných jmen - cvičení</dc:title>
  <dc:creator>Helena Popelková</dc:creator>
  <cp:lastModifiedBy>Helena Popelková</cp:lastModifiedBy>
  <cp:revision>4</cp:revision>
  <dcterms:created xsi:type="dcterms:W3CDTF">2013-05-12T08:17:44Z</dcterms:created>
  <dcterms:modified xsi:type="dcterms:W3CDTF">2013-06-23T14:13:31Z</dcterms:modified>
</cp:coreProperties>
</file>