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61" r:id="rId3"/>
    <p:sldId id="256" r:id="rId4"/>
    <p:sldId id="258" r:id="rId5"/>
    <p:sldId id="259" r:id="rId6"/>
    <p:sldId id="262" r:id="rId7"/>
    <p:sldId id="260" r:id="rId8"/>
  </p:sldIdLst>
  <p:sldSz cx="9144000" cy="6858000" type="screen4x3"/>
  <p:notesSz cx="6858000" cy="9144000"/>
  <p:custDataLst>
    <p:tags r:id="rId10"/>
  </p:custDataLst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9F24B-3938-419F-9DB1-231F7F7B8A56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80B67B-250C-4F6B-B176-2D055050E802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965182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hlaví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cs-CZ" smtClean="0"/>
              <a:t>VY_32_INOVACE_1/20A-ICT/PE/ON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082622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8190B-F20C-4192-BDD6-EDF3F255BF07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15282-CDE2-4FC6-853C-A018077F44C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333467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8190B-F20C-4192-BDD6-EDF3F255BF07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15282-CDE2-4FC6-853C-A018077F44C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019623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8190B-F20C-4192-BDD6-EDF3F255BF07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15282-CDE2-4FC6-853C-A018077F44C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241085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8190B-F20C-4192-BDD6-EDF3F255BF07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15282-CDE2-4FC6-853C-A018077F44C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405588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8190B-F20C-4192-BDD6-EDF3F255BF07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15282-CDE2-4FC6-853C-A018077F44C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631699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8190B-F20C-4192-BDD6-EDF3F255BF07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15282-CDE2-4FC6-853C-A018077F44C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496369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8190B-F20C-4192-BDD6-EDF3F255BF07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15282-CDE2-4FC6-853C-A018077F44C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876175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8190B-F20C-4192-BDD6-EDF3F255BF07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15282-CDE2-4FC6-853C-A018077F44C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10275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8190B-F20C-4192-BDD6-EDF3F255BF07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15282-CDE2-4FC6-853C-A018077F44C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636675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8190B-F20C-4192-BDD6-EDF3F255BF07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15282-CDE2-4FC6-853C-A018077F44C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951788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8190B-F20C-4192-BDD6-EDF3F255BF07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15282-CDE2-4FC6-853C-A018077F44C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02319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78190B-F20C-4192-BDD6-EDF3F255BF07}" type="datetimeFigureOut">
              <a:rPr lang="cs-CZ" smtClean="0"/>
              <a:pPr/>
              <a:t>9.3.2014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F15282-CDE2-4FC6-853C-A018077F44C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501101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img.blesk.cz/img/2/i_article/1160762-img-raska-crop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/>
        </p:nvSpPr>
        <p:spPr>
          <a:xfrm>
            <a:off x="4860032" y="40466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55201139"/>
              </p:ext>
            </p:extLst>
          </p:nvPr>
        </p:nvGraphicFramePr>
        <p:xfrm>
          <a:off x="467544" y="2060848"/>
          <a:ext cx="8280919" cy="4608512"/>
        </p:xfrm>
        <a:graphic>
          <a:graphicData uri="http://schemas.openxmlformats.org/drawingml/2006/table">
            <a:tbl>
              <a:tblPr firstRow="1" firstCol="1">
                <a:tableStyleId>{2D5ABB26-0587-4C30-8999-92F81FD0307C}</a:tableStyleId>
              </a:tblPr>
              <a:tblGrid>
                <a:gridCol w="1900962"/>
                <a:gridCol w="6379957"/>
              </a:tblGrid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Číslo projektu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8175" algn="l"/>
                        </a:tabLst>
                      </a:pPr>
                      <a:r>
                        <a:rPr lang="cs-CZ" sz="2000" dirty="0" smtClean="0">
                          <a:effectLst/>
                        </a:rPr>
                        <a:t>CZ.1.07</a:t>
                      </a:r>
                      <a:r>
                        <a:rPr lang="cs-CZ" sz="2000" dirty="0">
                          <a:effectLst/>
                        </a:rPr>
                        <a:t>/ 1.5.00/34.0673	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Název školy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SOU a ZŠ Planá, Kostelní 129, Planá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12775" algn="l"/>
                        </a:tabLst>
                        <a:defRPr/>
                      </a:pPr>
                      <a:r>
                        <a:rPr lang="cs-CZ" sz="2000" dirty="0" smtClean="0">
                          <a:effectLst/>
                        </a:rPr>
                        <a:t>Vzdělávací oblast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Jazykové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vzdělávání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2775" algn="l"/>
                        </a:tabLs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Český</a:t>
                      </a:r>
                      <a:r>
                        <a:rPr lang="cs-CZ" sz="20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jazyk a literatura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Tematický okruh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Čeští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spisovatelé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Název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Ota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Pavel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Číslo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VY_12_INOVACE_2.A_CJ_08(32)</a:t>
                      </a: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Autor	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Mgr.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Helena Popelková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Datum tvorby</a:t>
                      </a:r>
                      <a:endParaRPr lang="cs-CZ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20.8.2012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274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Zdroj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autora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1998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11850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Anotace</a:t>
            </a:r>
          </a:p>
          <a:p>
            <a:pPr marL="0" indent="0">
              <a:buNone/>
            </a:pPr>
            <a:r>
              <a:rPr lang="cs-CZ" dirty="0"/>
              <a:t>Cílem je představit život a dílo </a:t>
            </a:r>
            <a:r>
              <a:rPr lang="cs-CZ" dirty="0" smtClean="0"/>
              <a:t>Oty Pavla.  </a:t>
            </a:r>
            <a:r>
              <a:rPr lang="cs-CZ" smtClean="0"/>
              <a:t>Doporučené </a:t>
            </a:r>
            <a:r>
              <a:rPr lang="cs-CZ" dirty="0"/>
              <a:t>učebnice Literární výchova pro </a:t>
            </a:r>
            <a:r>
              <a:rPr lang="cs-CZ" dirty="0" smtClean="0"/>
              <a:t>OU, Český </a:t>
            </a:r>
            <a:r>
              <a:rPr lang="cs-CZ" smtClean="0"/>
              <a:t>jazyk pro OU. </a:t>
            </a:r>
            <a:r>
              <a:rPr lang="cs-CZ" dirty="0" smtClean="0"/>
              <a:t>Obsahuje pracovní list.</a:t>
            </a:r>
            <a:endParaRPr lang="cs-CZ" dirty="0"/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188488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772400" cy="1470025"/>
          </a:xfrm>
        </p:spPr>
        <p:txBody>
          <a:bodyPr>
            <a:normAutofit/>
          </a:bodyPr>
          <a:lstStyle/>
          <a:p>
            <a:r>
              <a:rPr lang="cs-CZ" sz="4800" dirty="0" smtClean="0"/>
              <a:t>Ota Pavel</a:t>
            </a:r>
            <a:endParaRPr lang="cs-CZ" sz="48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5816" y="1947862"/>
            <a:ext cx="3335436" cy="3744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4367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Calibri" pitchFamily="34" charset="0"/>
              <a:buChar char="*"/>
            </a:pPr>
            <a:r>
              <a:rPr lang="cs-CZ" dirty="0" smtClean="0"/>
              <a:t>2.7.1930 v Praze</a:t>
            </a:r>
          </a:p>
          <a:p>
            <a:pPr>
              <a:buFont typeface="Calibri" pitchFamily="34" charset="0"/>
              <a:buChar char="†"/>
            </a:pPr>
            <a:r>
              <a:rPr lang="cs-CZ" dirty="0" smtClean="0"/>
              <a:t>31.3.1973 v Praze</a:t>
            </a:r>
          </a:p>
          <a:p>
            <a:pPr>
              <a:buFont typeface="Calibri" pitchFamily="34" charset="0"/>
              <a:buChar char="†"/>
            </a:pPr>
            <a:endParaRPr lang="cs-CZ" dirty="0"/>
          </a:p>
          <a:p>
            <a:r>
              <a:rPr lang="cs-CZ" dirty="0"/>
              <a:t>v</a:t>
            </a:r>
            <a:r>
              <a:rPr lang="cs-CZ" dirty="0" smtClean="0"/>
              <a:t>lastní jméno Otto </a:t>
            </a:r>
            <a:r>
              <a:rPr lang="cs-CZ" dirty="0" err="1" smtClean="0"/>
              <a:t>Popper</a:t>
            </a:r>
            <a:endParaRPr lang="cs-CZ" dirty="0" smtClean="0"/>
          </a:p>
          <a:p>
            <a:r>
              <a:rPr lang="cs-CZ" dirty="0"/>
              <a:t>s</a:t>
            </a:r>
            <a:r>
              <a:rPr lang="cs-CZ" dirty="0" smtClean="0"/>
              <a:t>pisovatel, novinář, sportovní reportér</a:t>
            </a:r>
          </a:p>
          <a:p>
            <a:r>
              <a:rPr lang="cs-CZ" dirty="0" smtClean="0"/>
              <a:t>životopisná díla z Buštěhradu a okolí – bydliště od 6 let</a:t>
            </a:r>
          </a:p>
          <a:p>
            <a:r>
              <a:rPr lang="cs-CZ" dirty="0"/>
              <a:t>o</a:t>
            </a:r>
            <a:r>
              <a:rPr lang="cs-CZ" dirty="0" smtClean="0"/>
              <a:t>tec a bratři v koncentračním táboře, on práce horníka </a:t>
            </a:r>
          </a:p>
        </p:txBody>
      </p:sp>
    </p:spTree>
    <p:extLst>
      <p:ext uri="{BB962C8B-B14F-4D97-AF65-F5344CB8AC3E}">
        <p14:creationId xmlns:p14="http://schemas.microsoft.com/office/powerpoint/2010/main" xmlns="" val="177886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Dílo: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/>
              <a:t>s</a:t>
            </a:r>
            <a:r>
              <a:rPr lang="cs-CZ" dirty="0" smtClean="0"/>
              <a:t>portovní tématika:</a:t>
            </a:r>
          </a:p>
          <a:p>
            <a:pPr lvl="1"/>
            <a:r>
              <a:rPr lang="cs-CZ" dirty="0" smtClean="0"/>
              <a:t>Dukla mezi mrakodrapy</a:t>
            </a:r>
          </a:p>
          <a:p>
            <a:pPr lvl="1"/>
            <a:r>
              <a:rPr lang="cs-CZ" dirty="0" smtClean="0"/>
              <a:t>Plná bedna šampaňského</a:t>
            </a:r>
          </a:p>
          <a:p>
            <a:pPr lvl="1"/>
            <a:r>
              <a:rPr lang="cs-CZ" dirty="0" smtClean="0"/>
              <a:t>Pohár od Pánaboha</a:t>
            </a:r>
          </a:p>
          <a:p>
            <a:pPr lvl="1"/>
            <a:r>
              <a:rPr lang="cs-CZ" dirty="0" smtClean="0"/>
              <a:t>Pohádka o Raškovi </a:t>
            </a:r>
          </a:p>
          <a:p>
            <a:r>
              <a:rPr lang="cs-CZ" dirty="0" smtClean="0"/>
              <a:t>autobiografické</a:t>
            </a:r>
            <a:br>
              <a:rPr lang="cs-CZ" dirty="0" smtClean="0"/>
            </a:br>
            <a:r>
              <a:rPr lang="cs-CZ" dirty="0" smtClean="0"/>
              <a:t>– zfilmované: </a:t>
            </a:r>
          </a:p>
          <a:p>
            <a:pPr lvl="1"/>
            <a:r>
              <a:rPr lang="cs-CZ" dirty="0" smtClean="0"/>
              <a:t>Smrt krásných srnců</a:t>
            </a:r>
          </a:p>
          <a:p>
            <a:pPr lvl="1"/>
            <a:r>
              <a:rPr lang="cs-CZ" dirty="0" smtClean="0"/>
              <a:t>Jak jsem potkal ryby</a:t>
            </a:r>
            <a:endParaRPr lang="cs-CZ" dirty="0"/>
          </a:p>
        </p:txBody>
      </p:sp>
      <p:pic>
        <p:nvPicPr>
          <p:cNvPr id="1026" name="Picture 2" descr="C:\Users\user\AppData\Local\Microsoft\Windows\Temporary Internet Files\Content.IE5\G0J17M49\MC900441489[2]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6277" y="3645024"/>
            <a:ext cx="698262" cy="698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Zástupný symbol pro obsah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02248" y="1180258"/>
            <a:ext cx="3406814" cy="5201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7497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51000" y="1268760"/>
            <a:ext cx="5842000" cy="3365500"/>
          </a:xfrm>
        </p:spPr>
      </p:pic>
      <p:sp>
        <p:nvSpPr>
          <p:cNvPr id="2" name="TextovéPole 1"/>
          <p:cNvSpPr txBox="1"/>
          <p:nvPr/>
        </p:nvSpPr>
        <p:spPr>
          <a:xfrm>
            <a:off x="2483768" y="5373216"/>
            <a:ext cx="41764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600" b="1" dirty="0"/>
              <a:t>Muzeum spisovatele Oty Pavla na </a:t>
            </a:r>
            <a:r>
              <a:rPr lang="pl-PL" sz="1600" b="1" dirty="0" smtClean="0"/>
              <a:t>Buštěhradě</a:t>
            </a:r>
          </a:p>
          <a:p>
            <a:pPr algn="ctr"/>
            <a:r>
              <a:rPr lang="cs-CZ" sz="1600" dirty="0"/>
              <a:t>(</a:t>
            </a:r>
            <a:r>
              <a:rPr lang="cs-CZ" sz="1600" dirty="0" err="1"/>
              <a:t>Miaow</a:t>
            </a:r>
            <a:r>
              <a:rPr lang="cs-CZ" sz="1600" dirty="0"/>
              <a:t> </a:t>
            </a:r>
            <a:r>
              <a:rPr lang="cs-CZ" sz="1600" dirty="0" err="1" smtClean="0"/>
              <a:t>Miaow</a:t>
            </a:r>
            <a:r>
              <a:rPr lang="cs-CZ" sz="1600" smtClean="0"/>
              <a:t>)</a:t>
            </a:r>
            <a:endParaRPr lang="cs-CZ" sz="1600" dirty="0" smtClean="0"/>
          </a:p>
          <a:p>
            <a:pPr algn="ctr"/>
            <a:r>
              <a:rPr lang="cs-CZ" sz="1200" dirty="0" smtClean="0">
                <a:solidFill>
                  <a:schemeClr val="bg1">
                    <a:lumMod val="75000"/>
                  </a:schemeClr>
                </a:solidFill>
              </a:rPr>
              <a:t>http</a:t>
            </a:r>
            <a:r>
              <a:rPr lang="cs-CZ" sz="1200" dirty="0">
                <a:solidFill>
                  <a:schemeClr val="bg1">
                    <a:lumMod val="75000"/>
                  </a:schemeClr>
                </a:solidFill>
              </a:rPr>
              <a:t>://</a:t>
            </a:r>
            <a:r>
              <a:rPr lang="cs-CZ" sz="1200" dirty="0" smtClean="0">
                <a:solidFill>
                  <a:schemeClr val="bg1">
                    <a:lumMod val="75000"/>
                  </a:schemeClr>
                </a:solidFill>
              </a:rPr>
              <a:t>commons.wikimedia.org/wiki/File:Bustehrad_CZ_238.jpg</a:t>
            </a:r>
            <a:endParaRPr lang="cs-CZ" sz="12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936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Citace: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smtClean="0"/>
              <a:t>NEZNÁMÝ</a:t>
            </a:r>
            <a:r>
              <a:rPr lang="cs-CZ" sz="1800" dirty="0"/>
              <a:t>. </a:t>
            </a:r>
            <a:r>
              <a:rPr lang="cs-CZ" sz="1800" i="1" dirty="0"/>
              <a:t>www.sonet.me.cz</a:t>
            </a:r>
            <a:r>
              <a:rPr lang="cs-CZ" sz="1800" dirty="0"/>
              <a:t> [online]. [cit. </a:t>
            </a:r>
            <a:r>
              <a:rPr lang="pt-BR" sz="1800" dirty="0"/>
              <a:t>2</a:t>
            </a:r>
            <a:r>
              <a:rPr lang="cs-CZ" sz="1800" dirty="0"/>
              <a:t>0</a:t>
            </a:r>
            <a:r>
              <a:rPr lang="pt-BR" sz="1800" dirty="0"/>
              <a:t>.</a:t>
            </a:r>
            <a:r>
              <a:rPr lang="cs-CZ" sz="1800" dirty="0"/>
              <a:t>8</a:t>
            </a:r>
            <a:r>
              <a:rPr lang="pt-BR" sz="1800" dirty="0"/>
              <a:t>.201</a:t>
            </a:r>
            <a:r>
              <a:rPr lang="cs-CZ" sz="1800" dirty="0"/>
              <a:t>2]. Dostupný na WWW: http://www.sonet.me.cz/antikvariat/index.php?idvyrb=1778&amp;akc=detail </a:t>
            </a:r>
            <a:endParaRPr lang="cs-CZ" sz="1800" dirty="0" smtClean="0"/>
          </a:p>
          <a:p>
            <a:r>
              <a:rPr lang="cs-CZ" sz="1800" dirty="0" smtClean="0"/>
              <a:t>NEZNÁMÝ</a:t>
            </a:r>
            <a:r>
              <a:rPr lang="cs-CZ" sz="1800" dirty="0"/>
              <a:t>. </a:t>
            </a:r>
            <a:r>
              <a:rPr lang="cs-CZ" sz="1800" i="1" dirty="0"/>
              <a:t>www.czautohits.com</a:t>
            </a:r>
            <a:r>
              <a:rPr lang="cs-CZ" sz="1800" dirty="0"/>
              <a:t> [online]. [cit. </a:t>
            </a:r>
            <a:r>
              <a:rPr lang="pt-BR" sz="1800" dirty="0"/>
              <a:t>2</a:t>
            </a:r>
            <a:r>
              <a:rPr lang="cs-CZ" sz="1800" dirty="0"/>
              <a:t>0</a:t>
            </a:r>
            <a:r>
              <a:rPr lang="pt-BR" sz="1800" dirty="0"/>
              <a:t>.</a:t>
            </a:r>
            <a:r>
              <a:rPr lang="cs-CZ" sz="1800" dirty="0"/>
              <a:t>8</a:t>
            </a:r>
            <a:r>
              <a:rPr lang="pt-BR" sz="1800" dirty="0"/>
              <a:t>.201</a:t>
            </a:r>
            <a:r>
              <a:rPr lang="cs-CZ" sz="1800" dirty="0"/>
              <a:t>2]. Dostupný na WWW: http://www.czautohits.com/ota-pavel/ </a:t>
            </a:r>
            <a:endParaRPr lang="cs-CZ" sz="1800" dirty="0" smtClean="0"/>
          </a:p>
          <a:p>
            <a:r>
              <a:rPr lang="cs-CZ" sz="1800" dirty="0"/>
              <a:t>PAROLKOVÁ, Eva; SPURNÁ, Marie. </a:t>
            </a:r>
            <a:r>
              <a:rPr lang="cs-CZ" sz="1800" i="1" dirty="0"/>
              <a:t>Literární výchova pro OU</a:t>
            </a:r>
            <a:r>
              <a:rPr lang="cs-CZ" sz="1800" dirty="0"/>
              <a:t>. Praha: Parta, 1997, ISBN 80-85989-36-0. </a:t>
            </a:r>
            <a:endParaRPr lang="cs-CZ" sz="1800" dirty="0" smtClean="0"/>
          </a:p>
          <a:p>
            <a:r>
              <a:rPr lang="cs-CZ" sz="1800" dirty="0"/>
              <a:t>ŠTĚRBOVÁ, Ludmila; VYTEJÍČKOVÁ, Ota. </a:t>
            </a:r>
            <a:r>
              <a:rPr lang="cs-CZ" sz="1800" i="1" dirty="0"/>
              <a:t>Český jazyk pro OU</a:t>
            </a:r>
            <a:r>
              <a:rPr lang="cs-CZ" sz="1800" dirty="0"/>
              <a:t>. Praha: Septima, 1998, ISBN 80-7216-069-9. </a:t>
            </a:r>
          </a:p>
          <a:p>
            <a:pPr marL="0" indent="0">
              <a:buNone/>
            </a:pPr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xmlns="" val="384860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2e0656c79c216ef418746f5daf6d8927ffcdb0"/>
</p:tagLst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238</Words>
  <Application>Microsoft Office PowerPoint</Application>
  <PresentationFormat>Předvádění na obrazovce (4:3)</PresentationFormat>
  <Paragraphs>48</Paragraphs>
  <Slides>7</Slides>
  <Notes>1</Notes>
  <HiddenSlides>2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Snímek 1</vt:lpstr>
      <vt:lpstr>Snímek 2</vt:lpstr>
      <vt:lpstr>Ota Pavel</vt:lpstr>
      <vt:lpstr>Snímek 4</vt:lpstr>
      <vt:lpstr>Dílo:</vt:lpstr>
      <vt:lpstr>Snímek 6</vt:lpstr>
      <vt:lpstr>Citace: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Helena Popelková</dc:creator>
  <cp:lastModifiedBy>Dum</cp:lastModifiedBy>
  <cp:revision>11</cp:revision>
  <dcterms:created xsi:type="dcterms:W3CDTF">2013-02-16T15:11:03Z</dcterms:created>
  <dcterms:modified xsi:type="dcterms:W3CDTF">2014-03-09T17:05:10Z</dcterms:modified>
</cp:coreProperties>
</file>