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2F8D9-A3C2-4946-BF92-8DDC18176CC6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AB850-5E28-4822-9312-3E3CB7DB5B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2F8D9-A3C2-4946-BF92-8DDC18176CC6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AB850-5E28-4822-9312-3E3CB7DB5B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2F8D9-A3C2-4946-BF92-8DDC18176CC6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AB850-5E28-4822-9312-3E3CB7DB5B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2F8D9-A3C2-4946-BF92-8DDC18176CC6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AB850-5E28-4822-9312-3E3CB7DB5B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2F8D9-A3C2-4946-BF92-8DDC18176CC6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AB850-5E28-4822-9312-3E3CB7DB5B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2F8D9-A3C2-4946-BF92-8DDC18176CC6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AB850-5E28-4822-9312-3E3CB7DB5B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2F8D9-A3C2-4946-BF92-8DDC18176CC6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AB850-5E28-4822-9312-3E3CB7DB5B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2F8D9-A3C2-4946-BF92-8DDC18176CC6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AB850-5E28-4822-9312-3E3CB7DB5B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2F8D9-A3C2-4946-BF92-8DDC18176CC6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AB850-5E28-4822-9312-3E3CB7DB5B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2F8D9-A3C2-4946-BF92-8DDC18176CC6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AB850-5E28-4822-9312-3E3CB7DB5B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2F8D9-A3C2-4946-BF92-8DDC18176CC6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AB850-5E28-4822-9312-3E3CB7DB5B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507B271B-B30E-4EB9-BF2C-9DB188E6314C}" type="slidenum">
              <a:rPr lang="de-DE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81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B2F8D9-A3C2-4946-BF92-8DDC18176CC6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FAB850-5E28-4822-9312-3E3CB7DB5B9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47066" y="4730804"/>
            <a:ext cx="6400800" cy="456456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VY_32_INOVACE_03-15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61223573"/>
              </p:ext>
            </p:extLst>
          </p:nvPr>
        </p:nvGraphicFramePr>
        <p:xfrm>
          <a:off x="1198285" y="1628800"/>
          <a:ext cx="6208395" cy="272337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414496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7.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960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Jazyk a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jazyková komunikace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200" kern="50" dirty="0" smtClean="0">
                          <a:effectLst/>
                        </a:rPr>
                        <a:t>Český jazyk a literatura</a:t>
                      </a:r>
                      <a:endParaRPr lang="cs-CZ" sz="11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200" kern="50" dirty="0" smtClean="0">
                          <a:effectLst/>
                        </a:rPr>
                        <a:t>Tvarosloví</a:t>
                      </a:r>
                      <a:endParaRPr lang="cs-CZ" sz="11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Příslovce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Libuše </a:t>
                      </a:r>
                      <a:r>
                        <a:rPr lang="cs-CZ" sz="1400" kern="50" dirty="0" err="1" smtClean="0">
                          <a:effectLst/>
                        </a:rPr>
                        <a:t>Gondkovská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7. </a:t>
                      </a:r>
                      <a:r>
                        <a:rPr lang="cs-CZ" sz="1400" kern="50" smtClean="0">
                          <a:effectLst/>
                        </a:rPr>
                        <a:t>7. </a:t>
                      </a:r>
                      <a:r>
                        <a:rPr lang="cs-CZ" sz="1400" kern="50" dirty="0" smtClean="0">
                          <a:effectLst/>
                        </a:rPr>
                        <a:t>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Prohloubí</a:t>
                      </a:r>
                      <a:r>
                        <a:rPr lang="cs-CZ" sz="1400" kern="50" baseline="0" dirty="0" smtClean="0">
                          <a:effectLst/>
                        </a:rPr>
                        <a:t> učivo o druzích, tvoření a stupňování příslovcí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7" name="Nadpis 1"/>
          <p:cNvSpPr>
            <a:spLocks noGrp="1"/>
          </p:cNvSpPr>
          <p:nvPr>
            <p:ph type="ctrTitle"/>
          </p:nvPr>
        </p:nvSpPr>
        <p:spPr>
          <a:xfrm>
            <a:off x="662980" y="260648"/>
            <a:ext cx="7772400" cy="1152128"/>
          </a:xfrm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dirty="0" smtClean="0"/>
              <a:t>Příslovce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6718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Neohebné slovní druhy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de-DE" dirty="0">
              <a:latin typeface="Arial" pitchFamily="34" charset="0"/>
              <a:cs typeface="Arial" pitchFamily="34" charset="0"/>
            </a:endParaRPr>
          </a:p>
          <a:p>
            <a:endParaRPr lang="de-DE" dirty="0">
              <a:latin typeface="Arial" pitchFamily="34" charset="0"/>
              <a:cs typeface="Arial" pitchFamily="34" charset="0"/>
            </a:endParaRPr>
          </a:p>
          <a:p>
            <a:pPr>
              <a:buFontTx/>
              <a:buNone/>
            </a:pPr>
            <a:r>
              <a:rPr lang="de-DE" dirty="0">
                <a:latin typeface="Arial" pitchFamily="34" charset="0"/>
                <a:cs typeface="Arial" pitchFamily="34" charset="0"/>
              </a:rPr>
              <a:t>                                             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Neohebné slovní druhy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076" name="Line 4"/>
          <p:cNvSpPr>
            <a:spLocks noChangeShapeType="1"/>
          </p:cNvSpPr>
          <p:nvPr/>
        </p:nvSpPr>
        <p:spPr bwMode="auto">
          <a:xfrm flipV="1">
            <a:off x="5076825" y="2928934"/>
            <a:ext cx="638183" cy="715966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3077" name="Line 5"/>
          <p:cNvSpPr>
            <a:spLocks noChangeShapeType="1"/>
          </p:cNvSpPr>
          <p:nvPr/>
        </p:nvSpPr>
        <p:spPr bwMode="auto">
          <a:xfrm>
            <a:off x="5076825" y="3644900"/>
            <a:ext cx="6477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3078" name="Line 6"/>
          <p:cNvSpPr>
            <a:spLocks noChangeShapeType="1"/>
          </p:cNvSpPr>
          <p:nvPr/>
        </p:nvSpPr>
        <p:spPr bwMode="auto">
          <a:xfrm>
            <a:off x="5076824" y="3644900"/>
            <a:ext cx="709621" cy="85567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3079" name="Text Box 7"/>
          <p:cNvSpPr txBox="1">
            <a:spLocks noChangeArrowheads="1"/>
          </p:cNvSpPr>
          <p:nvPr/>
        </p:nvSpPr>
        <p:spPr bwMode="auto">
          <a:xfrm>
            <a:off x="5715008" y="1643050"/>
            <a:ext cx="230505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Příslovce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5715008" y="2571744"/>
            <a:ext cx="230505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Předložky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5786446" y="3357562"/>
            <a:ext cx="230505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Spojky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082" name="Text Box 10"/>
          <p:cNvSpPr txBox="1">
            <a:spLocks noChangeArrowheads="1"/>
          </p:cNvSpPr>
          <p:nvPr/>
        </p:nvSpPr>
        <p:spPr bwMode="auto">
          <a:xfrm>
            <a:off x="5786446" y="4286256"/>
            <a:ext cx="230505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Částice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083" name="Text Box 11"/>
          <p:cNvSpPr txBox="1">
            <a:spLocks noChangeArrowheads="1"/>
          </p:cNvSpPr>
          <p:nvPr/>
        </p:nvSpPr>
        <p:spPr bwMode="auto">
          <a:xfrm>
            <a:off x="5715008" y="5143512"/>
            <a:ext cx="230505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Citoslovce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086" name="Line 14"/>
          <p:cNvSpPr>
            <a:spLocks noChangeShapeType="1"/>
          </p:cNvSpPr>
          <p:nvPr/>
        </p:nvSpPr>
        <p:spPr bwMode="auto">
          <a:xfrm flipV="1">
            <a:off x="5076825" y="2071678"/>
            <a:ext cx="638183" cy="157322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3087" name="Line 15"/>
          <p:cNvSpPr>
            <a:spLocks noChangeShapeType="1"/>
          </p:cNvSpPr>
          <p:nvPr/>
        </p:nvSpPr>
        <p:spPr bwMode="auto">
          <a:xfrm>
            <a:off x="5076824" y="3644900"/>
            <a:ext cx="709621" cy="16414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6" grpId="0" animBg="1"/>
      <p:bldP spid="3077" grpId="0" animBg="1"/>
      <p:bldP spid="3078" grpId="0" animBg="1"/>
      <p:bldP spid="3079" grpId="0"/>
      <p:bldP spid="3080" grpId="0"/>
      <p:bldP spid="3081" grpId="0"/>
      <p:bldP spid="3082" grpId="0"/>
      <p:bldP spid="3083" grpId="0"/>
      <p:bldP spid="3086" grpId="0" animBg="1"/>
      <p:bldP spid="308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Příslovce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57158" y="1600200"/>
            <a:ext cx="8429684" cy="4525963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= slova, která vyjadřují různé bližší okolnosti dějů nebo vlastností, jako je: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90000"/>
              </a:lnSpc>
              <a:buFont typeface="Wingdings" pitchFamily="2" charset="2"/>
              <a:buChar char="§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místo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(tady, vedle) – odpovídají na otázku „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kde?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“,</a:t>
            </a:r>
          </a:p>
          <a:p>
            <a:pPr lvl="2">
              <a:lnSpc>
                <a:spcPct val="90000"/>
              </a:lnSpc>
              <a:buFont typeface="Wingdings" pitchFamily="2" charset="2"/>
              <a:buChar char="§"/>
            </a:pPr>
            <a:endParaRPr lang="cs-CZ" sz="900" dirty="0" smtClean="0"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90000"/>
              </a:lnSpc>
              <a:buFont typeface="Wingdings" pitchFamily="2" charset="2"/>
              <a:buChar char="§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čas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(dnes, někdy) – odpovídají na otázku „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kdy?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“,</a:t>
            </a:r>
          </a:p>
          <a:p>
            <a:pPr lvl="2">
              <a:lnSpc>
                <a:spcPct val="90000"/>
              </a:lnSpc>
              <a:buFont typeface="Wingdings" pitchFamily="2" charset="2"/>
              <a:buChar char="§"/>
            </a:pPr>
            <a:endParaRPr lang="cs-CZ" sz="900" dirty="0" smtClean="0"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90000"/>
              </a:lnSpc>
              <a:buFont typeface="Wingdings" pitchFamily="2" charset="2"/>
              <a:buChar char="§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způsob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(rychle, pomalu) a míra (velmi, zcela) – odpovídají na otázku „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jak?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“,</a:t>
            </a:r>
          </a:p>
          <a:p>
            <a:pPr lvl="2">
              <a:lnSpc>
                <a:spcPct val="90000"/>
              </a:lnSpc>
              <a:buFont typeface="Wingdings" pitchFamily="2" charset="2"/>
              <a:buChar char="§"/>
            </a:pPr>
            <a:endParaRPr lang="cs-CZ" sz="800" dirty="0" smtClean="0"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90000"/>
              </a:lnSpc>
              <a:buFont typeface="Wingdings" pitchFamily="2" charset="2"/>
              <a:buChar char="§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příčina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(proč, proto) – odpovídají na otázku „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proč?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“.</a:t>
            </a:r>
          </a:p>
          <a:p>
            <a:pPr>
              <a:lnSpc>
                <a:spcPct val="90000"/>
              </a:lnSpc>
              <a:buFontTx/>
              <a:buNone/>
            </a:pPr>
            <a:endParaRPr lang="de-DE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409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" dur="500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500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0" dur="500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5" dur="500"/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uiExpand="1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Urči druh příslovce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165" name="Group 45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4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4114800"/>
                <a:gridCol w="4114800"/>
              </a:tblGrid>
              <a:tr h="565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Druh příslovce</a:t>
                      </a:r>
                      <a:endParaRPr kumimoji="0" lang="cs-CZ" sz="2800" b="0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  <a:tr h="566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Křičela nahlas.</a:t>
                      </a:r>
                      <a:endParaRPr kumimoji="0" lang="cs-CZ" sz="2800" b="0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  <a:tr h="565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Spal doma.</a:t>
                      </a:r>
                      <a:endParaRPr kumimoji="0" lang="cs-CZ" sz="2800" b="0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  <a:tr h="566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Příliš bědoval.</a:t>
                      </a:r>
                      <a:endParaRPr kumimoji="0" lang="cs-CZ" sz="2800" b="0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  <a:tr h="565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Včera přicestoval.</a:t>
                      </a:r>
                      <a:endParaRPr kumimoji="0" lang="cs-CZ" sz="2800" b="0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  <a:tr h="565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Utíkal odsud.</a:t>
                      </a:r>
                      <a:endParaRPr kumimoji="0" lang="cs-CZ" sz="2800" b="0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  <a:tr h="566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Neustále se smál.</a:t>
                      </a:r>
                      <a:endParaRPr kumimoji="0" lang="cs-CZ" sz="2800" b="0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  <a:tr h="565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Byl blízko.</a:t>
                      </a:r>
                      <a:endParaRPr kumimoji="0" lang="cs-CZ" sz="2800" b="0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</a:tbl>
          </a:graphicData>
        </a:graphic>
      </p:graphicFrame>
      <p:sp>
        <p:nvSpPr>
          <p:cNvPr id="5157" name="Text Box 37"/>
          <p:cNvSpPr txBox="1">
            <a:spLocks noChangeArrowheads="1"/>
          </p:cNvSpPr>
          <p:nvPr/>
        </p:nvSpPr>
        <p:spPr bwMode="auto">
          <a:xfrm>
            <a:off x="4643438" y="3357562"/>
            <a:ext cx="374491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způsobu</a:t>
            </a:r>
            <a:endParaRPr lang="cs-CZ" sz="28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158" name="Text Box 38"/>
          <p:cNvSpPr txBox="1">
            <a:spLocks noChangeArrowheads="1"/>
          </p:cNvSpPr>
          <p:nvPr/>
        </p:nvSpPr>
        <p:spPr bwMode="auto">
          <a:xfrm>
            <a:off x="4643438" y="3857628"/>
            <a:ext cx="374491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času</a:t>
            </a:r>
            <a:endParaRPr lang="cs-CZ" sz="28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159" name="Text Box 39"/>
          <p:cNvSpPr txBox="1">
            <a:spLocks noChangeArrowheads="1"/>
          </p:cNvSpPr>
          <p:nvPr/>
        </p:nvSpPr>
        <p:spPr bwMode="auto">
          <a:xfrm>
            <a:off x="4643438" y="4429132"/>
            <a:ext cx="374491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místa</a:t>
            </a:r>
            <a:endParaRPr lang="cs-CZ" sz="28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160" name="Text Box 40"/>
          <p:cNvSpPr txBox="1">
            <a:spLocks noChangeArrowheads="1"/>
          </p:cNvSpPr>
          <p:nvPr/>
        </p:nvSpPr>
        <p:spPr bwMode="auto">
          <a:xfrm>
            <a:off x="4643438" y="5000636"/>
            <a:ext cx="374491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způsobu</a:t>
            </a:r>
            <a:endParaRPr lang="cs-CZ" sz="28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161" name="Text Box 41"/>
          <p:cNvSpPr txBox="1">
            <a:spLocks noChangeArrowheads="1"/>
          </p:cNvSpPr>
          <p:nvPr/>
        </p:nvSpPr>
        <p:spPr bwMode="auto">
          <a:xfrm>
            <a:off x="4643438" y="5572140"/>
            <a:ext cx="374491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místa</a:t>
            </a:r>
            <a:endParaRPr lang="cs-CZ" sz="28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162" name="Text Box 42"/>
          <p:cNvSpPr txBox="1">
            <a:spLocks noChangeArrowheads="1"/>
          </p:cNvSpPr>
          <p:nvPr/>
        </p:nvSpPr>
        <p:spPr bwMode="auto">
          <a:xfrm>
            <a:off x="4643438" y="2214554"/>
            <a:ext cx="374491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způsobu</a:t>
            </a:r>
            <a:endParaRPr lang="cs-CZ" sz="28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163" name="Text Box 43"/>
          <p:cNvSpPr txBox="1">
            <a:spLocks noChangeArrowheads="1"/>
          </p:cNvSpPr>
          <p:nvPr/>
        </p:nvSpPr>
        <p:spPr bwMode="auto">
          <a:xfrm>
            <a:off x="4643438" y="2786058"/>
            <a:ext cx="374491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místa</a:t>
            </a:r>
            <a:endParaRPr lang="cs-CZ" sz="28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1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1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1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1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51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51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57" grpId="0"/>
      <p:bldP spid="5158" grpId="0"/>
      <p:bldP spid="5159" grpId="0"/>
      <p:bldP spid="5160" grpId="0"/>
      <p:bldP spid="5161" grpId="0"/>
      <p:bldP spid="5162" grpId="0"/>
      <p:bldP spid="516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Tvoření příslovcí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marL="609600" indent="-609600">
              <a:lnSpc>
                <a:spcPct val="90000"/>
              </a:lnSpc>
              <a:buFontTx/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Příslovce se tvoří následujícím způsobem:</a:t>
            </a:r>
          </a:p>
          <a:p>
            <a:pPr marL="609600" indent="-609600">
              <a:lnSpc>
                <a:spcPct val="90000"/>
              </a:lnSpc>
              <a:buFontTx/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609600" indent="-609600">
              <a:lnSpc>
                <a:spcPct val="90000"/>
              </a:lnSpc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1. Od přídavných jmen příponami:</a:t>
            </a:r>
          </a:p>
          <a:p>
            <a:pPr marL="609600" indent="-609600">
              <a:lnSpc>
                <a:spcPct val="90000"/>
              </a:lnSpc>
              <a:buFontTx/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			- e (-ě): pěkný – pěkně</a:t>
            </a:r>
          </a:p>
          <a:p>
            <a:pPr marL="609600" indent="-609600">
              <a:lnSpc>
                <a:spcPct val="90000"/>
              </a:lnSpc>
              <a:buFontTx/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			- y: hezký – hezky</a:t>
            </a:r>
          </a:p>
          <a:p>
            <a:pPr marL="609600" indent="-609600">
              <a:lnSpc>
                <a:spcPct val="90000"/>
              </a:lnSpc>
              <a:buFontTx/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			- o: daleký – daleko</a:t>
            </a:r>
          </a:p>
          <a:p>
            <a:pPr marL="609600" indent="-609600">
              <a:lnSpc>
                <a:spcPct val="90000"/>
              </a:lnSpc>
              <a:buFontTx/>
              <a:buNone/>
            </a:pPr>
            <a:endParaRPr lang="cs-CZ" sz="800" dirty="0" smtClean="0">
              <a:latin typeface="Arial" pitchFamily="34" charset="0"/>
              <a:cs typeface="Arial" pitchFamily="34" charset="0"/>
            </a:endParaRPr>
          </a:p>
          <a:p>
            <a:pPr marL="609600" indent="-609600">
              <a:lnSpc>
                <a:spcPct val="90000"/>
              </a:lnSpc>
              <a:buFontTx/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2.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Ustrnutím tvaru:</a:t>
            </a:r>
          </a:p>
          <a:p>
            <a:pPr marL="609600" indent="-609600">
              <a:lnSpc>
                <a:spcPct val="90000"/>
              </a:lnSpc>
              <a:buFontTx/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			- podstatného jména: kolo – kolem</a:t>
            </a:r>
          </a:p>
          <a:p>
            <a:pPr marL="609600" indent="-609600">
              <a:lnSpc>
                <a:spcPct val="90000"/>
              </a:lnSpc>
              <a:buFontTx/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			- slovesa: stoje, kleče</a:t>
            </a:r>
          </a:p>
          <a:p>
            <a:pPr marL="609600" indent="-609600">
              <a:lnSpc>
                <a:spcPct val="90000"/>
              </a:lnSpc>
              <a:buFontTx/>
              <a:buNone/>
            </a:pPr>
            <a:endParaRPr lang="cs-CZ" sz="800" dirty="0" smtClean="0">
              <a:latin typeface="Arial" pitchFamily="34" charset="0"/>
              <a:cs typeface="Arial" pitchFamily="34" charset="0"/>
            </a:endParaRPr>
          </a:p>
          <a:p>
            <a:pPr marL="609600" indent="-609600">
              <a:lnSpc>
                <a:spcPct val="90000"/>
              </a:lnSpc>
              <a:buFontTx/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3. Spojením předložky a jiného slova (tzv. příslovečné spřežky): z ticha – zticha, po tom - potom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" dur="500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" dur="500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1" dur="500"/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4" dur="500"/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500"/>
                                        <p:tgtEl>
                                          <p:spTgt spid="71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2" dur="500"/>
                                        <p:tgtEl>
                                          <p:spTgt spid="717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838200" indent="-838200"/>
            <a:r>
              <a:rPr lang="cs-CZ" sz="4000" dirty="0" smtClean="0">
                <a:latin typeface="Arial" pitchFamily="34" charset="0"/>
                <a:cs typeface="Arial" pitchFamily="34" charset="0"/>
              </a:rPr>
              <a:t>Od přídavných jmen utvoř příslovce: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8238" name="Group 46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66344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4114800"/>
                <a:gridCol w="4114800"/>
              </a:tblGrid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Přídavné jméno</a:t>
                      </a:r>
                      <a:endParaRPr kumimoji="0" lang="cs-CZ" sz="2800" b="0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Příslovce</a:t>
                      </a:r>
                      <a:endParaRPr kumimoji="0" lang="cs-CZ" sz="2800" b="0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Bledý</a:t>
                      </a:r>
                      <a:endParaRPr kumimoji="0" lang="cs-CZ" sz="2800" b="0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Stupňovitý</a:t>
                      </a:r>
                      <a:endParaRPr kumimoji="0" lang="cs-CZ" sz="2800" b="0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Rychlý</a:t>
                      </a:r>
                      <a:endParaRPr kumimoji="0" lang="cs-CZ" sz="2800" b="0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Milý</a:t>
                      </a:r>
                      <a:endParaRPr kumimoji="0" lang="cs-CZ" sz="2800" b="0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Rozumný</a:t>
                      </a:r>
                      <a:endParaRPr kumimoji="0" lang="cs-CZ" sz="2800" b="0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Argentinský</a:t>
                      </a:r>
                      <a:endParaRPr kumimoji="0" lang="cs-CZ" sz="2800" b="0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Krátký</a:t>
                      </a:r>
                      <a:endParaRPr kumimoji="0" lang="cs-CZ" sz="2800" b="0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Bezpečný</a:t>
                      </a:r>
                      <a:endParaRPr kumimoji="0" lang="cs-CZ" sz="2800" b="0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</a:tbl>
          </a:graphicData>
        </a:graphic>
      </p:graphicFrame>
      <p:sp>
        <p:nvSpPr>
          <p:cNvPr id="8239" name="Text Box 47"/>
          <p:cNvSpPr txBox="1">
            <a:spLocks noChangeArrowheads="1"/>
          </p:cNvSpPr>
          <p:nvPr/>
        </p:nvSpPr>
        <p:spPr bwMode="auto">
          <a:xfrm>
            <a:off x="4643438" y="2143116"/>
            <a:ext cx="352901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Bledě</a:t>
            </a:r>
            <a:endParaRPr lang="cs-CZ" sz="28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240" name="Text Box 48"/>
          <p:cNvSpPr txBox="1">
            <a:spLocks noChangeArrowheads="1"/>
          </p:cNvSpPr>
          <p:nvPr/>
        </p:nvSpPr>
        <p:spPr bwMode="auto">
          <a:xfrm>
            <a:off x="4643438" y="3654416"/>
            <a:ext cx="352901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Mile</a:t>
            </a:r>
            <a:endParaRPr lang="cs-CZ" sz="280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241" name="Text Box 49"/>
          <p:cNvSpPr txBox="1">
            <a:spLocks noChangeArrowheads="1"/>
          </p:cNvSpPr>
          <p:nvPr/>
        </p:nvSpPr>
        <p:spPr bwMode="auto">
          <a:xfrm>
            <a:off x="4643438" y="5238741"/>
            <a:ext cx="352901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Krátce</a:t>
            </a:r>
            <a:endParaRPr lang="cs-CZ" sz="280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242" name="Text Box 50"/>
          <p:cNvSpPr txBox="1">
            <a:spLocks noChangeArrowheads="1"/>
          </p:cNvSpPr>
          <p:nvPr/>
        </p:nvSpPr>
        <p:spPr bwMode="auto">
          <a:xfrm>
            <a:off x="4643438" y="4230678"/>
            <a:ext cx="352901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Rozumně</a:t>
            </a:r>
            <a:endParaRPr lang="cs-CZ" sz="280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243" name="Text Box 51"/>
          <p:cNvSpPr txBox="1">
            <a:spLocks noChangeArrowheads="1"/>
          </p:cNvSpPr>
          <p:nvPr/>
        </p:nvSpPr>
        <p:spPr bwMode="auto">
          <a:xfrm>
            <a:off x="4643438" y="4735503"/>
            <a:ext cx="352901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Argentinsky</a:t>
            </a:r>
            <a:endParaRPr lang="cs-CZ" sz="280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244" name="Text Box 52"/>
          <p:cNvSpPr txBox="1">
            <a:spLocks noChangeArrowheads="1"/>
          </p:cNvSpPr>
          <p:nvPr/>
        </p:nvSpPr>
        <p:spPr bwMode="auto">
          <a:xfrm>
            <a:off x="4643438" y="5743566"/>
            <a:ext cx="352901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Bezpečně</a:t>
            </a:r>
            <a:endParaRPr lang="cs-CZ" sz="280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245" name="Text Box 53"/>
          <p:cNvSpPr txBox="1">
            <a:spLocks noChangeArrowheads="1"/>
          </p:cNvSpPr>
          <p:nvPr/>
        </p:nvSpPr>
        <p:spPr bwMode="auto">
          <a:xfrm>
            <a:off x="4643438" y="2646353"/>
            <a:ext cx="352901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Stupňovitě</a:t>
            </a:r>
            <a:endParaRPr lang="cs-CZ" sz="280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246" name="Text Box 54"/>
          <p:cNvSpPr txBox="1">
            <a:spLocks noChangeArrowheads="1"/>
          </p:cNvSpPr>
          <p:nvPr/>
        </p:nvSpPr>
        <p:spPr bwMode="auto">
          <a:xfrm>
            <a:off x="4643438" y="3151178"/>
            <a:ext cx="352901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Rychle</a:t>
            </a:r>
            <a:endParaRPr lang="cs-CZ" sz="280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2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2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2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2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2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2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2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2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2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2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2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2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2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2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2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2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2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2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39" grpId="0"/>
      <p:bldP spid="8240" grpId="0"/>
      <p:bldP spid="8241" grpId="0"/>
      <p:bldP spid="8242" grpId="0"/>
      <p:bldP spid="8243" grpId="0"/>
      <p:bldP spid="8244" grpId="0"/>
      <p:bldP spid="8245" grpId="0"/>
      <p:bldP spid="824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Vytvoř příslovce z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podst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jména: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Zástupný symbol pro tabulku 4"/>
          <p:cNvGraphicFramePr>
            <a:graphicFrameLocks noGrp="1"/>
          </p:cNvGraphicFramePr>
          <p:nvPr>
            <p:ph type="tbl" idx="1"/>
          </p:nvPr>
        </p:nvGraphicFramePr>
        <p:xfrm>
          <a:off x="457200" y="1600200"/>
          <a:ext cx="8229600" cy="475776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4114800"/>
                <a:gridCol w="4114800"/>
              </a:tblGrid>
              <a:tr h="5286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Podstatné jméno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Příslovce</a:t>
                      </a:r>
                      <a:endParaRPr lang="cs-CZ" sz="2800" dirty="0"/>
                    </a:p>
                  </a:txBody>
                  <a:tcPr/>
                </a:tc>
              </a:tr>
              <a:tr h="5286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Poklus</a:t>
                      </a:r>
                      <a:endParaRPr lang="cs-CZ" sz="28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5286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Kolo</a:t>
                      </a:r>
                      <a:endParaRPr lang="cs-CZ" sz="28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5286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Celek</a:t>
                      </a:r>
                      <a:endParaRPr lang="cs-CZ" sz="28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5286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Ráz</a:t>
                      </a:r>
                      <a:endParaRPr lang="cs-CZ" sz="28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5286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Zima</a:t>
                      </a:r>
                      <a:endParaRPr lang="cs-CZ" sz="28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5286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Běh</a:t>
                      </a:r>
                      <a:endParaRPr lang="cs-CZ" sz="28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5286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Tma</a:t>
                      </a:r>
                      <a:endParaRPr lang="cs-CZ" sz="28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5286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Hon</a:t>
                      </a:r>
                      <a:endParaRPr lang="cs-CZ" sz="28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643438" y="2143116"/>
            <a:ext cx="2928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Poklusem</a:t>
            </a:r>
            <a:endParaRPr lang="cs-CZ" sz="28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43438" y="3691598"/>
            <a:ext cx="2928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Rázem</a:t>
            </a:r>
            <a:endParaRPr lang="cs-CZ" sz="28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43438" y="4263102"/>
            <a:ext cx="2928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Zima</a:t>
            </a:r>
            <a:endParaRPr lang="cs-CZ" sz="28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43438" y="4763168"/>
            <a:ext cx="2928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Během</a:t>
            </a:r>
            <a:endParaRPr lang="cs-CZ" sz="28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43438" y="5286388"/>
            <a:ext cx="2928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Tma</a:t>
            </a:r>
            <a:endParaRPr lang="cs-CZ" sz="28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43438" y="5786454"/>
            <a:ext cx="2928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Honem</a:t>
            </a:r>
            <a:endParaRPr lang="cs-CZ" sz="28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43438" y="2643182"/>
            <a:ext cx="2928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Kolem</a:t>
            </a:r>
            <a:endParaRPr lang="cs-CZ" sz="28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43438" y="3191532"/>
            <a:ext cx="2928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Celkem</a:t>
            </a:r>
            <a:endParaRPr lang="cs-CZ" sz="28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8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9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5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6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2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3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9" dur="8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0" dur="80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80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56" dur="8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7" dur="80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80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Vytvoř příslovečnou spřežku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Zástupný symbol pro tabulku 3"/>
          <p:cNvGraphicFramePr>
            <a:graphicFrameLocks noGrp="1"/>
          </p:cNvGraphicFramePr>
          <p:nvPr>
            <p:ph type="tbl" idx="1"/>
          </p:nvPr>
        </p:nvGraphicFramePr>
        <p:xfrm>
          <a:off x="457200" y="1600200"/>
          <a:ext cx="8229600" cy="466344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Příslovečná spřežka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Z</a:t>
                      </a:r>
                      <a:r>
                        <a:rPr lang="cs-CZ" sz="2800" baseline="0" dirty="0" smtClean="0"/>
                        <a:t> – </a:t>
                      </a:r>
                      <a:r>
                        <a:rPr lang="cs-CZ" sz="2800" dirty="0" smtClean="0"/>
                        <a:t>celý</a:t>
                      </a:r>
                      <a:endParaRPr lang="cs-CZ" sz="28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Z</a:t>
                      </a:r>
                      <a:r>
                        <a:rPr lang="cs-CZ" sz="2800" baseline="0" dirty="0" smtClean="0"/>
                        <a:t> –</a:t>
                      </a:r>
                      <a:r>
                        <a:rPr lang="cs-CZ" sz="2800" dirty="0" smtClean="0"/>
                        <a:t> pravidlo</a:t>
                      </a:r>
                      <a:endParaRPr lang="cs-CZ" sz="28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Po</a:t>
                      </a:r>
                      <a:r>
                        <a:rPr lang="cs-CZ" sz="2800" baseline="0" dirty="0" smtClean="0"/>
                        <a:t> –</a:t>
                      </a:r>
                      <a:r>
                        <a:rPr lang="cs-CZ" sz="2800" dirty="0" smtClean="0"/>
                        <a:t> první</a:t>
                      </a:r>
                      <a:endParaRPr lang="cs-CZ" sz="28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Na</a:t>
                      </a:r>
                      <a:r>
                        <a:rPr lang="cs-CZ" sz="2800" baseline="0" dirty="0" smtClean="0"/>
                        <a:t> –</a:t>
                      </a:r>
                      <a:r>
                        <a:rPr lang="cs-CZ" sz="2800" dirty="0" smtClean="0"/>
                        <a:t> blízký</a:t>
                      </a:r>
                      <a:endParaRPr lang="cs-CZ" sz="28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Z</a:t>
                      </a:r>
                      <a:r>
                        <a:rPr lang="cs-CZ" sz="2800" baseline="0" dirty="0" smtClean="0"/>
                        <a:t> –</a:t>
                      </a:r>
                      <a:r>
                        <a:rPr lang="cs-CZ" sz="2800" dirty="0" smtClean="0"/>
                        <a:t> levý</a:t>
                      </a:r>
                      <a:endParaRPr lang="cs-CZ" sz="28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Pro</a:t>
                      </a:r>
                      <a:r>
                        <a:rPr lang="cs-CZ" sz="2800" baseline="0" dirty="0" smtClean="0"/>
                        <a:t> –</a:t>
                      </a:r>
                      <a:r>
                        <a:rPr lang="cs-CZ" sz="2800" dirty="0" smtClean="0"/>
                        <a:t> tohle</a:t>
                      </a:r>
                      <a:endParaRPr lang="cs-CZ" sz="28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Po</a:t>
                      </a:r>
                      <a:r>
                        <a:rPr lang="cs-CZ" sz="2800" baseline="0" dirty="0" smtClean="0"/>
                        <a:t> –</a:t>
                      </a:r>
                      <a:r>
                        <a:rPr lang="cs-CZ" sz="2800" dirty="0" smtClean="0"/>
                        <a:t> každý</a:t>
                      </a:r>
                      <a:endParaRPr lang="cs-CZ" sz="28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Po</a:t>
                      </a:r>
                      <a:r>
                        <a:rPr lang="cs-CZ" sz="2800" baseline="0" dirty="0" smtClean="0"/>
                        <a:t> –</a:t>
                      </a:r>
                      <a:r>
                        <a:rPr lang="cs-CZ" sz="2800" dirty="0" smtClean="0"/>
                        <a:t> tomhle</a:t>
                      </a:r>
                      <a:endParaRPr lang="cs-CZ" sz="28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4643438" y="2143116"/>
            <a:ext cx="26432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Zcela</a:t>
            </a:r>
            <a:endParaRPr lang="cs-CZ" sz="28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43438" y="5763300"/>
            <a:ext cx="26432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Potom</a:t>
            </a:r>
            <a:endParaRPr lang="cs-CZ" sz="28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43438" y="5263234"/>
            <a:ext cx="26432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Pokaždé</a:t>
            </a:r>
            <a:endParaRPr lang="cs-CZ" sz="28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43438" y="2643182"/>
            <a:ext cx="26432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Zpravidla</a:t>
            </a:r>
            <a:endParaRPr lang="cs-CZ" sz="28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43438" y="3120094"/>
            <a:ext cx="26432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Poprv</a:t>
            </a:r>
            <a:r>
              <a:rPr lang="cs-CZ" sz="2800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é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643438" y="3691598"/>
            <a:ext cx="26432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Nablízko</a:t>
            </a:r>
            <a:endParaRPr lang="cs-CZ" sz="28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43438" y="4191664"/>
            <a:ext cx="26432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Zleva</a:t>
            </a:r>
            <a:endParaRPr lang="cs-CZ" sz="28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43438" y="4714884"/>
            <a:ext cx="26432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Proto</a:t>
            </a:r>
            <a:endParaRPr lang="cs-CZ" sz="28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2428860" y="5357826"/>
            <a:ext cx="1571636" cy="369332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357818" y="4786322"/>
            <a:ext cx="1214446" cy="369332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428860" y="4286256"/>
            <a:ext cx="1571636" cy="369332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714744" y="3714752"/>
            <a:ext cx="1071570" cy="369332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14942" y="3143248"/>
            <a:ext cx="1214446" cy="369332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57818" y="2643182"/>
            <a:ext cx="1714512" cy="369332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57818" y="1643050"/>
            <a:ext cx="1714512" cy="369332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85720" y="1600200"/>
            <a:ext cx="8534430" cy="4525963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Vydrželi jsme ve škole až do konce/dokonce vyučování.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 zimě jezdíme z pravidla/zpravidla do Alp.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Dejte mi 100 gramů sýru vcelku/v celku.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Posaď se za tím/zatím sem.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O pravdu/opravdu si to nevybavuješ?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Opakoval to stále do kola/dokola.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Udělal to pokaždé/po každé stejně.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Vyber správný tvar: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3" grpId="0" animBg="1"/>
      <p:bldP spid="12" grpId="0" animBg="1"/>
      <p:bldP spid="11" grpId="0" animBg="1"/>
      <p:bldP spid="10" grpId="0" animBg="1"/>
      <p:bldP spid="9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de-DE">
                <a:latin typeface="Arial" pitchFamily="34" charset="0"/>
                <a:cs typeface="Arial" pitchFamily="34" charset="0"/>
              </a:rPr>
              <a:t>Stupňování příslovcí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2044700"/>
          </a:xfrm>
        </p:spPr>
        <p:txBody>
          <a:bodyPr/>
          <a:lstStyle/>
          <a:p>
            <a:pPr>
              <a:buFontTx/>
              <a:buNone/>
            </a:pPr>
            <a:r>
              <a:rPr lang="de-DE" sz="2800" dirty="0" smtClean="0">
                <a:latin typeface="Arial" pitchFamily="34" charset="0"/>
                <a:cs typeface="Arial" pitchFamily="34" charset="0"/>
              </a:rPr>
              <a:t>1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stupeň – základní tvar (blízko, rychle, zdravě)</a:t>
            </a:r>
          </a:p>
          <a:p>
            <a:pPr>
              <a:buFontTx/>
              <a:buNone/>
            </a:pPr>
            <a:endParaRPr lang="cs-CZ" sz="800" dirty="0" smtClean="0">
              <a:latin typeface="Arial" pitchFamily="34" charset="0"/>
              <a:cs typeface="Arial" pitchFamily="34" charset="0"/>
            </a:endParaRPr>
          </a:p>
          <a:p>
            <a:pPr>
              <a:buFontTx/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2. stupeň – přidání přípony </a:t>
            </a: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-e, -</a:t>
            </a:r>
            <a:r>
              <a:rPr lang="cs-CZ" sz="2800" u="sng" dirty="0" err="1" smtClean="0">
                <a:latin typeface="Arial" pitchFamily="34" charset="0"/>
                <a:cs typeface="Arial" pitchFamily="34" charset="0"/>
              </a:rPr>
              <a:t>eji</a:t>
            </a: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, -</a:t>
            </a:r>
            <a:r>
              <a:rPr lang="cs-CZ" sz="2800" u="sng" dirty="0" err="1" smtClean="0">
                <a:latin typeface="Arial" pitchFamily="34" charset="0"/>
                <a:cs typeface="Arial" pitchFamily="34" charset="0"/>
              </a:rPr>
              <a:t>ěji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k 1. stupni</a:t>
            </a:r>
          </a:p>
          <a:p>
            <a:pPr>
              <a:buFontTx/>
              <a:buNone/>
            </a:pPr>
            <a:endParaRPr lang="cs-CZ" sz="800" dirty="0" smtClean="0">
              <a:latin typeface="Arial" pitchFamily="34" charset="0"/>
              <a:cs typeface="Arial" pitchFamily="34" charset="0"/>
            </a:endParaRPr>
          </a:p>
          <a:p>
            <a:pPr>
              <a:buFontTx/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3. stupeň – přidání předpony </a:t>
            </a:r>
            <a:r>
              <a:rPr lang="cs-CZ" sz="2800" u="sng" dirty="0" err="1" smtClean="0">
                <a:latin typeface="Arial" pitchFamily="34" charset="0"/>
                <a:cs typeface="Arial" pitchFamily="34" charset="0"/>
              </a:rPr>
              <a:t>nej</a:t>
            </a: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k 2. stupni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0294" name="Group 54"/>
          <p:cNvGraphicFramePr>
            <a:graphicFrameLocks noGrp="1"/>
          </p:cNvGraphicFramePr>
          <p:nvPr/>
        </p:nvGraphicFramePr>
        <p:xfrm>
          <a:off x="539750" y="3644900"/>
          <a:ext cx="7921625" cy="1230630"/>
        </p:xfrm>
        <a:graphic>
          <a:graphicData uri="http://schemas.openxmlformats.org/drawingml/2006/table">
            <a:tbl>
              <a:tblPr bandRow="1">
                <a:tableStyleId>{00A15C55-8517-42AA-B614-E9B94910E393}</a:tableStyleId>
              </a:tblPr>
              <a:tblGrid>
                <a:gridCol w="2640013"/>
                <a:gridCol w="2641600"/>
                <a:gridCol w="2640012"/>
              </a:tblGrid>
              <a:tr h="438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0" i="0" u="none" strike="noStrike" cap="none" normalizeH="0" baseline="0" noProof="0" smtClean="0">
                        <a:ln>
                          <a:noFill/>
                        </a:ln>
                        <a:solidFill>
                          <a:schemeClr val="accent2">
                            <a:lumMod val="50000"/>
                          </a:schemeClr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0" i="0" u="none" strike="noStrike" cap="none" normalizeH="0" baseline="0" noProof="0" smtClean="0">
                        <a:ln>
                          <a:noFill/>
                        </a:ln>
                        <a:solidFill>
                          <a:schemeClr val="accent2">
                            <a:lumMod val="50000"/>
                          </a:schemeClr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u="none" strike="noStrike" cap="none" normalizeH="0" baseline="0" noProof="0" smtClean="0">
                          <a:ln>
                            <a:noFill/>
                          </a:ln>
                          <a:effectLst/>
                        </a:rPr>
                        <a:t>3. stupeň (nejrychleji)</a:t>
                      </a:r>
                      <a:endParaRPr kumimoji="0" lang="cs-CZ" sz="2000" b="1" i="0" u="none" strike="noStrike" cap="none" normalizeH="0" baseline="0" noProof="0" smtClean="0">
                        <a:ln>
                          <a:noFill/>
                        </a:ln>
                        <a:solidFill>
                          <a:schemeClr val="accent2">
                            <a:lumMod val="50000"/>
                          </a:schemeClr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  <a:tr h="3651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0" i="0" u="none" strike="noStrike" cap="none" normalizeH="0" baseline="0" noProof="0" smtClean="0">
                        <a:ln>
                          <a:noFill/>
                        </a:ln>
                        <a:solidFill>
                          <a:schemeClr val="accent2">
                            <a:lumMod val="50000"/>
                          </a:schemeClr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u="none" strike="noStrike" cap="none" normalizeH="0" baseline="0" noProof="0" smtClean="0">
                          <a:ln>
                            <a:noFill/>
                          </a:ln>
                          <a:effectLst/>
                        </a:rPr>
                        <a:t>2. stupeň (rychleji)</a:t>
                      </a:r>
                      <a:endParaRPr kumimoji="0" lang="cs-CZ" sz="2000" b="1" i="0" u="none" strike="noStrike" cap="none" normalizeH="0" baseline="0" noProof="0" smtClean="0">
                        <a:ln>
                          <a:noFill/>
                        </a:ln>
                        <a:solidFill>
                          <a:schemeClr val="accent2">
                            <a:lumMod val="50000"/>
                          </a:schemeClr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0" i="0" u="none" strike="noStrike" cap="none" normalizeH="0" baseline="0" noProof="0" smtClean="0">
                        <a:ln>
                          <a:noFill/>
                        </a:ln>
                        <a:solidFill>
                          <a:schemeClr val="accent2">
                            <a:lumMod val="50000"/>
                          </a:schemeClr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  <a:tr h="3651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u="none" strike="noStrike" cap="none" normalizeH="0" baseline="0" noProof="0" smtClean="0">
                          <a:ln>
                            <a:noFill/>
                          </a:ln>
                          <a:effectLst/>
                        </a:rPr>
                        <a:t>1. stupeň (rychle)</a:t>
                      </a:r>
                      <a:endParaRPr kumimoji="0" lang="cs-CZ" sz="2000" b="1" i="0" u="none" strike="noStrike" cap="none" normalizeH="0" baseline="0" noProof="0" smtClean="0">
                        <a:ln>
                          <a:noFill/>
                        </a:ln>
                        <a:solidFill>
                          <a:schemeClr val="accent2">
                            <a:lumMod val="50000"/>
                          </a:schemeClr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0" i="0" u="none" strike="noStrike" cap="none" normalizeH="0" baseline="0" noProof="0" smtClean="0">
                        <a:ln>
                          <a:noFill/>
                        </a:ln>
                        <a:solidFill>
                          <a:schemeClr val="accent2">
                            <a:lumMod val="50000"/>
                          </a:schemeClr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0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accent2">
                            <a:lumMod val="50000"/>
                          </a:schemeClr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</a:tbl>
          </a:graphicData>
        </a:graphic>
      </p:graphicFrame>
      <p:sp>
        <p:nvSpPr>
          <p:cNvPr id="10295" name="Text Box 55"/>
          <p:cNvSpPr txBox="1">
            <a:spLocks noChangeArrowheads="1"/>
          </p:cNvSpPr>
          <p:nvPr/>
        </p:nvSpPr>
        <p:spPr bwMode="auto">
          <a:xfrm>
            <a:off x="468313" y="5157788"/>
            <a:ext cx="7921625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Některé se tvoří z jiného kořene: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brzy - dříve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obře - lépe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málo – méně.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Vytvoř zbývající stupně: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4378" name="Group 4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8250688"/>
              </p:ext>
            </p:extLst>
          </p:nvPr>
        </p:nvGraphicFramePr>
        <p:xfrm>
          <a:off x="428596" y="1500174"/>
          <a:ext cx="8229600" cy="5092702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743200"/>
                <a:gridCol w="2743200"/>
                <a:gridCol w="2743200"/>
              </a:tblGrid>
              <a:tr h="565150">
                <a:tc>
                  <a:txBody>
                    <a:bodyPr/>
                    <a:lstStyle/>
                    <a:p>
                      <a:pPr marL="514350" marR="0" lvl="0" indent="-51435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1. stupeň</a:t>
                      </a:r>
                      <a:endParaRPr kumimoji="0" lang="cs-CZ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2. stupeň</a:t>
                      </a:r>
                      <a:endParaRPr kumimoji="0" lang="cs-CZ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3. stupeň</a:t>
                      </a:r>
                      <a:endParaRPr kumimoji="0" lang="cs-CZ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  <a:tr h="566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Tiše</a:t>
                      </a:r>
                      <a:endParaRPr kumimoji="0" lang="cs-CZ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  <a:tr h="566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Dříve</a:t>
                      </a:r>
                      <a:endParaRPr kumimoji="0" lang="cs-CZ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noProof="0" smtClean="0">
                        <a:ln>
                          <a:noFill/>
                        </a:ln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  <a:tr h="565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Dobře</a:t>
                      </a:r>
                      <a:endParaRPr kumimoji="0" lang="cs-CZ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noProof="0" smtClean="0">
                        <a:ln>
                          <a:noFill/>
                        </a:ln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  <a:tr h="566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Nejdále</a:t>
                      </a:r>
                      <a:endParaRPr kumimoji="0" lang="cs-CZ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  <a:tr h="565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noProof="0" smtClean="0">
                        <a:ln>
                          <a:noFill/>
                        </a:ln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Hlouběji</a:t>
                      </a:r>
                      <a:endParaRPr kumimoji="0" lang="cs-CZ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  <a:tr h="565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u="none" strike="noStrike" cap="none" normalizeH="0" baseline="0" noProof="0" smtClean="0">
                          <a:ln>
                            <a:noFill/>
                          </a:ln>
                          <a:effectLst/>
                        </a:rPr>
                        <a:t>Levně</a:t>
                      </a:r>
                      <a:endParaRPr kumimoji="0" lang="cs-CZ" sz="2800" b="1" i="0" u="none" strike="noStrike" cap="none" normalizeH="0" baseline="0" noProof="0" smtClean="0">
                        <a:ln>
                          <a:noFill/>
                        </a:ln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  <a:tr h="566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noProof="0" smtClean="0">
                        <a:ln>
                          <a:noFill/>
                        </a:ln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Nejzdravěji</a:t>
                      </a:r>
                      <a:endParaRPr kumimoji="0" lang="cs-CZ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  <a:tr h="565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noProof="0" smtClean="0">
                        <a:ln>
                          <a:noFill/>
                        </a:ln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Více</a:t>
                      </a:r>
                      <a:endParaRPr kumimoji="0" lang="cs-CZ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</a:tbl>
          </a:graphicData>
        </a:graphic>
      </p:graphicFrame>
      <p:sp>
        <p:nvSpPr>
          <p:cNvPr id="43" name="TextovéPole 42"/>
          <p:cNvSpPr txBox="1"/>
          <p:nvPr/>
        </p:nvSpPr>
        <p:spPr>
          <a:xfrm>
            <a:off x="3214678" y="2071678"/>
            <a:ext cx="2571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Tišeji</a:t>
            </a:r>
            <a:endParaRPr lang="cs-CZ" sz="2800" b="1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428596" y="4334540"/>
            <a:ext cx="2571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Hluboko</a:t>
            </a:r>
            <a:endParaRPr lang="cs-CZ" sz="2800" b="1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428596" y="5477548"/>
            <a:ext cx="2571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Zdravě</a:t>
            </a:r>
            <a:endParaRPr lang="cs-CZ" sz="2800" b="1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5929322" y="2620028"/>
            <a:ext cx="2571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Nejdříve</a:t>
            </a:r>
            <a:endParaRPr lang="cs-CZ" sz="2800" b="1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5929322" y="4906044"/>
            <a:ext cx="2571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Nejlevněji</a:t>
            </a:r>
            <a:endParaRPr lang="cs-CZ" sz="2800" b="1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5929322" y="3191532"/>
            <a:ext cx="2571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Nejlépe</a:t>
            </a:r>
            <a:endParaRPr lang="cs-CZ" sz="2800" b="1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3214678" y="3191532"/>
            <a:ext cx="2571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Lépe</a:t>
            </a:r>
            <a:endParaRPr lang="cs-CZ" sz="2800" b="1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3214678" y="4906044"/>
            <a:ext cx="2571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Levněji</a:t>
            </a:r>
            <a:endParaRPr lang="cs-CZ" sz="2800" b="1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5929322" y="4334540"/>
            <a:ext cx="2571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Nejhlouběji</a:t>
            </a:r>
            <a:endParaRPr lang="cs-CZ" sz="2800" b="1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3214678" y="3763036"/>
            <a:ext cx="2571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Dále</a:t>
            </a:r>
            <a:endParaRPr lang="cs-CZ" sz="2800" b="1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428596" y="3763036"/>
            <a:ext cx="2571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Daleko</a:t>
            </a:r>
            <a:endParaRPr lang="cs-CZ" sz="2800" b="1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428596" y="2620028"/>
            <a:ext cx="2571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Brzy</a:t>
            </a:r>
            <a:endParaRPr lang="cs-CZ" sz="2800" b="1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5929322" y="2048524"/>
            <a:ext cx="2571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Nejtišeji</a:t>
            </a:r>
            <a:endParaRPr lang="cs-CZ" sz="2800" b="1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5929322" y="5977614"/>
            <a:ext cx="2571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ejvíce</a:t>
            </a:r>
            <a:endParaRPr lang="cs-CZ" sz="2800" b="1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3214678" y="5477548"/>
            <a:ext cx="2571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Zdravěji</a:t>
            </a:r>
            <a:endParaRPr lang="cs-CZ" sz="2800" b="1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428596" y="6049052"/>
            <a:ext cx="2571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Mnoho</a:t>
            </a:r>
            <a:endParaRPr lang="cs-CZ" sz="2800" b="1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7" fill="hold">
                      <p:stCondLst>
                        <p:cond delay="indefinite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5" fill="hold">
                      <p:stCondLst>
                        <p:cond delay="indefinite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3" fill="hold">
                      <p:stCondLst>
                        <p:cond delay="indefinite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55" grpId="0"/>
      <p:bldP spid="56" grpId="0"/>
      <p:bldP spid="57" grpId="0"/>
      <p:bldP spid="58" grpId="0"/>
      <p:bldP spid="59" grpId="0"/>
      <p:bldP spid="60" grpId="0"/>
      <p:bldP spid="61" grpId="0"/>
      <p:bldP spid="62" grpId="0"/>
      <p:bldP spid="63" grpId="0"/>
      <p:bldP spid="64" grpId="0"/>
      <p:bldP spid="65" grpId="0"/>
      <p:bldP spid="66" grpId="0"/>
      <p:bldP spid="67" grpId="0"/>
      <p:bldP spid="68" grpId="0"/>
      <p:bldP spid="6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/>
              <a:t>Doplň větu vhodným příslovcem a urči jeho základní tvar:</a:t>
            </a:r>
            <a:endParaRPr lang="cs-CZ" sz="4000" dirty="0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5699125" cy="4525963"/>
          </a:xfrm>
        </p:spPr>
        <p:txBody>
          <a:bodyPr/>
          <a:lstStyle/>
          <a:p>
            <a:pPr>
              <a:buFontTx/>
              <a:buNone/>
            </a:pPr>
            <a:r>
              <a:rPr lang="cs-CZ" dirty="0" smtClean="0"/>
              <a:t>Vraťte se ________ v 6 hodin.</a:t>
            </a:r>
          </a:p>
          <a:p>
            <a:pPr>
              <a:buFontTx/>
              <a:buNone/>
            </a:pPr>
            <a:r>
              <a:rPr lang="cs-CZ" dirty="0" smtClean="0"/>
              <a:t>Chovejte se prosím _____.</a:t>
            </a:r>
          </a:p>
          <a:p>
            <a:pPr>
              <a:buFontTx/>
              <a:buNone/>
            </a:pPr>
            <a:r>
              <a:rPr lang="cs-CZ" dirty="0" smtClean="0"/>
              <a:t>Kdo vyskočí _______?</a:t>
            </a:r>
          </a:p>
          <a:p>
            <a:pPr>
              <a:buFontTx/>
              <a:buNone/>
            </a:pPr>
            <a:r>
              <a:rPr lang="cs-CZ" dirty="0" smtClean="0"/>
              <a:t>Měl bys jíst _______.</a:t>
            </a:r>
          </a:p>
          <a:p>
            <a:pPr>
              <a:buFontTx/>
              <a:buNone/>
            </a:pPr>
            <a:r>
              <a:rPr lang="cs-CZ" dirty="0" smtClean="0"/>
              <a:t>Vyžádal jsem si _____ jídla.</a:t>
            </a:r>
          </a:p>
          <a:p>
            <a:pPr>
              <a:buFontTx/>
              <a:buNone/>
            </a:pPr>
            <a:r>
              <a:rPr lang="cs-CZ" dirty="0" smtClean="0"/>
              <a:t>Jeho auto vypadalo _____.</a:t>
            </a:r>
          </a:p>
          <a:p>
            <a:pPr>
              <a:buFontTx/>
              <a:buNone/>
            </a:pPr>
            <a:r>
              <a:rPr lang="cs-CZ" dirty="0" smtClean="0"/>
              <a:t>Mohlo to skončit _____.</a:t>
            </a:r>
          </a:p>
          <a:p>
            <a:pPr>
              <a:buFontTx/>
              <a:buNone/>
            </a:pPr>
            <a:endParaRPr lang="cs-CZ" dirty="0"/>
          </a:p>
        </p:txBody>
      </p:sp>
      <p:sp>
        <p:nvSpPr>
          <p:cNvPr id="16388" name="Text Box 4"/>
          <p:cNvSpPr txBox="1">
            <a:spLocks noChangeArrowheads="1"/>
          </p:cNvSpPr>
          <p:nvPr/>
        </p:nvSpPr>
        <p:spPr bwMode="auto">
          <a:xfrm>
            <a:off x="6084888" y="1557338"/>
            <a:ext cx="2160587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lépe</a:t>
            </a:r>
            <a:endParaRPr lang="cs-CZ" sz="28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6389" name="Text Box 5"/>
          <p:cNvSpPr txBox="1">
            <a:spLocks noChangeArrowheads="1"/>
          </p:cNvSpPr>
          <p:nvPr/>
        </p:nvSpPr>
        <p:spPr bwMode="auto">
          <a:xfrm>
            <a:off x="6084888" y="2781300"/>
            <a:ext cx="2160587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nejpozději</a:t>
            </a:r>
            <a:endParaRPr lang="cs-CZ" sz="28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6390" name="Text Box 6"/>
          <p:cNvSpPr txBox="1">
            <a:spLocks noChangeArrowheads="1"/>
          </p:cNvSpPr>
          <p:nvPr/>
        </p:nvSpPr>
        <p:spPr bwMode="auto">
          <a:xfrm>
            <a:off x="6084888" y="3429000"/>
            <a:ext cx="2160587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méně</a:t>
            </a:r>
            <a:endParaRPr lang="cs-CZ" sz="28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6391" name="Text Box 7"/>
          <p:cNvSpPr txBox="1">
            <a:spLocks noChangeArrowheads="1"/>
          </p:cNvSpPr>
          <p:nvPr/>
        </p:nvSpPr>
        <p:spPr bwMode="auto">
          <a:xfrm>
            <a:off x="6084888" y="4005263"/>
            <a:ext cx="2160587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zdravěji</a:t>
            </a:r>
            <a:endParaRPr lang="cs-CZ" sz="28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6392" name="Text Box 8"/>
          <p:cNvSpPr txBox="1">
            <a:spLocks noChangeArrowheads="1"/>
          </p:cNvSpPr>
          <p:nvPr/>
        </p:nvSpPr>
        <p:spPr bwMode="auto">
          <a:xfrm>
            <a:off x="6084888" y="4581525"/>
            <a:ext cx="2160587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nejvýše</a:t>
            </a:r>
            <a:endParaRPr lang="cs-CZ" sz="28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6393" name="Text Box 9"/>
          <p:cNvSpPr txBox="1">
            <a:spLocks noChangeArrowheads="1"/>
          </p:cNvSpPr>
          <p:nvPr/>
        </p:nvSpPr>
        <p:spPr bwMode="auto">
          <a:xfrm>
            <a:off x="6084888" y="5157788"/>
            <a:ext cx="2160587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smtClean="0">
                <a:solidFill>
                  <a:schemeClr val="accent4">
                    <a:lumMod val="50000"/>
                  </a:schemeClr>
                </a:solidFill>
              </a:rPr>
              <a:t>tišeji</a:t>
            </a:r>
            <a:endParaRPr lang="cs-CZ" sz="280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6395" name="Text Box 11"/>
          <p:cNvSpPr txBox="1">
            <a:spLocks noChangeArrowheads="1"/>
          </p:cNvSpPr>
          <p:nvPr/>
        </p:nvSpPr>
        <p:spPr bwMode="auto">
          <a:xfrm>
            <a:off x="6084888" y="2205038"/>
            <a:ext cx="2160587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hůře</a:t>
            </a:r>
            <a:endParaRPr lang="cs-CZ" sz="28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6404" name="Text Box 20"/>
          <p:cNvSpPr txBox="1">
            <a:spLocks noChangeArrowheads="1"/>
          </p:cNvSpPr>
          <p:nvPr/>
        </p:nvSpPr>
        <p:spPr bwMode="auto">
          <a:xfrm>
            <a:off x="2489195" y="1385816"/>
            <a:ext cx="1368425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dirty="0" smtClean="0">
                <a:solidFill>
                  <a:schemeClr val="accent4">
                    <a:lumMod val="75000"/>
                  </a:schemeClr>
                </a:solidFill>
              </a:rPr>
              <a:t>pozdě</a:t>
            </a:r>
            <a:endParaRPr lang="cs-CZ" sz="20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6405" name="Text Box 21"/>
          <p:cNvSpPr txBox="1">
            <a:spLocks noChangeArrowheads="1"/>
          </p:cNvSpPr>
          <p:nvPr/>
        </p:nvSpPr>
        <p:spPr bwMode="auto">
          <a:xfrm>
            <a:off x="3989393" y="2000240"/>
            <a:ext cx="1368425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dirty="0" smtClean="0">
                <a:solidFill>
                  <a:schemeClr val="accent4">
                    <a:lumMod val="75000"/>
                  </a:schemeClr>
                </a:solidFill>
              </a:rPr>
              <a:t>tiše</a:t>
            </a:r>
            <a:endParaRPr lang="cs-CZ" sz="20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6406" name="Text Box 22"/>
          <p:cNvSpPr txBox="1">
            <a:spLocks noChangeArrowheads="1"/>
          </p:cNvSpPr>
          <p:nvPr/>
        </p:nvSpPr>
        <p:spPr bwMode="auto">
          <a:xfrm>
            <a:off x="2774947" y="2571744"/>
            <a:ext cx="1368425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dirty="0" smtClean="0">
                <a:solidFill>
                  <a:schemeClr val="accent4">
                    <a:lumMod val="75000"/>
                  </a:schemeClr>
                </a:solidFill>
              </a:rPr>
              <a:t>vysoko</a:t>
            </a:r>
            <a:endParaRPr lang="cs-CZ" sz="20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6407" name="Text Box 23"/>
          <p:cNvSpPr txBox="1">
            <a:spLocks noChangeArrowheads="1"/>
          </p:cNvSpPr>
          <p:nvPr/>
        </p:nvSpPr>
        <p:spPr bwMode="auto">
          <a:xfrm>
            <a:off x="2703509" y="3143248"/>
            <a:ext cx="1368425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dirty="0" smtClean="0">
                <a:solidFill>
                  <a:schemeClr val="accent4">
                    <a:lumMod val="75000"/>
                  </a:schemeClr>
                </a:solidFill>
              </a:rPr>
              <a:t>zdravě</a:t>
            </a:r>
            <a:endParaRPr lang="cs-CZ" sz="20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6408" name="Text Box 24"/>
          <p:cNvSpPr txBox="1">
            <a:spLocks noChangeArrowheads="1"/>
          </p:cNvSpPr>
          <p:nvPr/>
        </p:nvSpPr>
        <p:spPr bwMode="auto">
          <a:xfrm>
            <a:off x="3214678" y="3786190"/>
            <a:ext cx="1368425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dirty="0" smtClean="0">
                <a:solidFill>
                  <a:schemeClr val="accent4">
                    <a:lumMod val="75000"/>
                  </a:schemeClr>
                </a:solidFill>
              </a:rPr>
              <a:t>málo</a:t>
            </a:r>
            <a:endParaRPr lang="cs-CZ" sz="20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6409" name="Text Box 25"/>
          <p:cNvSpPr txBox="1">
            <a:spLocks noChangeArrowheads="1"/>
          </p:cNvSpPr>
          <p:nvPr/>
        </p:nvSpPr>
        <p:spPr bwMode="auto">
          <a:xfrm>
            <a:off x="3917955" y="4357694"/>
            <a:ext cx="1368425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dirty="0" smtClean="0">
                <a:solidFill>
                  <a:schemeClr val="accent4">
                    <a:lumMod val="75000"/>
                  </a:schemeClr>
                </a:solidFill>
              </a:rPr>
              <a:t>špatně</a:t>
            </a:r>
            <a:endParaRPr lang="cs-CZ" sz="20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6410" name="Text Box 26"/>
          <p:cNvSpPr txBox="1">
            <a:spLocks noChangeArrowheads="1"/>
          </p:cNvSpPr>
          <p:nvPr/>
        </p:nvSpPr>
        <p:spPr bwMode="auto">
          <a:xfrm>
            <a:off x="3489327" y="4929198"/>
            <a:ext cx="1368425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dirty="0" smtClean="0">
                <a:solidFill>
                  <a:schemeClr val="accent4">
                    <a:lumMod val="75000"/>
                  </a:schemeClr>
                </a:solidFill>
              </a:rPr>
              <a:t>dobře</a:t>
            </a:r>
            <a:endParaRPr lang="cs-CZ" sz="2000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2.96296E-6 L -0.44098 -0.1638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000" y="-8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" dur="500"/>
                                        <p:tgtEl>
                                          <p:spTgt spid="164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4.81481E-6 L -0.2441 -0.42638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1639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200" y="-21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164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2.96296E-6 L -0.38594 -0.25834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1639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300" y="-12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500"/>
                                        <p:tgtEl>
                                          <p:spTgt spid="164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7.40741E-7 L -0.38594 -0.09028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1639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300" y="-4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8" dur="500"/>
                                        <p:tgtEl>
                                          <p:spTgt spid="164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1.48148E-6 L -0.32292 0.07778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1639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100" y="3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164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7.40741E-7 L -0.23629 0.34028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639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800" y="17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6" dur="500"/>
                                        <p:tgtEl>
                                          <p:spTgt spid="164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4.81481E-6 L -0.28351 0.51875 " pathEditMode="relative" rAng="0" ptsTypes="AA">
                                      <p:cBhvr>
                                        <p:cTn id="60" dur="20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200" y="25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5" dur="500"/>
                                        <p:tgtEl>
                                          <p:spTgt spid="16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8" grpId="0"/>
      <p:bldP spid="16389" grpId="0"/>
      <p:bldP spid="16390" grpId="0"/>
      <p:bldP spid="16391" grpId="0"/>
      <p:bldP spid="16392" grpId="0"/>
      <p:bldP spid="16393" grpId="0"/>
      <p:bldP spid="16395" grpId="0"/>
      <p:bldP spid="16406" grpId="0"/>
      <p:bldP spid="16407" grpId="0"/>
      <p:bldP spid="16408" grpId="0"/>
      <p:bldP spid="16409" grpId="0"/>
      <p:bldP spid="164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/>
              <a:t>TOPIL, Zdeněk; BIČÍKOVÁ, Vladimíra. </a:t>
            </a:r>
            <a:r>
              <a:rPr lang="cs-CZ" i="1" dirty="0"/>
              <a:t>Český jazyk s Tobiášem : Přídavná jména, zájmena, číslovky a neohebné slovní druhy</a:t>
            </a:r>
            <a:r>
              <a:rPr lang="cs-CZ" dirty="0"/>
              <a:t>. Havlíčkův Brod : Tobiáš, 1994. 80 s. ISBN 80-85808-25-0.</a:t>
            </a:r>
          </a:p>
          <a:p>
            <a:r>
              <a:rPr lang="cs-CZ" dirty="0"/>
              <a:t>HORÁČKOVÁ, Miroslava, et al. </a:t>
            </a:r>
            <a:r>
              <a:rPr lang="cs-CZ" i="1" dirty="0"/>
              <a:t>Český jazyk pro sedmý ročník ZŠ</a:t>
            </a:r>
            <a:r>
              <a:rPr lang="cs-CZ" dirty="0"/>
              <a:t>. </a:t>
            </a:r>
            <a:r>
              <a:rPr lang="cs-CZ"/>
              <a:t>Havlíčkův Brod</a:t>
            </a:r>
            <a:r>
              <a:rPr lang="cs-CZ" dirty="0"/>
              <a:t> : Alter, 1999. 188 s. ISBN 80-7245-1001-8.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7423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279</TotalTime>
  <Words>510</Words>
  <Application>Microsoft Office PowerPoint</Application>
  <PresentationFormat>Předvádění na obrazovce (4:3)</PresentationFormat>
  <Paragraphs>196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Příslovce</vt:lpstr>
      <vt:lpstr>Neohebné slovní druhy</vt:lpstr>
      <vt:lpstr>Příslovce</vt:lpstr>
      <vt:lpstr>Urči druh příslovce</vt:lpstr>
      <vt:lpstr>Tvoření příslovcí</vt:lpstr>
      <vt:lpstr>Od přídavných jmen utvoř příslovce:</vt:lpstr>
      <vt:lpstr>Vytvoř příslovce z podst. jména:</vt:lpstr>
      <vt:lpstr>Vytvoř příslovečnou spřežku</vt:lpstr>
      <vt:lpstr>Vyber správný tvar:</vt:lpstr>
      <vt:lpstr>Stupňování příslovcí</vt:lpstr>
      <vt:lpstr>Vytvoř zbývající stupně:</vt:lpstr>
      <vt:lpstr>Doplň větu vhodným příslovcem a urči jeho základní tvar: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Neohebné slovní druhy</dc:title>
  <dc:creator>ajwee</dc:creator>
  <cp:lastModifiedBy>Martin Králík</cp:lastModifiedBy>
  <cp:revision>17</cp:revision>
  <dcterms:created xsi:type="dcterms:W3CDTF">2011-08-10T15:04:13Z</dcterms:created>
  <dcterms:modified xsi:type="dcterms:W3CDTF">2012-04-03T15:42:29Z</dcterms:modified>
</cp:coreProperties>
</file>