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9" r:id="rId3"/>
    <p:sldId id="260" r:id="rId4"/>
    <p:sldId id="256" r:id="rId5"/>
    <p:sldId id="258" r:id="rId6"/>
    <p:sldId id="257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FDF8"/>
    <a:srgbClr val="FF818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878BCC-90A4-4113-B7BD-FD1EA759FF8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1CEEE20-B0FB-4AFB-A4EE-4749F5A9F50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rgbClr val="FFFF00"/>
                </a:solidFill>
              </a:rPr>
              <a:t>VY_32_INOVACE_03-17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10922244"/>
              </p:ext>
            </p:extLst>
          </p:nvPr>
        </p:nvGraphicFramePr>
        <p:xfrm>
          <a:off x="1323608" y="1772816"/>
          <a:ext cx="6208395" cy="29416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775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jazyková komunikace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Spojky</a:t>
                      </a:r>
                      <a:r>
                        <a:rPr lang="cs-CZ" sz="1400" kern="50" dirty="0" smtClean="0">
                          <a:effectLst/>
                        </a:rPr>
                        <a:t>, částice, citoslovce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4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27.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Zopakuje a prohloubí učivo o neohebných druzích slov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467544" y="260649"/>
            <a:ext cx="7772400" cy="10081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Spojky, částice, citoslovce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Slova, která spojují věty v souvětí nebo k sobě připojují větné členy v několikanásobném větném členu a vyjadřují jejich významový poměr</a:t>
            </a:r>
          </a:p>
          <a:p>
            <a:pPr>
              <a:buNone/>
            </a:pPr>
            <a:r>
              <a:rPr lang="cs-CZ" dirty="0" smtClean="0"/>
              <a:t>			souřadicí</a:t>
            </a:r>
          </a:p>
          <a:p>
            <a:r>
              <a:rPr lang="cs-CZ" dirty="0" smtClean="0"/>
              <a:t>Spojky</a:t>
            </a:r>
          </a:p>
          <a:p>
            <a:pPr>
              <a:buNone/>
            </a:pPr>
            <a:r>
              <a:rPr lang="cs-CZ" dirty="0" smtClean="0"/>
              <a:t>			podřadicí</a:t>
            </a:r>
          </a:p>
          <a:p>
            <a:pPr>
              <a:buNone/>
            </a:pPr>
            <a:endParaRPr lang="cs-CZ" sz="900" dirty="0" smtClean="0"/>
          </a:p>
          <a:p>
            <a:r>
              <a:rPr lang="cs-CZ" dirty="0" smtClean="0"/>
              <a:t>Souřadicí – spojují souřadně spojené věty nebo větné 		    členy (a, i, nebo, anebo, ani, či, ale, …)</a:t>
            </a:r>
          </a:p>
          <a:p>
            <a:pPr>
              <a:buNone/>
            </a:pPr>
            <a:endParaRPr lang="cs-CZ" sz="900" dirty="0" smtClean="0"/>
          </a:p>
          <a:p>
            <a:r>
              <a:rPr lang="cs-CZ" dirty="0" smtClean="0"/>
              <a:t>Podřadicí – připojují větu závislou k větě řídící (že, 		    když, aby, jak, protože, poněvadž, …)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1750199" y="3250404"/>
            <a:ext cx="428628" cy="35719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1750199" y="3679033"/>
            <a:ext cx="428628" cy="357190"/>
          </a:xfrm>
          <a:prstGeom prst="straightConnector1">
            <a:avLst/>
          </a:prstGeom>
          <a:ln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071670" y="2000240"/>
            <a:ext cx="428628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28860" y="2500306"/>
            <a:ext cx="785818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0034" y="2928934"/>
            <a:ext cx="785818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357290" y="3429000"/>
            <a:ext cx="35719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285984" y="3857628"/>
            <a:ext cx="35719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571604" y="4357694"/>
            <a:ext cx="1071570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0034" y="4786322"/>
            <a:ext cx="100013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500166" y="5286388"/>
            <a:ext cx="357190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00034" y="5786454"/>
            <a:ext cx="128588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Mám hlad, že bych snědl i žábu.</a:t>
            </a:r>
          </a:p>
          <a:p>
            <a:pPr>
              <a:buNone/>
            </a:pPr>
            <a:r>
              <a:rPr lang="cs-CZ" dirty="0" smtClean="0"/>
              <a:t>Ruce vzhůru, nebo střelím!</a:t>
            </a:r>
          </a:p>
          <a:p>
            <a:pPr>
              <a:buNone/>
            </a:pPr>
            <a:r>
              <a:rPr lang="cs-CZ" dirty="0" smtClean="0"/>
              <a:t>Když vystřelíte, tak vystřelím i já.</a:t>
            </a:r>
          </a:p>
          <a:p>
            <a:pPr>
              <a:buNone/>
            </a:pPr>
            <a:r>
              <a:rPr lang="cs-CZ" dirty="0" smtClean="0"/>
              <a:t>Sním, či bdím?</a:t>
            </a:r>
          </a:p>
          <a:p>
            <a:pPr>
              <a:buNone/>
            </a:pPr>
            <a:r>
              <a:rPr lang="cs-CZ" dirty="0" smtClean="0"/>
              <a:t>Zdálo se mi, že zbourali školu.</a:t>
            </a:r>
          </a:p>
          <a:p>
            <a:pPr>
              <a:buNone/>
            </a:pPr>
            <a:r>
              <a:rPr lang="cs-CZ" dirty="0" smtClean="0"/>
              <a:t>Přijdu, jakmile udělám domácí úkol.</a:t>
            </a:r>
          </a:p>
          <a:p>
            <a:pPr>
              <a:buNone/>
            </a:pPr>
            <a:r>
              <a:rPr lang="cs-CZ" dirty="0" smtClean="0"/>
              <a:t>Ačkoli jsem nebyl na hodině, tak to umím.</a:t>
            </a:r>
          </a:p>
          <a:p>
            <a:pPr>
              <a:buNone/>
            </a:pPr>
            <a:r>
              <a:rPr lang="cs-CZ" dirty="0" smtClean="0"/>
              <a:t>Budete-li tady, ozvěte se.</a:t>
            </a:r>
          </a:p>
          <a:p>
            <a:pPr>
              <a:buNone/>
            </a:pPr>
            <a:r>
              <a:rPr lang="cs-CZ" dirty="0" smtClean="0"/>
              <a:t>Přestože bylo teplo, vzal jsem si svetr.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ve větách spojky a rozděl je na souřadicí a podřadicí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5143504" y="2000240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4429124" y="2500306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5286380" y="2928934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714612" y="3429000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4857752" y="3857628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5786446" y="4357694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6643702" y="4786322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4143372" y="5286388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5929322" y="5786454"/>
            <a:ext cx="785818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000760" y="185736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43636" y="285749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71868" y="3334408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souřadicí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15008" y="378619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43702" y="4214818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29488" y="471488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00628" y="521495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786578" y="571501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podřadicí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86380" y="235743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souřadicí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8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Slova, která zpravidla uvozují samostatné věty a naznačují jejich druh, anebo postoj mluvčího k jejich obsahu (</a:t>
            </a:r>
            <a:r>
              <a:rPr lang="cs-CZ" dirty="0" smtClean="0">
                <a:solidFill>
                  <a:srgbClr val="FF0000"/>
                </a:solidFill>
              </a:rPr>
              <a:t>ať, kéž, ano, ne, což, jestlipak, zdalipak, …)</a:t>
            </a:r>
          </a:p>
          <a:p>
            <a:pPr>
              <a:buNone/>
            </a:pPr>
            <a:endParaRPr lang="cs-CZ" sz="8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Slova spojkám velmi podobná a blízká, která však věty nebo jejich členy nespojují, ale jen uvozují, nebo vyjadřují různé významové odstíny a citové zabarvení</a:t>
            </a:r>
          </a:p>
          <a:p>
            <a:pPr>
              <a:buNone/>
            </a:pPr>
            <a:endParaRPr lang="cs-CZ" sz="800" dirty="0" smtClean="0"/>
          </a:p>
          <a:p>
            <a:r>
              <a:rPr lang="cs-CZ" dirty="0" smtClean="0"/>
              <a:t>Občas i slova, která se užívají zpravidla </a:t>
            </a:r>
            <a:r>
              <a:rPr lang="cs-CZ" smtClean="0"/>
              <a:t>jako </a:t>
            </a:r>
            <a:r>
              <a:rPr lang="cs-CZ" smtClean="0"/>
              <a:t>spojky </a:t>
            </a:r>
            <a:r>
              <a:rPr lang="cs-CZ" dirty="0" smtClean="0"/>
              <a:t>(a, ale, že, by)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00034" y="1928802"/>
            <a:ext cx="428628" cy="500066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29124" y="1928802"/>
            <a:ext cx="714380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428860" y="2428868"/>
            <a:ext cx="642942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00760" y="2428868"/>
            <a:ext cx="50006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358082" y="2428868"/>
            <a:ext cx="285752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572000" y="2928934"/>
            <a:ext cx="642942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428728" y="3429000"/>
            <a:ext cx="571504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15008" y="3429000"/>
            <a:ext cx="35719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142976" y="3857628"/>
            <a:ext cx="64294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429124" y="3857628"/>
            <a:ext cx="1357322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928926" y="4357694"/>
            <a:ext cx="357190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000892" y="4357694"/>
            <a:ext cx="92869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857620" y="4786322"/>
            <a:ext cx="64294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ve větách částice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 by se vám tam chtělo jít! Však si na mou radu </a:t>
            </a:r>
          </a:p>
          <a:p>
            <a:pPr marL="0" indent="0">
              <a:buNone/>
            </a:pPr>
            <a:r>
              <a:rPr lang="cs-CZ" dirty="0" smtClean="0"/>
              <a:t>vzpomenete! Což takhle dát si špenát? Ale jděte! I to se </a:t>
            </a:r>
          </a:p>
          <a:p>
            <a:pPr marL="0" indent="0">
              <a:buNone/>
            </a:pPr>
            <a:r>
              <a:rPr lang="cs-CZ" dirty="0" smtClean="0"/>
              <a:t>podívejme, jací jste šikulové! Tak mi to sem prosím už </a:t>
            </a:r>
          </a:p>
          <a:p>
            <a:pPr marL="0" indent="0">
              <a:buNone/>
            </a:pPr>
            <a:r>
              <a:rPr lang="cs-CZ" dirty="0" smtClean="0"/>
              <a:t>podej. Ale že by došlo na moje slova? A to se mi snad jen </a:t>
            </a:r>
          </a:p>
          <a:p>
            <a:pPr marL="0" indent="0">
              <a:buNone/>
            </a:pPr>
            <a:r>
              <a:rPr lang="cs-CZ" dirty="0" smtClean="0"/>
              <a:t>zdá! Aby se vám tam dařilo! Zdalipak jsi mi z té Francie </a:t>
            </a:r>
          </a:p>
          <a:p>
            <a:pPr marL="0" indent="0">
              <a:buNone/>
            </a:pPr>
            <a:r>
              <a:rPr lang="cs-CZ" dirty="0" smtClean="0"/>
              <a:t>něco nedovezla? Ať se vrátíte ve zdraví domů! Nechť </a:t>
            </a:r>
          </a:p>
          <a:p>
            <a:pPr marL="0" indent="0">
              <a:buNone/>
            </a:pPr>
            <a:r>
              <a:rPr lang="cs-CZ" dirty="0" smtClean="0"/>
              <a:t>vejde a porozhlédne se. Kéž by se už ochladilo!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00034" y="5786454"/>
            <a:ext cx="64294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000232" y="4857760"/>
            <a:ext cx="57150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034" y="5286388"/>
            <a:ext cx="428628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643042" y="3857628"/>
            <a:ext cx="500066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034" y="2928934"/>
            <a:ext cx="57150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43108" y="4357694"/>
            <a:ext cx="57150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500034" y="2428868"/>
            <a:ext cx="57150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00034" y="2000240"/>
            <a:ext cx="28575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357290" y="3429000"/>
            <a:ext cx="28575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Rozliš, jestli se jedná o spojku nebo částici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3214678" y="2000240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000496" y="2500306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571736" y="2928934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571736" y="3429000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428992" y="3857628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357686" y="4357694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000628" y="4857760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3571868" y="5286388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3786182" y="5786454"/>
            <a:ext cx="714380" cy="357190"/>
          </a:xfrm>
          <a:prstGeom prst="rightArrow">
            <a:avLst/>
          </a:prstGeom>
          <a:solidFill>
            <a:srgbClr val="FF818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00496" y="192880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6314" y="240571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57554" y="283434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57554" y="333440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Spojka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4810" y="378619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Spojka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3504" y="428625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Spojka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86446" y="478632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Spojka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7686" y="521495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00562" y="569186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 to se podívejme.</a:t>
            </a:r>
          </a:p>
          <a:p>
            <a:pPr marL="0" indent="0">
              <a:buNone/>
            </a:pPr>
            <a:r>
              <a:rPr lang="cs-CZ" dirty="0" smtClean="0"/>
              <a:t>Ale to jsou k nám hosti!</a:t>
            </a:r>
          </a:p>
          <a:p>
            <a:pPr marL="0" indent="0">
              <a:buNone/>
            </a:pPr>
            <a:r>
              <a:rPr lang="cs-CZ" dirty="0" smtClean="0"/>
              <a:t>Tak už poběž!</a:t>
            </a:r>
          </a:p>
          <a:p>
            <a:pPr marL="0" indent="0">
              <a:buNone/>
            </a:pPr>
            <a:r>
              <a:rPr lang="cs-CZ" dirty="0" smtClean="0"/>
              <a:t>Cvičil a běhal.</a:t>
            </a:r>
          </a:p>
          <a:p>
            <a:pPr marL="0" indent="0">
              <a:buNone/>
            </a:pPr>
            <a:r>
              <a:rPr lang="cs-CZ" dirty="0" smtClean="0"/>
              <a:t>Myslím, že nepřišla.</a:t>
            </a:r>
          </a:p>
          <a:p>
            <a:pPr marL="0" indent="0">
              <a:buNone/>
            </a:pPr>
            <a:r>
              <a:rPr lang="cs-CZ" dirty="0" smtClean="0"/>
              <a:t>Udělám to, aby se neřeklo.</a:t>
            </a:r>
          </a:p>
          <a:p>
            <a:pPr marL="0" indent="0">
              <a:buNone/>
            </a:pPr>
            <a:r>
              <a:rPr lang="cs-CZ" dirty="0" smtClean="0"/>
              <a:t>Snažíte se, ale stejně nestíháte.</a:t>
            </a:r>
          </a:p>
          <a:p>
            <a:pPr marL="0" indent="0">
              <a:buNone/>
            </a:pPr>
            <a:r>
              <a:rPr lang="cs-CZ" dirty="0" smtClean="0"/>
              <a:t>Že by na to nepřišla?</a:t>
            </a:r>
          </a:p>
          <a:p>
            <a:pPr marL="0" indent="0">
              <a:buNone/>
            </a:pPr>
            <a:r>
              <a:rPr lang="cs-CZ" dirty="0" smtClean="0"/>
              <a:t>Aby se jí něco nestalo!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" grpId="0" animBg="1"/>
      <p:bldP spid="5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Slova, která vyjadřují nálady, cit (hurá, ach, ouvej) a vůli mluvčího (hop, hej rup), nebo naznačují hlasy a zvuky (mňau, mlask, prásk)</a:t>
            </a:r>
          </a:p>
          <a:p>
            <a:pPr>
              <a:buNone/>
            </a:pPr>
            <a:endParaRPr lang="cs-CZ" sz="800" dirty="0" smtClean="0"/>
          </a:p>
          <a:p>
            <a:r>
              <a:rPr lang="cs-CZ" dirty="0" smtClean="0"/>
              <a:t>Citoslovce, která jsou cítěna samostatně a v řeči je oddělujeme pauzou, oddělíme i v písmu čárkou (Haló, je tam někdo? Fuj, to jsem se lekl.)</a:t>
            </a:r>
          </a:p>
          <a:p>
            <a:pPr>
              <a:buNone/>
            </a:pPr>
            <a:endParaRPr lang="cs-CZ" sz="800" dirty="0" smtClean="0"/>
          </a:p>
          <a:p>
            <a:r>
              <a:rPr lang="cs-CZ" dirty="0" smtClean="0"/>
              <a:t>Citoslovce mohou také nahrazovat některý větný člen (zpravidla přísudek) a pak je čárkou neoddělujeme (Vrabec </a:t>
            </a:r>
            <a:r>
              <a:rPr lang="cs-CZ" dirty="0" err="1" smtClean="0"/>
              <a:t>frr</a:t>
            </a:r>
            <a:r>
              <a:rPr lang="cs-CZ" dirty="0" smtClean="0"/>
              <a:t> na střechu.Myška </a:t>
            </a:r>
            <a:r>
              <a:rPr lang="cs-CZ" dirty="0" err="1" smtClean="0"/>
              <a:t>šust</a:t>
            </a:r>
            <a:r>
              <a:rPr lang="cs-CZ" dirty="0" smtClean="0"/>
              <a:t> do díry.)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Zaoblený obdélník 37"/>
          <p:cNvSpPr/>
          <p:nvPr/>
        </p:nvSpPr>
        <p:spPr>
          <a:xfrm>
            <a:off x="500034" y="2357430"/>
            <a:ext cx="50006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4357686" y="5857892"/>
            <a:ext cx="285752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000892" y="5429264"/>
            <a:ext cx="1214446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4071934" y="5429264"/>
            <a:ext cx="857256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500034" y="5429264"/>
            <a:ext cx="164307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500166" y="5000636"/>
            <a:ext cx="1643074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5929322" y="4572008"/>
            <a:ext cx="71438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2285984" y="4572008"/>
            <a:ext cx="1143008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5929322" y="4071942"/>
            <a:ext cx="785818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857356" y="4071942"/>
            <a:ext cx="714380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000628" y="3714752"/>
            <a:ext cx="50006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1071538" y="3714752"/>
            <a:ext cx="85725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00034" y="3714752"/>
            <a:ext cx="50006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2643174" y="3286124"/>
            <a:ext cx="35719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00034" y="2786058"/>
            <a:ext cx="1643074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4786314" y="2357430"/>
            <a:ext cx="642942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071538" y="2357430"/>
            <a:ext cx="50006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857620" y="1928802"/>
            <a:ext cx="178595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00034" y="1928802"/>
            <a:ext cx="71438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01080" cy="470823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Hele  kdo to sem kráčí? Ouvej, ouvej to to bolí. Tomu je </a:t>
            </a:r>
          </a:p>
          <a:p>
            <a:pPr marL="0" indent="0">
              <a:buNone/>
            </a:pPr>
            <a:r>
              <a:rPr lang="cs-CZ" dirty="0" smtClean="0"/>
              <a:t>hej. Ha  co to moje oči nevidí? Aha  už tomu rozumím. </a:t>
            </a:r>
          </a:p>
          <a:p>
            <a:pPr marL="0" indent="0">
              <a:buNone/>
            </a:pPr>
            <a:r>
              <a:rPr lang="cs-CZ" dirty="0" err="1" smtClean="0"/>
              <a:t>Buch</a:t>
            </a:r>
            <a:r>
              <a:rPr lang="cs-CZ" dirty="0" smtClean="0"/>
              <a:t>, </a:t>
            </a:r>
            <a:r>
              <a:rPr lang="cs-CZ" dirty="0" err="1" smtClean="0"/>
              <a:t>buch</a:t>
            </a:r>
            <a:r>
              <a:rPr lang="cs-CZ" dirty="0" smtClean="0"/>
              <a:t> pojď již domů, ženo moje. Přinesla jsem ti </a:t>
            </a:r>
          </a:p>
          <a:p>
            <a:pPr marL="0" indent="0">
              <a:buNone/>
            </a:pPr>
            <a:r>
              <a:rPr lang="cs-CZ" dirty="0" smtClean="0"/>
              <a:t>rajské jablíčko na. U mých nohou se ozvalo nepříjemné </a:t>
            </a:r>
          </a:p>
          <a:p>
            <a:pPr marL="0" indent="0">
              <a:buNone/>
            </a:pPr>
            <a:r>
              <a:rPr lang="cs-CZ" dirty="0" err="1" smtClean="0"/>
              <a:t>sss</a:t>
            </a:r>
            <a:r>
              <a:rPr lang="cs-CZ" dirty="0" smtClean="0"/>
              <a:t>. </a:t>
            </a:r>
            <a:r>
              <a:rPr lang="cs-CZ" dirty="0" err="1" smtClean="0"/>
              <a:t>Ajajaj</a:t>
            </a:r>
            <a:r>
              <a:rPr lang="cs-CZ" dirty="0" smtClean="0"/>
              <a:t>  kdo nás to zachrání? Inu to máte tak, pane </a:t>
            </a:r>
          </a:p>
          <a:p>
            <a:pPr marL="0" indent="0">
              <a:buNone/>
            </a:pPr>
            <a:r>
              <a:rPr lang="cs-CZ" dirty="0" smtClean="0"/>
              <a:t>ministře. Běda co si počnu, já nebohá! </a:t>
            </a:r>
            <a:r>
              <a:rPr lang="cs-CZ" dirty="0" err="1" smtClean="0"/>
              <a:t>Nojo</a:t>
            </a:r>
            <a:r>
              <a:rPr lang="cs-CZ" dirty="0" smtClean="0"/>
              <a:t>  ale co s tím </a:t>
            </a:r>
          </a:p>
          <a:p>
            <a:pPr marL="0" indent="0">
              <a:buNone/>
            </a:pPr>
            <a:r>
              <a:rPr lang="cs-CZ" dirty="0" smtClean="0"/>
              <a:t>provedeme? Ach tak, přijdeme znovu. Oho  to je blázen. </a:t>
            </a:r>
          </a:p>
          <a:p>
            <a:pPr marL="0" indent="0">
              <a:buNone/>
            </a:pPr>
            <a:r>
              <a:rPr lang="cs-CZ" dirty="0" smtClean="0"/>
              <a:t>Hasiči </a:t>
            </a:r>
            <a:r>
              <a:rPr lang="cs-CZ" dirty="0" err="1" smtClean="0"/>
              <a:t>chrst</a:t>
            </a:r>
            <a:r>
              <a:rPr lang="cs-CZ" dirty="0" smtClean="0"/>
              <a:t>, </a:t>
            </a:r>
            <a:r>
              <a:rPr lang="cs-CZ" dirty="0" err="1" smtClean="0"/>
              <a:t>chrst</a:t>
            </a:r>
            <a:r>
              <a:rPr lang="cs-CZ" dirty="0" smtClean="0"/>
              <a:t>, jeden si přitom spálil prst. Kohout </a:t>
            </a:r>
          </a:p>
          <a:p>
            <a:pPr marL="0" indent="0">
              <a:buNone/>
            </a:pPr>
            <a:r>
              <a:rPr lang="cs-CZ" dirty="0" smtClean="0"/>
              <a:t>bouch, </a:t>
            </a:r>
            <a:r>
              <a:rPr lang="cs-CZ" dirty="0" err="1" smtClean="0"/>
              <a:t>bác</a:t>
            </a:r>
            <a:r>
              <a:rPr lang="cs-CZ" dirty="0" smtClean="0"/>
              <a:t> letí do kouta. Ba ne  nejsem blbec. </a:t>
            </a:r>
            <a:r>
              <a:rPr lang="cs-CZ" dirty="0" err="1" smtClean="0"/>
              <a:t>Heleďte</a:t>
            </a:r>
            <a:r>
              <a:rPr lang="cs-CZ" dirty="0" smtClean="0"/>
              <a:t> já </a:t>
            </a:r>
          </a:p>
          <a:p>
            <a:pPr marL="0" indent="0">
              <a:buNone/>
            </a:pPr>
            <a:r>
              <a:rPr lang="cs-CZ" dirty="0" smtClean="0"/>
              <a:t>myslím, že to tak uděláme. Á  pan investor zřejmě laškuje.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citoslovce a kde je třeba, odděl čárkou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29256" y="3620160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2334276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4048788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4500570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57752" y="5406110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786454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3643314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3214686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2976" y="1905648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4071942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2132" y="1905648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57818" y="2334276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71670" y="2762904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43900" y="5357826"/>
            <a:ext cx="214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,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7" grpId="0" animBg="1"/>
      <p:bldP spid="36" grpId="0" animBg="1"/>
      <p:bldP spid="34" grpId="0" animBg="1"/>
      <p:bldP spid="33" grpId="0" animBg="1"/>
      <p:bldP spid="32" grpId="0" animBg="1"/>
      <p:bldP spid="31" grpId="0" animBg="1"/>
      <p:bldP spid="30" grpId="0" animBg="1"/>
      <p:bldP spid="29" grpId="0" animBg="1"/>
      <p:bldP spid="28" grpId="0" animBg="1"/>
      <p:bldP spid="27" grpId="0" animBg="1"/>
      <p:bldP spid="26" grpId="0" animBg="1"/>
      <p:bldP spid="25" grpId="0" animBg="1"/>
      <p:bldP spid="24" grpId="0" animBg="1"/>
      <p:bldP spid="23" grpId="0" animBg="1"/>
      <p:bldP spid="22" grpId="0" animBg="1"/>
      <p:bldP spid="21" grpId="0" animBg="1"/>
      <p:bldP spid="20" grpId="0" animBg="1"/>
      <p:bldP spid="19" grpId="0" animBg="1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1357290" y="5357826"/>
            <a:ext cx="107157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1857356" y="4857760"/>
            <a:ext cx="928694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85984" y="4357694"/>
            <a:ext cx="1214446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143240" y="3857628"/>
            <a:ext cx="71438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285852" y="3429000"/>
            <a:ext cx="1285884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571604" y="2928934"/>
            <a:ext cx="928694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785918" y="2428868"/>
            <a:ext cx="1071570" cy="357190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643042" y="1928802"/>
            <a:ext cx="857256" cy="428628"/>
          </a:xfrm>
          <a:prstGeom prst="roundRect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Nahraď sloveso vhodným citoslovcem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Vodník tloukl na dveře.</a:t>
            </a:r>
          </a:p>
          <a:p>
            <a:pPr>
              <a:buNone/>
            </a:pPr>
            <a:r>
              <a:rPr lang="cs-CZ" dirty="0" smtClean="0"/>
              <a:t>Moucha bzučela kolem ucha.</a:t>
            </a:r>
          </a:p>
          <a:p>
            <a:pPr>
              <a:buNone/>
            </a:pPr>
            <a:r>
              <a:rPr lang="cs-CZ" dirty="0" smtClean="0"/>
              <a:t>Průvan práskl dveřmi.</a:t>
            </a:r>
          </a:p>
          <a:p>
            <a:pPr>
              <a:buNone/>
            </a:pPr>
            <a:r>
              <a:rPr lang="cs-CZ" dirty="0" smtClean="0"/>
              <a:t>Žába žbluňkla do kaluže.</a:t>
            </a:r>
          </a:p>
          <a:p>
            <a:pPr>
              <a:buNone/>
            </a:pPr>
            <a:r>
              <a:rPr lang="cs-CZ" dirty="0" smtClean="0"/>
              <a:t>Holoubek smutně vrkal na okně.</a:t>
            </a:r>
          </a:p>
          <a:p>
            <a:pPr>
              <a:buNone/>
            </a:pPr>
            <a:r>
              <a:rPr lang="cs-CZ" dirty="0" smtClean="0"/>
              <a:t>Budík právě zazvonil.</a:t>
            </a:r>
          </a:p>
          <a:p>
            <a:pPr>
              <a:buNone/>
            </a:pPr>
            <a:r>
              <a:rPr lang="cs-CZ" dirty="0" smtClean="0"/>
              <a:t>V hnízdě pípala mláďata.</a:t>
            </a:r>
          </a:p>
          <a:p>
            <a:pPr>
              <a:buNone/>
            </a:pPr>
            <a:r>
              <a:rPr lang="cs-CZ" dirty="0" smtClean="0"/>
              <a:t>Větev praskla u kmene stromu.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9190" y="192880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ťuk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ťuk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071934" y="2071678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857752" y="2500306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15008" y="235743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bzz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bzz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786182" y="2928934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283434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chemeClr val="bg1"/>
                </a:solidFill>
              </a:rPr>
              <a:t>prásk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4214810" y="3429000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072066" y="333440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žbluňk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286380" y="3929066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143636" y="383447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vrkú, vrkú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3714744" y="4429132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428625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crrrr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4214810" y="4857760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072066" y="4763168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píp, </a:t>
            </a:r>
            <a:r>
              <a:rPr lang="cs-CZ" sz="2800" dirty="0" err="1" smtClean="0">
                <a:solidFill>
                  <a:schemeClr val="bg1"/>
                </a:solidFill>
              </a:rPr>
              <a:t>píp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5072066" y="5357826"/>
            <a:ext cx="714380" cy="285752"/>
          </a:xfrm>
          <a:prstGeom prst="rightArrow">
            <a:avLst/>
          </a:prstGeom>
          <a:solidFill>
            <a:srgbClr val="FF818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929322" y="5214950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prásk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mph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10" grpId="0" animBg="1"/>
      <p:bldP spid="11" grpId="0" animBg="1"/>
      <p:bldP spid="12" grpId="0" animBg="1"/>
      <p:bldP spid="13" grpId="0" animBg="1"/>
      <p:bldP spid="9" grpId="0" animBg="1"/>
      <p:bldP spid="6" grpId="0" animBg="1"/>
      <p:bldP spid="4" grpId="0"/>
      <p:bldP spid="5" grpId="0" animBg="1"/>
      <p:bldP spid="7" grpId="0" animBg="1"/>
      <p:bldP spid="8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6" grpId="0" animBg="1"/>
      <p:bldP spid="27" grpId="0"/>
      <p:bldP spid="28" grpId="0" animBg="1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TOPIL, Zdeněk; BIČÍKOVÁ, Vladimíra. </a:t>
            </a:r>
            <a:r>
              <a:rPr lang="cs-CZ" i="1" dirty="0"/>
              <a:t>Český jazyk s Tobiášem : Přídavná jména, zájmena, číslovky a neohebné slovní druhy</a:t>
            </a:r>
            <a:r>
              <a:rPr lang="cs-CZ" dirty="0"/>
              <a:t>. Havlíčkův Brod : Tobiáš, 1994. 80 s. ISBN 80-85808-25-0.</a:t>
            </a:r>
          </a:p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Havlíčkův Brod : Alter, 1999. 188 s. ISBN 80-7245-1001-8.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rgbClr val="FEF7E6"/>
      </a:lt1>
      <a:dk2>
        <a:srgbClr val="C00000"/>
      </a:dk2>
      <a:lt2>
        <a:srgbClr val="F1DFDA"/>
      </a:lt2>
      <a:accent1>
        <a:srgbClr val="FF0000"/>
      </a:accent1>
      <a:accent2>
        <a:srgbClr val="FF0000"/>
      </a:accent2>
      <a:accent3>
        <a:srgbClr val="CC0000"/>
      </a:accent3>
      <a:accent4>
        <a:srgbClr val="FFFF00"/>
      </a:accent4>
      <a:accent5>
        <a:srgbClr val="964305"/>
      </a:accent5>
      <a:accent6>
        <a:srgbClr val="475A8D"/>
      </a:accent6>
      <a:hlink>
        <a:srgbClr val="FFFF00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>
        <a:solidFill>
          <a:srgbClr val="FF8181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1974</TotalTime>
  <Words>743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Spojky, částice, citoslovce</vt:lpstr>
      <vt:lpstr>Spojky</vt:lpstr>
      <vt:lpstr>Vyhledej ve větách spojky a rozděl je na souřadicí a podřadicí</vt:lpstr>
      <vt:lpstr>Částice</vt:lpstr>
      <vt:lpstr>Vyhledej ve větách částice</vt:lpstr>
      <vt:lpstr>Rozliš, jestli se jedná o spojku nebo částici</vt:lpstr>
      <vt:lpstr>Citoslovce</vt:lpstr>
      <vt:lpstr>Vyhledej citoslovce a kde je třeba, odděl čárkou</vt:lpstr>
      <vt:lpstr>Nahraď sloveso vhodným citoslovcem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ajwee</dc:creator>
  <cp:lastModifiedBy>Vaše jméno</cp:lastModifiedBy>
  <cp:revision>55</cp:revision>
  <dcterms:created xsi:type="dcterms:W3CDTF">2011-08-10T15:43:29Z</dcterms:created>
  <dcterms:modified xsi:type="dcterms:W3CDTF">2012-03-28T20:09:33Z</dcterms:modified>
</cp:coreProperties>
</file>