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94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822879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233365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968736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251114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095382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358963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248998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173362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83949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324364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621518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  <a:alpha val="3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3F59A4-F837-41F0-876E-5CF40EF10FB8}" type="datetimeFigureOut">
              <a:rPr lang="cs-CZ" smtClean="0"/>
              <a:pPr/>
              <a:t>31.3.2012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74481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-cz/images/?CTT=6&amp;ver=14&amp;app=powerpnt.exe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37808" y="620688"/>
            <a:ext cx="7772400" cy="1470025"/>
          </a:xfrm>
          <a:solidFill>
            <a:schemeClr val="accent1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Pravopisné jevy  v odvozených slovech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421" y="2972544"/>
            <a:ext cx="6400800" cy="175260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93177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323608" y="4959032"/>
            <a:ext cx="6400800" cy="45645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tx1"/>
                </a:solidFill>
              </a:rPr>
              <a:t>VY_32_INOVACE_03-20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80553632"/>
              </p:ext>
            </p:extLst>
          </p:nvPr>
        </p:nvGraphicFramePr>
        <p:xfrm>
          <a:off x="1658755" y="2276872"/>
          <a:ext cx="6208395" cy="230749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8760"/>
                <a:gridCol w="4699635"/>
              </a:tblGrid>
              <a:tr h="191477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6. 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200" kern="50" dirty="0" smtClean="0">
                          <a:effectLst/>
                        </a:rPr>
                        <a:t>Jazyk a</a:t>
                      </a:r>
                      <a:r>
                        <a:rPr lang="cs-CZ" sz="1200" kern="50" baseline="0" dirty="0" smtClean="0">
                          <a:effectLst/>
                        </a:rPr>
                        <a:t> jazyková komunikace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87251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obor: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50" dirty="0" smtClean="0">
                          <a:effectLst/>
                        </a:rPr>
                        <a:t>Český jazyk a literatura</a:t>
                      </a:r>
                      <a:endParaRPr lang="cs-CZ" sz="1100" kern="50" dirty="0" smtClean="0">
                        <a:effectLst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Tematický okruh: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200" kern="50" dirty="0" smtClean="0">
                          <a:effectLst/>
                        </a:rPr>
                        <a:t> Tvarosloví</a:t>
                      </a:r>
                      <a:endParaRPr lang="cs-CZ" sz="1100" kern="5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Téma: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Pravopisné jevy  v odvozených slovech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err="1" smtClean="0">
                          <a:effectLst/>
                        </a:rPr>
                        <a:t>Gondkovská</a:t>
                      </a:r>
                      <a:r>
                        <a:rPr lang="cs-CZ" sz="1400" kern="50" dirty="0" smtClean="0">
                          <a:effectLst/>
                        </a:rPr>
                        <a:t> Libuše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3.11.2011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Materiál</a:t>
                      </a:r>
                      <a:r>
                        <a:rPr lang="cs-CZ" sz="1400" kern="50" baseline="0" dirty="0" smtClean="0">
                          <a:effectLst/>
                        </a:rPr>
                        <a:t>  slouží k procvičení a upevnění pravopisných jevů.</a:t>
                      </a: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baseline="0" dirty="0" smtClean="0">
                          <a:effectLst/>
                        </a:rPr>
                        <a:t>Může být  použit na procvičování těchto jevů ve všech  ročnících.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21626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Ú-Ů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cs-CZ" dirty="0" smtClean="0"/>
              <a:t>Ú píšeme:</a:t>
            </a:r>
          </a:p>
          <a:p>
            <a:pPr lvl="1">
              <a:buFont typeface="Wingdings" pitchFamily="2" charset="2"/>
              <a:buChar char="q"/>
            </a:pPr>
            <a:r>
              <a:rPr lang="cs-CZ" sz="3600" dirty="0" smtClean="0"/>
              <a:t> na začátku slova  - úl, únor</a:t>
            </a:r>
          </a:p>
          <a:p>
            <a:pPr lvl="1">
              <a:buFont typeface="Wingdings" pitchFamily="2" charset="2"/>
              <a:buChar char="q"/>
            </a:pPr>
            <a:r>
              <a:rPr lang="cs-CZ" sz="3600" dirty="0" smtClean="0"/>
              <a:t>po předponě a ve složeném slově - </a:t>
            </a:r>
            <a:r>
              <a:rPr lang="cs-CZ" sz="3600" dirty="0" smtClean="0">
                <a:solidFill>
                  <a:srgbClr val="FF0000"/>
                </a:solidFill>
              </a:rPr>
              <a:t>ne</a:t>
            </a:r>
            <a:r>
              <a:rPr lang="cs-CZ" sz="3600" dirty="0" smtClean="0"/>
              <a:t>úspěšný</a:t>
            </a:r>
          </a:p>
          <a:p>
            <a:pPr lvl="1">
              <a:buFont typeface="Wingdings" pitchFamily="2" charset="2"/>
              <a:buChar char="q"/>
            </a:pPr>
            <a:r>
              <a:rPr lang="cs-CZ" sz="3600" dirty="0" smtClean="0"/>
              <a:t>V citoslovcích – vrkú, </a:t>
            </a:r>
            <a:r>
              <a:rPr lang="cs-CZ" sz="3600" dirty="0" err="1" smtClean="0"/>
              <a:t>hú</a:t>
            </a:r>
            <a:endParaRPr lang="cs-CZ" sz="3600" dirty="0" smtClean="0"/>
          </a:p>
          <a:p>
            <a:pPr lvl="1">
              <a:buFont typeface="Wingdings" pitchFamily="2" charset="2"/>
              <a:buChar char="q"/>
            </a:pPr>
            <a:r>
              <a:rPr lang="cs-CZ" sz="3600" dirty="0" smtClean="0"/>
              <a:t>Ve slovech cizího původu – kúra, skútr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2458484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dirty="0" smtClean="0"/>
              <a:t>Doplň ú, ů: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 marL="0" indent="0">
              <a:lnSpc>
                <a:spcPct val="220000"/>
              </a:lnSpc>
              <a:buNone/>
            </a:pPr>
            <a:r>
              <a:rPr lang="cs-CZ" sz="11200" dirty="0" err="1" smtClean="0"/>
              <a:t>Ne___rodný</a:t>
            </a:r>
            <a:r>
              <a:rPr lang="cs-CZ" sz="11200" dirty="0" smtClean="0"/>
              <a:t>, z___</a:t>
            </a:r>
            <a:r>
              <a:rPr lang="cs-CZ" sz="11200" dirty="0" err="1" smtClean="0"/>
              <a:t>častnit</a:t>
            </a:r>
            <a:r>
              <a:rPr lang="cs-CZ" sz="11200" dirty="0" smtClean="0"/>
              <a:t> se, </a:t>
            </a:r>
            <a:r>
              <a:rPr lang="cs-CZ" sz="11200" dirty="0" err="1" smtClean="0"/>
              <a:t>zp</a:t>
            </a:r>
            <a:r>
              <a:rPr lang="cs-CZ" sz="11200" dirty="0" smtClean="0"/>
              <a:t>___</a:t>
            </a:r>
            <a:r>
              <a:rPr lang="cs-CZ" sz="11200" dirty="0" err="1" smtClean="0"/>
              <a:t>sobit</a:t>
            </a:r>
            <a:r>
              <a:rPr lang="cs-CZ" sz="11200" dirty="0" smtClean="0"/>
              <a:t>, </a:t>
            </a:r>
            <a:r>
              <a:rPr lang="cs-CZ" sz="11200" dirty="0" err="1" smtClean="0"/>
              <a:t>ned</a:t>
            </a:r>
            <a:r>
              <a:rPr lang="cs-CZ" sz="11200" dirty="0" smtClean="0"/>
              <a:t>___</a:t>
            </a:r>
            <a:r>
              <a:rPr lang="cs-CZ" sz="11200" dirty="0" err="1" smtClean="0"/>
              <a:t>věra</a:t>
            </a:r>
            <a:r>
              <a:rPr lang="cs-CZ" sz="11200" dirty="0" smtClean="0"/>
              <a:t>, </a:t>
            </a:r>
            <a:r>
              <a:rPr lang="cs-CZ" sz="11200" dirty="0" err="1" smtClean="0"/>
              <a:t>ne___spěšný</a:t>
            </a:r>
            <a:r>
              <a:rPr lang="cs-CZ" sz="11200" dirty="0" smtClean="0"/>
              <a:t>, p___</a:t>
            </a:r>
            <a:r>
              <a:rPr lang="cs-CZ" sz="11200" dirty="0" err="1" smtClean="0"/>
              <a:t>vabný</a:t>
            </a:r>
            <a:r>
              <a:rPr lang="cs-CZ" sz="11200" dirty="0" smtClean="0"/>
              <a:t>, p___</a:t>
            </a:r>
            <a:r>
              <a:rPr lang="cs-CZ" sz="11200" dirty="0" err="1" smtClean="0"/>
              <a:t>jčka</a:t>
            </a:r>
            <a:r>
              <a:rPr lang="cs-CZ" sz="11200" dirty="0" smtClean="0"/>
              <a:t>, </a:t>
            </a:r>
            <a:r>
              <a:rPr lang="cs-CZ" sz="11200" dirty="0" err="1" smtClean="0"/>
              <a:t>ne___točit</a:t>
            </a:r>
            <a:r>
              <a:rPr lang="cs-CZ" sz="11200" dirty="0" smtClean="0"/>
              <a:t>, </a:t>
            </a:r>
            <a:r>
              <a:rPr lang="cs-CZ" sz="11200" dirty="0" err="1" smtClean="0"/>
              <a:t>rozp</a:t>
            </a:r>
            <a:r>
              <a:rPr lang="cs-CZ" sz="11200" dirty="0" smtClean="0"/>
              <a:t>___</a:t>
            </a:r>
            <a:r>
              <a:rPr lang="cs-CZ" sz="11200" dirty="0" err="1" smtClean="0"/>
              <a:t>lené</a:t>
            </a:r>
            <a:r>
              <a:rPr lang="cs-CZ" sz="11200" dirty="0" smtClean="0"/>
              <a:t>, ___tulný, dlouhá t___</a:t>
            </a:r>
            <a:r>
              <a:rPr lang="cs-CZ" sz="11200" dirty="0" err="1" smtClean="0"/>
              <a:t>ra</a:t>
            </a:r>
            <a:r>
              <a:rPr lang="cs-CZ" sz="11200" dirty="0" smtClean="0"/>
              <a:t>, léčebná k___</a:t>
            </a:r>
            <a:r>
              <a:rPr lang="cs-CZ" sz="11200" dirty="0" err="1" smtClean="0"/>
              <a:t>ra</a:t>
            </a:r>
            <a:r>
              <a:rPr lang="cs-CZ" sz="11200" dirty="0" smtClean="0"/>
              <a:t>, k___</a:t>
            </a:r>
            <a:r>
              <a:rPr lang="cs-CZ" sz="11200" dirty="0" err="1" smtClean="0"/>
              <a:t>ra</a:t>
            </a:r>
            <a:r>
              <a:rPr lang="cs-CZ" sz="11200" dirty="0" smtClean="0"/>
              <a:t> na stromě, malé </a:t>
            </a:r>
            <a:r>
              <a:rPr lang="cs-CZ" sz="11200" dirty="0" err="1" smtClean="0"/>
              <a:t>sl</a:t>
            </a:r>
            <a:r>
              <a:rPr lang="cs-CZ" sz="11200" dirty="0" smtClean="0"/>
              <a:t>___ně, </a:t>
            </a:r>
            <a:r>
              <a:rPr lang="cs-CZ" sz="11200" dirty="0" err="1" smtClean="0"/>
              <a:t>ne___platný</a:t>
            </a:r>
            <a:r>
              <a:rPr lang="cs-CZ" sz="11200" dirty="0" smtClean="0"/>
              <a:t>, troj___</a:t>
            </a:r>
            <a:r>
              <a:rPr lang="cs-CZ" sz="11200" dirty="0" err="1" smtClean="0"/>
              <a:t>helník</a:t>
            </a:r>
            <a:r>
              <a:rPr lang="cs-CZ" sz="11200" dirty="0" smtClean="0"/>
              <a:t>, ne___</a:t>
            </a:r>
            <a:r>
              <a:rPr lang="cs-CZ" sz="11200" dirty="0" err="1" smtClean="0"/>
              <a:t>stupnost</a:t>
            </a:r>
            <a:r>
              <a:rPr lang="cs-CZ" sz="11200" dirty="0" smtClean="0"/>
              <a:t>, z___</a:t>
            </a:r>
            <a:r>
              <a:rPr lang="cs-CZ" sz="11200" dirty="0" err="1" smtClean="0"/>
              <a:t>stat</a:t>
            </a:r>
            <a:r>
              <a:rPr lang="cs-CZ" sz="11200" dirty="0" smtClean="0"/>
              <a:t>.								</a:t>
            </a:r>
            <a:r>
              <a:rPr lang="cs-CZ" sz="9600" dirty="0" smtClean="0"/>
              <a:t>	</a:t>
            </a:r>
            <a:r>
              <a:rPr lang="cs-CZ" dirty="0" smtClean="0"/>
              <a:t>										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685516" y="1717576"/>
            <a:ext cx="360040" cy="5040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ú</a:t>
            </a:r>
            <a:endParaRPr lang="cs-CZ" sz="2800" b="1" dirty="0"/>
          </a:p>
        </p:txBody>
      </p:sp>
      <p:sp>
        <p:nvSpPr>
          <p:cNvPr id="5" name="Obdélník 4"/>
          <p:cNvSpPr/>
          <p:nvPr/>
        </p:nvSpPr>
        <p:spPr>
          <a:xfrm>
            <a:off x="5184068" y="3356992"/>
            <a:ext cx="360040" cy="5040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ú</a:t>
            </a:r>
            <a:endParaRPr lang="cs-CZ" sz="2400" b="1" dirty="0"/>
          </a:p>
        </p:txBody>
      </p:sp>
      <p:sp>
        <p:nvSpPr>
          <p:cNvPr id="16" name="Obdélník 15"/>
          <p:cNvSpPr/>
          <p:nvPr/>
        </p:nvSpPr>
        <p:spPr>
          <a:xfrm>
            <a:off x="1014583" y="1717576"/>
            <a:ext cx="360040" cy="5040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ú</a:t>
            </a:r>
            <a:endParaRPr lang="cs-CZ" sz="2800" b="1" dirty="0"/>
          </a:p>
        </p:txBody>
      </p:sp>
      <p:sp>
        <p:nvSpPr>
          <p:cNvPr id="17" name="Obdélník 16"/>
          <p:cNvSpPr/>
          <p:nvPr/>
        </p:nvSpPr>
        <p:spPr>
          <a:xfrm>
            <a:off x="6228184" y="2570494"/>
            <a:ext cx="360040" cy="5040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ú</a:t>
            </a:r>
            <a:endParaRPr lang="cs-CZ" sz="2800" b="1" dirty="0"/>
          </a:p>
        </p:txBody>
      </p:sp>
      <p:sp>
        <p:nvSpPr>
          <p:cNvPr id="18" name="Obdélník 17"/>
          <p:cNvSpPr/>
          <p:nvPr/>
        </p:nvSpPr>
        <p:spPr>
          <a:xfrm>
            <a:off x="980642" y="2566159"/>
            <a:ext cx="360040" cy="5040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ú</a:t>
            </a:r>
            <a:endParaRPr lang="cs-CZ" sz="2800" b="1" dirty="0"/>
          </a:p>
        </p:txBody>
      </p:sp>
      <p:sp>
        <p:nvSpPr>
          <p:cNvPr id="19" name="Obdélník 18"/>
          <p:cNvSpPr/>
          <p:nvPr/>
        </p:nvSpPr>
        <p:spPr>
          <a:xfrm>
            <a:off x="2505496" y="3465974"/>
            <a:ext cx="360040" cy="5040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ú</a:t>
            </a:r>
            <a:endParaRPr lang="cs-CZ" sz="2800" b="1" dirty="0"/>
          </a:p>
        </p:txBody>
      </p:sp>
      <p:sp>
        <p:nvSpPr>
          <p:cNvPr id="20" name="Obdélník 19"/>
          <p:cNvSpPr/>
          <p:nvPr/>
        </p:nvSpPr>
        <p:spPr>
          <a:xfrm>
            <a:off x="3059832" y="5157192"/>
            <a:ext cx="360040" cy="5040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ú</a:t>
            </a:r>
            <a:endParaRPr lang="cs-CZ" sz="2800" b="1" dirty="0"/>
          </a:p>
        </p:txBody>
      </p:sp>
      <p:sp>
        <p:nvSpPr>
          <p:cNvPr id="21" name="Obdélník 20"/>
          <p:cNvSpPr/>
          <p:nvPr/>
        </p:nvSpPr>
        <p:spPr>
          <a:xfrm>
            <a:off x="-2340768" y="3161174"/>
            <a:ext cx="360040" cy="5040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ů</a:t>
            </a:r>
            <a:endParaRPr lang="cs-CZ" sz="2800" b="1" dirty="0"/>
          </a:p>
        </p:txBody>
      </p:sp>
      <p:sp>
        <p:nvSpPr>
          <p:cNvPr id="22" name="Obdélník 21"/>
          <p:cNvSpPr/>
          <p:nvPr/>
        </p:nvSpPr>
        <p:spPr>
          <a:xfrm>
            <a:off x="1160662" y="5157192"/>
            <a:ext cx="360040" cy="5040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ú</a:t>
            </a:r>
            <a:endParaRPr lang="cs-CZ" sz="2800" b="1" dirty="0"/>
          </a:p>
        </p:txBody>
      </p:sp>
      <p:sp>
        <p:nvSpPr>
          <p:cNvPr id="23" name="Obdélník 22"/>
          <p:cNvSpPr/>
          <p:nvPr/>
        </p:nvSpPr>
        <p:spPr>
          <a:xfrm>
            <a:off x="5796136" y="4274830"/>
            <a:ext cx="360040" cy="5040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ú</a:t>
            </a:r>
            <a:endParaRPr lang="cs-CZ" sz="2800" b="1" dirty="0"/>
          </a:p>
        </p:txBody>
      </p:sp>
      <p:sp>
        <p:nvSpPr>
          <p:cNvPr id="24" name="Obdélník 23"/>
          <p:cNvSpPr/>
          <p:nvPr/>
        </p:nvSpPr>
        <p:spPr>
          <a:xfrm>
            <a:off x="7596336" y="3370498"/>
            <a:ext cx="360040" cy="5040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ú</a:t>
            </a:r>
            <a:endParaRPr lang="cs-CZ" sz="2800" b="1" dirty="0"/>
          </a:p>
        </p:txBody>
      </p:sp>
      <p:sp>
        <p:nvSpPr>
          <p:cNvPr id="25" name="Obdélník 24"/>
          <p:cNvSpPr/>
          <p:nvPr/>
        </p:nvSpPr>
        <p:spPr>
          <a:xfrm>
            <a:off x="7020272" y="1717576"/>
            <a:ext cx="360040" cy="5040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ů</a:t>
            </a:r>
            <a:endParaRPr lang="cs-CZ" sz="2800" b="1" dirty="0"/>
          </a:p>
        </p:txBody>
      </p:sp>
      <p:sp>
        <p:nvSpPr>
          <p:cNvPr id="26" name="Obdélník 25"/>
          <p:cNvSpPr/>
          <p:nvPr/>
        </p:nvSpPr>
        <p:spPr>
          <a:xfrm>
            <a:off x="5068430" y="1717576"/>
            <a:ext cx="360040" cy="5040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ů</a:t>
            </a:r>
            <a:endParaRPr lang="cs-CZ" sz="2800" b="1" dirty="0"/>
          </a:p>
        </p:txBody>
      </p:sp>
      <p:sp>
        <p:nvSpPr>
          <p:cNvPr id="27" name="Obdélník 26"/>
          <p:cNvSpPr/>
          <p:nvPr/>
        </p:nvSpPr>
        <p:spPr>
          <a:xfrm>
            <a:off x="4539793" y="2570494"/>
            <a:ext cx="360040" cy="5040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ů</a:t>
            </a:r>
            <a:endParaRPr lang="cs-CZ" sz="2800" b="1" dirty="0"/>
          </a:p>
        </p:txBody>
      </p:sp>
      <p:sp>
        <p:nvSpPr>
          <p:cNvPr id="28" name="Obdélník 27"/>
          <p:cNvSpPr/>
          <p:nvPr/>
        </p:nvSpPr>
        <p:spPr>
          <a:xfrm>
            <a:off x="2865536" y="2570494"/>
            <a:ext cx="360040" cy="5040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ů</a:t>
            </a:r>
            <a:endParaRPr lang="cs-CZ" sz="2800" b="1" dirty="0"/>
          </a:p>
        </p:txBody>
      </p:sp>
      <p:sp>
        <p:nvSpPr>
          <p:cNvPr id="29" name="Obdélník 28"/>
          <p:cNvSpPr/>
          <p:nvPr/>
        </p:nvSpPr>
        <p:spPr>
          <a:xfrm>
            <a:off x="1194603" y="3419118"/>
            <a:ext cx="360040" cy="5040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ů</a:t>
            </a:r>
            <a:endParaRPr lang="cs-CZ" sz="2800" b="1" dirty="0"/>
          </a:p>
        </p:txBody>
      </p:sp>
      <p:sp>
        <p:nvSpPr>
          <p:cNvPr id="30" name="Obdélník 29"/>
          <p:cNvSpPr/>
          <p:nvPr/>
        </p:nvSpPr>
        <p:spPr>
          <a:xfrm>
            <a:off x="5238617" y="5157192"/>
            <a:ext cx="360040" cy="5040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ů</a:t>
            </a:r>
            <a:endParaRPr lang="cs-CZ" sz="2800" b="1" dirty="0"/>
          </a:p>
        </p:txBody>
      </p:sp>
      <p:sp>
        <p:nvSpPr>
          <p:cNvPr id="31" name="Obdélník 30"/>
          <p:cNvSpPr/>
          <p:nvPr/>
        </p:nvSpPr>
        <p:spPr>
          <a:xfrm>
            <a:off x="4319972" y="4274830"/>
            <a:ext cx="360040" cy="5040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ů</a:t>
            </a:r>
            <a:endParaRPr lang="cs-CZ" sz="2800" b="1" dirty="0"/>
          </a:p>
        </p:txBody>
      </p:sp>
      <p:sp>
        <p:nvSpPr>
          <p:cNvPr id="32" name="Obdélník 31"/>
          <p:cNvSpPr/>
          <p:nvPr/>
        </p:nvSpPr>
        <p:spPr>
          <a:xfrm>
            <a:off x="834563" y="4327602"/>
            <a:ext cx="360040" cy="5040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ů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xmlns="" val="431803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/>
              <a:t>Doplň ú, ů: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A)</a:t>
            </a:r>
          </a:p>
          <a:p>
            <a:pPr marL="0" indent="0">
              <a:buNone/>
            </a:pPr>
            <a:r>
              <a:rPr lang="cs-CZ" dirty="0" smtClean="0"/>
              <a:t>d___</a:t>
            </a:r>
            <a:r>
              <a:rPr lang="cs-CZ" dirty="0" err="1" smtClean="0"/>
              <a:t>věřovat</a:t>
            </a: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manik</a:t>
            </a:r>
            <a:r>
              <a:rPr lang="cs-CZ" dirty="0" smtClean="0"/>
              <a:t>____</a:t>
            </a:r>
            <a:r>
              <a:rPr lang="cs-CZ" dirty="0" err="1" smtClean="0"/>
              <a:t>ra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dom___</a:t>
            </a:r>
          </a:p>
          <a:p>
            <a:pPr marL="0" indent="0">
              <a:buNone/>
            </a:pPr>
            <a:r>
              <a:rPr lang="cs-CZ" dirty="0" smtClean="0"/>
              <a:t>ne___</a:t>
            </a:r>
            <a:r>
              <a:rPr lang="cs-CZ" dirty="0" err="1" smtClean="0"/>
              <a:t>myslný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od___</a:t>
            </a:r>
            <a:r>
              <a:rPr lang="cs-CZ" dirty="0" err="1" smtClean="0"/>
              <a:t>vodnit</a:t>
            </a: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nej</a:t>
            </a:r>
            <a:r>
              <a:rPr lang="cs-CZ" dirty="0" smtClean="0"/>
              <a:t>___spěšnější</a:t>
            </a:r>
          </a:p>
          <a:p>
            <a:pPr marL="0" indent="0">
              <a:buNone/>
            </a:pPr>
            <a:r>
              <a:rPr lang="cs-CZ" dirty="0" err="1" smtClean="0"/>
              <a:t>pr</a:t>
            </a:r>
            <a:r>
              <a:rPr lang="cs-CZ" dirty="0" smtClean="0"/>
              <a:t>___měrný</a:t>
            </a:r>
          </a:p>
          <a:p>
            <a:pPr marL="0" indent="0">
              <a:buNone/>
            </a:pPr>
            <a:r>
              <a:rPr lang="cs-CZ" dirty="0" smtClean="0"/>
              <a:t>troj___</a:t>
            </a:r>
            <a:r>
              <a:rPr lang="cs-CZ" dirty="0" err="1" smtClean="0"/>
              <a:t>helnik</a:t>
            </a: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vrk</a:t>
            </a:r>
            <a:r>
              <a:rPr lang="cs-CZ" dirty="0" smtClean="0"/>
              <a:t>___</a:t>
            </a:r>
          </a:p>
          <a:p>
            <a:pPr marL="0" indent="0">
              <a:buNone/>
            </a:pPr>
            <a:r>
              <a:rPr lang="cs-CZ" dirty="0" err="1" smtClean="0"/>
              <a:t>ne___činně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B)</a:t>
            </a:r>
          </a:p>
          <a:p>
            <a:pPr marL="0" indent="0">
              <a:buNone/>
            </a:pPr>
            <a:r>
              <a:rPr lang="cs-CZ" dirty="0" smtClean="0"/>
              <a:t>d___</a:t>
            </a:r>
            <a:r>
              <a:rPr lang="cs-CZ" dirty="0" err="1" smtClean="0"/>
              <a:t>myslný</a:t>
            </a: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ne___plný</a:t>
            </a: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vyp</a:t>
            </a:r>
            <a:r>
              <a:rPr lang="cs-CZ" dirty="0" smtClean="0"/>
              <a:t>___</a:t>
            </a:r>
            <a:r>
              <a:rPr lang="cs-CZ" dirty="0" err="1" smtClean="0"/>
              <a:t>jčený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h___</a:t>
            </a:r>
          </a:p>
          <a:p>
            <a:pPr marL="0" indent="0">
              <a:buNone/>
            </a:pPr>
            <a:r>
              <a:rPr lang="cs-CZ" dirty="0" err="1" smtClean="0"/>
              <a:t>zp</a:t>
            </a:r>
            <a:r>
              <a:rPr lang="cs-CZ" dirty="0" smtClean="0"/>
              <a:t>____sob</a:t>
            </a:r>
          </a:p>
          <a:p>
            <a:pPr marL="0" indent="0">
              <a:buNone/>
            </a:pPr>
            <a:r>
              <a:rPr lang="cs-CZ" dirty="0" err="1" smtClean="0"/>
              <a:t>za___točit</a:t>
            </a: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rozp</a:t>
            </a:r>
            <a:r>
              <a:rPr lang="cs-CZ" dirty="0" smtClean="0"/>
              <a:t>___lit</a:t>
            </a:r>
          </a:p>
          <a:p>
            <a:pPr marL="0" indent="0">
              <a:buNone/>
            </a:pPr>
            <a:r>
              <a:rPr lang="cs-CZ" dirty="0" err="1" smtClean="0"/>
              <a:t>bez___ročný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čtyř___</a:t>
            </a:r>
            <a:r>
              <a:rPr lang="cs-CZ" dirty="0" err="1" smtClean="0"/>
              <a:t>helník</a:t>
            </a: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podh</a:t>
            </a:r>
            <a:r>
              <a:rPr lang="cs-CZ" dirty="0" smtClean="0"/>
              <a:t>___ří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5472588" y="4296982"/>
            <a:ext cx="288032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ů</a:t>
            </a:r>
            <a:endParaRPr lang="cs-CZ" sz="2400" b="1" dirty="0"/>
          </a:p>
        </p:txBody>
      </p:sp>
      <p:sp>
        <p:nvSpPr>
          <p:cNvPr id="8" name="Obdélník 7"/>
          <p:cNvSpPr/>
          <p:nvPr/>
        </p:nvSpPr>
        <p:spPr>
          <a:xfrm>
            <a:off x="5148064" y="2276872"/>
            <a:ext cx="288032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ú</a:t>
            </a:r>
            <a:endParaRPr lang="cs-CZ" sz="2400" b="1" dirty="0"/>
          </a:p>
        </p:txBody>
      </p:sp>
      <p:sp>
        <p:nvSpPr>
          <p:cNvPr id="9" name="Obdélník 8"/>
          <p:cNvSpPr/>
          <p:nvPr/>
        </p:nvSpPr>
        <p:spPr>
          <a:xfrm>
            <a:off x="5035624" y="3114653"/>
            <a:ext cx="288032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ú</a:t>
            </a:r>
            <a:endParaRPr lang="cs-CZ" sz="2400" b="1" dirty="0"/>
          </a:p>
        </p:txBody>
      </p:sp>
      <p:sp>
        <p:nvSpPr>
          <p:cNvPr id="10" name="Obdélník 9"/>
          <p:cNvSpPr/>
          <p:nvPr/>
        </p:nvSpPr>
        <p:spPr>
          <a:xfrm>
            <a:off x="899592" y="5569994"/>
            <a:ext cx="288032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ú</a:t>
            </a:r>
            <a:endParaRPr lang="cs-CZ" sz="2400" b="1" dirty="0"/>
          </a:p>
        </p:txBody>
      </p:sp>
      <p:sp>
        <p:nvSpPr>
          <p:cNvPr id="11" name="Obdélník 10"/>
          <p:cNvSpPr/>
          <p:nvPr/>
        </p:nvSpPr>
        <p:spPr>
          <a:xfrm>
            <a:off x="1043608" y="5157192"/>
            <a:ext cx="288032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ú</a:t>
            </a:r>
            <a:endParaRPr lang="cs-CZ" sz="2400" b="1" dirty="0"/>
          </a:p>
        </p:txBody>
      </p:sp>
      <p:sp>
        <p:nvSpPr>
          <p:cNvPr id="12" name="Obdélník 11"/>
          <p:cNvSpPr/>
          <p:nvPr/>
        </p:nvSpPr>
        <p:spPr>
          <a:xfrm>
            <a:off x="1043608" y="4725144"/>
            <a:ext cx="288032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ú</a:t>
            </a:r>
            <a:endParaRPr lang="cs-CZ" sz="2400" b="1" dirty="0"/>
          </a:p>
        </p:txBody>
      </p:sp>
      <p:sp>
        <p:nvSpPr>
          <p:cNvPr id="13" name="Obdélník 12"/>
          <p:cNvSpPr/>
          <p:nvPr/>
        </p:nvSpPr>
        <p:spPr>
          <a:xfrm>
            <a:off x="1043608" y="3933056"/>
            <a:ext cx="288032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ú</a:t>
            </a:r>
            <a:endParaRPr lang="cs-CZ" sz="2400" b="1" dirty="0"/>
          </a:p>
        </p:txBody>
      </p:sp>
      <p:sp>
        <p:nvSpPr>
          <p:cNvPr id="14" name="Obdélník 13"/>
          <p:cNvSpPr/>
          <p:nvPr/>
        </p:nvSpPr>
        <p:spPr>
          <a:xfrm>
            <a:off x="1043608" y="3114653"/>
            <a:ext cx="278386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ú</a:t>
            </a:r>
            <a:endParaRPr lang="cs-CZ" sz="2400" b="1" dirty="0"/>
          </a:p>
        </p:txBody>
      </p:sp>
      <p:sp>
        <p:nvSpPr>
          <p:cNvPr id="15" name="Obdélník 14"/>
          <p:cNvSpPr/>
          <p:nvPr/>
        </p:nvSpPr>
        <p:spPr>
          <a:xfrm>
            <a:off x="1619672" y="2248365"/>
            <a:ext cx="288032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ú</a:t>
            </a:r>
            <a:endParaRPr lang="cs-CZ" sz="2400" b="1" dirty="0"/>
          </a:p>
        </p:txBody>
      </p:sp>
      <p:sp>
        <p:nvSpPr>
          <p:cNvPr id="16" name="Obdélník 15"/>
          <p:cNvSpPr/>
          <p:nvPr/>
        </p:nvSpPr>
        <p:spPr>
          <a:xfrm>
            <a:off x="5184556" y="3933056"/>
            <a:ext cx="288032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ú</a:t>
            </a:r>
            <a:endParaRPr lang="cs-CZ" sz="2400" b="1" dirty="0"/>
          </a:p>
        </p:txBody>
      </p:sp>
      <p:sp>
        <p:nvSpPr>
          <p:cNvPr id="17" name="Obdélník 16"/>
          <p:cNvSpPr/>
          <p:nvPr/>
        </p:nvSpPr>
        <p:spPr>
          <a:xfrm>
            <a:off x="5292080" y="4674933"/>
            <a:ext cx="288032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ú</a:t>
            </a:r>
            <a:endParaRPr lang="cs-CZ" sz="2400" b="1" dirty="0"/>
          </a:p>
        </p:txBody>
      </p:sp>
      <p:sp>
        <p:nvSpPr>
          <p:cNvPr id="18" name="Obdélník 17"/>
          <p:cNvSpPr/>
          <p:nvPr/>
        </p:nvSpPr>
        <p:spPr>
          <a:xfrm>
            <a:off x="5292080" y="5096444"/>
            <a:ext cx="288032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ú</a:t>
            </a:r>
            <a:endParaRPr lang="cs-CZ" sz="2400" b="1" dirty="0"/>
          </a:p>
        </p:txBody>
      </p:sp>
      <p:sp>
        <p:nvSpPr>
          <p:cNvPr id="19" name="Obdélník 18"/>
          <p:cNvSpPr/>
          <p:nvPr/>
        </p:nvSpPr>
        <p:spPr>
          <a:xfrm>
            <a:off x="899592" y="4299878"/>
            <a:ext cx="288032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ů</a:t>
            </a:r>
            <a:endParaRPr lang="cs-CZ" sz="2400" b="1" dirty="0"/>
          </a:p>
        </p:txBody>
      </p:sp>
      <p:sp>
        <p:nvSpPr>
          <p:cNvPr id="20" name="Obdélník 19"/>
          <p:cNvSpPr/>
          <p:nvPr/>
        </p:nvSpPr>
        <p:spPr>
          <a:xfrm>
            <a:off x="951019" y="3501008"/>
            <a:ext cx="288032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ů</a:t>
            </a:r>
            <a:endParaRPr lang="cs-CZ" sz="2400" b="1" dirty="0"/>
          </a:p>
        </p:txBody>
      </p:sp>
      <p:sp>
        <p:nvSpPr>
          <p:cNvPr id="21" name="Obdélník 20"/>
          <p:cNvSpPr/>
          <p:nvPr/>
        </p:nvSpPr>
        <p:spPr>
          <a:xfrm>
            <a:off x="1321994" y="2680413"/>
            <a:ext cx="288032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ů</a:t>
            </a:r>
            <a:endParaRPr lang="cs-CZ" sz="2400" b="1" dirty="0"/>
          </a:p>
        </p:txBody>
      </p:sp>
      <p:sp>
        <p:nvSpPr>
          <p:cNvPr id="22" name="Obdélník 21"/>
          <p:cNvSpPr/>
          <p:nvPr/>
        </p:nvSpPr>
        <p:spPr>
          <a:xfrm>
            <a:off x="755576" y="1844824"/>
            <a:ext cx="288032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ů</a:t>
            </a:r>
            <a:endParaRPr lang="cs-CZ" sz="2400" b="1" dirty="0"/>
          </a:p>
        </p:txBody>
      </p:sp>
      <p:sp>
        <p:nvSpPr>
          <p:cNvPr id="23" name="Obdélník 22"/>
          <p:cNvSpPr/>
          <p:nvPr/>
        </p:nvSpPr>
        <p:spPr>
          <a:xfrm>
            <a:off x="5328572" y="2694876"/>
            <a:ext cx="288032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ů</a:t>
            </a:r>
            <a:endParaRPr lang="cs-CZ" sz="2400" b="1" dirty="0"/>
          </a:p>
        </p:txBody>
      </p:sp>
      <p:sp>
        <p:nvSpPr>
          <p:cNvPr id="24" name="Obdélník 23"/>
          <p:cNvSpPr/>
          <p:nvPr/>
        </p:nvSpPr>
        <p:spPr>
          <a:xfrm>
            <a:off x="4891608" y="1844824"/>
            <a:ext cx="288032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ů</a:t>
            </a:r>
            <a:endParaRPr lang="cs-CZ" sz="2400" b="1" dirty="0"/>
          </a:p>
        </p:txBody>
      </p:sp>
      <p:sp>
        <p:nvSpPr>
          <p:cNvPr id="25" name="Obdélník 24"/>
          <p:cNvSpPr/>
          <p:nvPr/>
        </p:nvSpPr>
        <p:spPr>
          <a:xfrm>
            <a:off x="5211216" y="3370710"/>
            <a:ext cx="288032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ů</a:t>
            </a:r>
            <a:endParaRPr lang="cs-CZ" sz="2400" b="1" dirty="0"/>
          </a:p>
        </p:txBody>
      </p:sp>
      <p:sp>
        <p:nvSpPr>
          <p:cNvPr id="26" name="Obdélník 25"/>
          <p:cNvSpPr/>
          <p:nvPr/>
        </p:nvSpPr>
        <p:spPr>
          <a:xfrm>
            <a:off x="5470747" y="5569994"/>
            <a:ext cx="288032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ů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xmlns="" val="453685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mě - mně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Mně</a:t>
            </a:r>
            <a:r>
              <a:rPr lang="cs-CZ" dirty="0" smtClean="0"/>
              <a:t> píšeme tam, kde</a:t>
            </a:r>
          </a:p>
          <a:p>
            <a:pPr lvl="1"/>
            <a:r>
              <a:rPr lang="cs-CZ" dirty="0" smtClean="0"/>
              <a:t>je v příbuzných slovech skupina  - </a:t>
            </a:r>
            <a:r>
              <a:rPr lang="cs-CZ" dirty="0" err="1" smtClean="0"/>
              <a:t>mn</a:t>
            </a:r>
            <a:r>
              <a:rPr lang="cs-CZ" dirty="0" smtClean="0"/>
              <a:t>-</a:t>
            </a:r>
          </a:p>
          <a:p>
            <a:pPr marL="457200" lvl="1" indent="0">
              <a:buNone/>
            </a:pPr>
            <a:r>
              <a:rPr lang="cs-CZ" dirty="0" smtClean="0"/>
              <a:t>                  (příje</a:t>
            </a:r>
            <a:r>
              <a:rPr lang="cs-CZ" dirty="0" smtClean="0">
                <a:solidFill>
                  <a:srgbClr val="FF0000"/>
                </a:solidFill>
              </a:rPr>
              <a:t>mn</a:t>
            </a:r>
            <a:r>
              <a:rPr lang="cs-CZ" dirty="0" smtClean="0"/>
              <a:t>ý – příje</a:t>
            </a:r>
            <a:r>
              <a:rPr lang="cs-CZ" dirty="0" smtClean="0">
                <a:solidFill>
                  <a:srgbClr val="FF0000"/>
                </a:solidFill>
              </a:rPr>
              <a:t>mn</a:t>
            </a:r>
            <a:r>
              <a:rPr lang="cs-CZ" dirty="0" smtClean="0"/>
              <a:t>ě)</a:t>
            </a:r>
          </a:p>
          <a:p>
            <a:pPr marL="457200" lvl="1" indent="0">
              <a:buNone/>
            </a:pPr>
            <a:r>
              <a:rPr lang="cs-CZ" dirty="0" smtClean="0"/>
              <a:t> -  ve tvarech 3. a 6. pádu zájmena </a:t>
            </a:r>
            <a:r>
              <a:rPr lang="cs-CZ" dirty="0" smtClean="0">
                <a:solidFill>
                  <a:srgbClr val="FF0000"/>
                </a:solidFill>
              </a:rPr>
              <a:t>já (mně)</a:t>
            </a:r>
          </a:p>
          <a:p>
            <a:pPr marL="514350" indent="-457200"/>
            <a:r>
              <a:rPr lang="cs-CZ" dirty="0" smtClean="0">
                <a:solidFill>
                  <a:srgbClr val="FF0000"/>
                </a:solidFill>
              </a:rPr>
              <a:t>Mě </a:t>
            </a:r>
            <a:r>
              <a:rPr lang="cs-CZ" dirty="0" smtClean="0"/>
              <a:t>píšeme</a:t>
            </a:r>
          </a:p>
          <a:p>
            <a:pPr lvl="1"/>
            <a:r>
              <a:rPr lang="cs-CZ" dirty="0" smtClean="0"/>
              <a:t> uvnitř slova (město, směr)</a:t>
            </a:r>
          </a:p>
          <a:p>
            <a:pPr lvl="1"/>
            <a:r>
              <a:rPr lang="cs-CZ" dirty="0" smtClean="0"/>
              <a:t>v příbuzných slovech je přípona </a:t>
            </a:r>
            <a:r>
              <a:rPr lang="cs-CZ" dirty="0" smtClean="0">
                <a:solidFill>
                  <a:srgbClr val="FF0000"/>
                </a:solidFill>
              </a:rPr>
              <a:t>mý</a:t>
            </a:r>
          </a:p>
          <a:p>
            <a:pPr marL="457200" lvl="1" indent="0">
              <a:buNone/>
            </a:pPr>
            <a:r>
              <a:rPr lang="cs-CZ" dirty="0" smtClean="0"/>
              <a:t>                   (zřej</a:t>
            </a:r>
            <a:r>
              <a:rPr lang="cs-CZ" dirty="0" smtClean="0">
                <a:solidFill>
                  <a:srgbClr val="FF0000"/>
                </a:solidFill>
              </a:rPr>
              <a:t>mý</a:t>
            </a:r>
            <a:r>
              <a:rPr lang="cs-CZ" dirty="0" smtClean="0"/>
              <a:t> – zřej</a:t>
            </a:r>
            <a:r>
              <a:rPr lang="cs-CZ" dirty="0" smtClean="0">
                <a:solidFill>
                  <a:srgbClr val="FF0000"/>
                </a:solidFill>
              </a:rPr>
              <a:t>mě</a:t>
            </a:r>
            <a:r>
              <a:rPr lang="cs-CZ" dirty="0" smtClean="0"/>
              <a:t>)</a:t>
            </a:r>
          </a:p>
          <a:p>
            <a:pPr lvl="1"/>
            <a:r>
              <a:rPr lang="cs-CZ" dirty="0" smtClean="0"/>
              <a:t>ve 2. a 4. p. zájmena já </a:t>
            </a:r>
            <a:r>
              <a:rPr lang="cs-CZ" dirty="0" smtClean="0">
                <a:solidFill>
                  <a:srgbClr val="FF0000"/>
                </a:solidFill>
              </a:rPr>
              <a:t>(mě)</a:t>
            </a:r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87642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Utvoř příslovce: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cs-CZ" dirty="0" smtClean="0"/>
              <a:t>střídmý </a:t>
            </a:r>
          </a:p>
          <a:p>
            <a:r>
              <a:rPr lang="cs-CZ" dirty="0" smtClean="0"/>
              <a:t>tajemný</a:t>
            </a:r>
          </a:p>
          <a:p>
            <a:r>
              <a:rPr lang="cs-CZ" dirty="0" smtClean="0"/>
              <a:t>lakomý</a:t>
            </a:r>
          </a:p>
          <a:p>
            <a:r>
              <a:rPr lang="cs-CZ" dirty="0" smtClean="0"/>
              <a:t>skromný</a:t>
            </a:r>
          </a:p>
          <a:p>
            <a:r>
              <a:rPr lang="cs-CZ" dirty="0" smtClean="0"/>
              <a:t>jemný</a:t>
            </a:r>
          </a:p>
          <a:p>
            <a:r>
              <a:rPr lang="cs-CZ" dirty="0" smtClean="0"/>
              <a:t>dojemný</a:t>
            </a:r>
          </a:p>
          <a:p>
            <a:r>
              <a:rPr lang="cs-CZ" dirty="0" smtClean="0"/>
              <a:t>významný</a:t>
            </a:r>
          </a:p>
          <a:p>
            <a:r>
              <a:rPr lang="cs-CZ" dirty="0" smtClean="0"/>
              <a:t>vědomý</a:t>
            </a:r>
          </a:p>
          <a:p>
            <a:r>
              <a:rPr lang="cs-CZ" dirty="0" smtClean="0"/>
              <a:t>upřímný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cs-CZ" dirty="0" smtClean="0"/>
              <a:t>střídmě </a:t>
            </a:r>
            <a:endParaRPr lang="cs-CZ" dirty="0"/>
          </a:p>
          <a:p>
            <a:r>
              <a:rPr lang="cs-CZ" dirty="0" smtClean="0"/>
              <a:t>tajemně</a:t>
            </a:r>
            <a:endParaRPr lang="cs-CZ" dirty="0"/>
          </a:p>
          <a:p>
            <a:r>
              <a:rPr lang="cs-CZ" dirty="0" smtClean="0"/>
              <a:t>lakomě</a:t>
            </a:r>
            <a:endParaRPr lang="cs-CZ" dirty="0"/>
          </a:p>
          <a:p>
            <a:r>
              <a:rPr lang="cs-CZ" dirty="0" smtClean="0"/>
              <a:t>skromně</a:t>
            </a:r>
            <a:endParaRPr lang="cs-CZ" dirty="0"/>
          </a:p>
          <a:p>
            <a:r>
              <a:rPr lang="cs-CZ" dirty="0" smtClean="0"/>
              <a:t>jemně</a:t>
            </a:r>
            <a:endParaRPr lang="cs-CZ" dirty="0"/>
          </a:p>
          <a:p>
            <a:r>
              <a:rPr lang="cs-CZ" dirty="0" smtClean="0"/>
              <a:t>dojemně</a:t>
            </a:r>
            <a:endParaRPr lang="cs-CZ" dirty="0"/>
          </a:p>
          <a:p>
            <a:r>
              <a:rPr lang="cs-CZ" dirty="0" smtClean="0"/>
              <a:t>významně</a:t>
            </a:r>
            <a:endParaRPr lang="cs-CZ" dirty="0"/>
          </a:p>
          <a:p>
            <a:r>
              <a:rPr lang="cs-CZ" dirty="0" smtClean="0"/>
              <a:t>vědomě</a:t>
            </a:r>
            <a:endParaRPr lang="cs-CZ" dirty="0"/>
          </a:p>
          <a:p>
            <a:r>
              <a:rPr lang="cs-CZ" dirty="0" smtClean="0"/>
              <a:t>upřímně</a:t>
            </a:r>
            <a:endParaRPr lang="cs-CZ" dirty="0"/>
          </a:p>
          <a:p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5036767" y="5477361"/>
            <a:ext cx="1979712" cy="36004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4987605" y="4941168"/>
            <a:ext cx="1979712" cy="36004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4984403" y="4437112"/>
            <a:ext cx="1979712" cy="36004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4994236" y="4077072"/>
            <a:ext cx="1979712" cy="36004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4866416" y="3559696"/>
            <a:ext cx="1979712" cy="36004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4932040" y="3083250"/>
            <a:ext cx="1979712" cy="36004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4932040" y="2590056"/>
            <a:ext cx="1979712" cy="36004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4788024" y="2092783"/>
            <a:ext cx="1979712" cy="36004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4788024" y="1556792"/>
            <a:ext cx="1979712" cy="36004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33479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Doplň -ě, -ně: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cs-CZ" dirty="0" smtClean="0"/>
              <a:t>zem___</a:t>
            </a:r>
            <a:r>
              <a:rPr lang="cs-CZ" dirty="0" err="1" smtClean="0"/>
              <a:t>pis</a:t>
            </a:r>
            <a:r>
              <a:rPr lang="cs-CZ" dirty="0" smtClean="0"/>
              <a:t>, </a:t>
            </a:r>
            <a:r>
              <a:rPr lang="cs-CZ" dirty="0" err="1" smtClean="0"/>
              <a:t>vým</a:t>
            </a:r>
            <a:r>
              <a:rPr lang="cs-CZ" dirty="0" smtClean="0"/>
              <a:t>___na,</a:t>
            </a:r>
            <a:r>
              <a:rPr lang="cs-CZ" dirty="0" err="1" smtClean="0"/>
              <a:t>uzem</a:t>
            </a:r>
            <a:r>
              <a:rPr lang="cs-CZ" dirty="0" smtClean="0"/>
              <a:t>___ní, </a:t>
            </a:r>
            <a:r>
              <a:rPr lang="cs-CZ" dirty="0" err="1" smtClean="0"/>
              <a:t>zatm</a:t>
            </a:r>
            <a:r>
              <a:rPr lang="cs-CZ" dirty="0" smtClean="0"/>
              <a:t>___ní, </a:t>
            </a:r>
            <a:r>
              <a:rPr lang="cs-CZ" dirty="0" err="1" smtClean="0"/>
              <a:t>nezapom</a:t>
            </a:r>
            <a:r>
              <a:rPr lang="cs-CZ" dirty="0" smtClean="0"/>
              <a:t>___li jste, um___</a:t>
            </a:r>
            <a:r>
              <a:rPr lang="cs-CZ" dirty="0" err="1" smtClean="0"/>
              <a:t>lec</a:t>
            </a:r>
            <a:r>
              <a:rPr lang="cs-CZ" dirty="0" smtClean="0"/>
              <a:t>, </a:t>
            </a:r>
            <a:r>
              <a:rPr lang="cs-CZ" dirty="0" err="1" smtClean="0"/>
              <a:t>upřím</a:t>
            </a:r>
            <a:r>
              <a:rPr lang="cs-CZ" dirty="0" smtClean="0"/>
              <a:t>___</a:t>
            </a:r>
            <a:r>
              <a:rPr lang="cs-CZ" dirty="0" err="1" smtClean="0"/>
              <a:t>ější</a:t>
            </a:r>
            <a:r>
              <a:rPr lang="cs-CZ" dirty="0" smtClean="0"/>
              <a:t>, nám___stí, </a:t>
            </a:r>
            <a:r>
              <a:rPr lang="cs-CZ" dirty="0" err="1" smtClean="0"/>
              <a:t>nejtem</a:t>
            </a:r>
            <a:r>
              <a:rPr lang="cs-CZ" dirty="0" smtClean="0"/>
              <a:t>___</a:t>
            </a:r>
            <a:r>
              <a:rPr lang="cs-CZ" dirty="0" err="1" smtClean="0"/>
              <a:t>jší</a:t>
            </a:r>
            <a:r>
              <a:rPr lang="cs-CZ" dirty="0" smtClean="0"/>
              <a:t>, po </a:t>
            </a:r>
            <a:r>
              <a:rPr lang="cs-CZ" dirty="0" err="1" smtClean="0"/>
              <a:t>setm</a:t>
            </a:r>
            <a:r>
              <a:rPr lang="cs-CZ" dirty="0" smtClean="0"/>
              <a:t>___ní, </a:t>
            </a:r>
            <a:r>
              <a:rPr lang="cs-CZ" dirty="0" err="1" smtClean="0"/>
              <a:t>zapom</a:t>
            </a:r>
            <a:r>
              <a:rPr lang="cs-CZ" dirty="0" smtClean="0"/>
              <a:t>___tlivý, rozum___</a:t>
            </a:r>
            <a:r>
              <a:rPr lang="cs-CZ" dirty="0" err="1" smtClean="0"/>
              <a:t>jší</a:t>
            </a:r>
            <a:r>
              <a:rPr lang="cs-CZ" dirty="0" smtClean="0"/>
              <a:t>, rozum___l mi, </a:t>
            </a:r>
            <a:r>
              <a:rPr lang="cs-CZ" dirty="0" err="1" smtClean="0"/>
              <a:t>nevzpom</a:t>
            </a:r>
            <a:r>
              <a:rPr lang="cs-CZ" dirty="0" smtClean="0"/>
              <a:t>___l si, m___</a:t>
            </a:r>
            <a:r>
              <a:rPr lang="cs-CZ" dirty="0" err="1" smtClean="0"/>
              <a:t>lkký</a:t>
            </a:r>
            <a:r>
              <a:rPr lang="cs-CZ" dirty="0" smtClean="0"/>
              <a:t>, </a:t>
            </a:r>
            <a:r>
              <a:rPr lang="cs-CZ" dirty="0" err="1" smtClean="0"/>
              <a:t>úsm</a:t>
            </a:r>
            <a:r>
              <a:rPr lang="cs-CZ" dirty="0" smtClean="0"/>
              <a:t>___v, m___</a:t>
            </a:r>
            <a:r>
              <a:rPr lang="cs-CZ" dirty="0" err="1" smtClean="0"/>
              <a:t>síc</a:t>
            </a:r>
            <a:r>
              <a:rPr lang="cs-CZ" dirty="0" smtClean="0"/>
              <a:t>, </a:t>
            </a:r>
            <a:r>
              <a:rPr lang="cs-CZ" dirty="0" err="1" smtClean="0"/>
              <a:t>zpam</a:t>
            </a:r>
            <a:r>
              <a:rPr lang="cs-CZ" dirty="0" smtClean="0"/>
              <a:t>___ti, </a:t>
            </a:r>
            <a:r>
              <a:rPr lang="cs-CZ" dirty="0" err="1" smtClean="0"/>
              <a:t>osam</a:t>
            </a:r>
            <a:r>
              <a:rPr lang="cs-CZ" dirty="0" smtClean="0"/>
              <a:t>___</a:t>
            </a:r>
            <a:r>
              <a:rPr lang="cs-CZ" dirty="0" err="1" smtClean="0"/>
              <a:t>lý</a:t>
            </a:r>
            <a:r>
              <a:rPr lang="cs-CZ" dirty="0" smtClean="0"/>
              <a:t>, krom___, </a:t>
            </a:r>
            <a:r>
              <a:rPr lang="cs-CZ" dirty="0" err="1" smtClean="0"/>
              <a:t>zm</a:t>
            </a:r>
            <a:r>
              <a:rPr lang="cs-CZ" dirty="0" smtClean="0"/>
              <a:t>___na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2123728" y="4797152"/>
            <a:ext cx="504056" cy="3600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/>
              <a:t>n</a:t>
            </a:r>
            <a:r>
              <a:rPr lang="cs-CZ" sz="2000" dirty="0" smtClean="0"/>
              <a:t>ě</a:t>
            </a:r>
            <a:endParaRPr lang="cs-CZ" sz="2000" dirty="0"/>
          </a:p>
        </p:txBody>
      </p:sp>
      <p:sp>
        <p:nvSpPr>
          <p:cNvPr id="9" name="Obdélník 8"/>
          <p:cNvSpPr/>
          <p:nvPr/>
        </p:nvSpPr>
        <p:spPr>
          <a:xfrm>
            <a:off x="4283968" y="4038600"/>
            <a:ext cx="504056" cy="3600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/>
              <a:t>n</a:t>
            </a:r>
            <a:r>
              <a:rPr lang="cs-CZ" sz="2000" dirty="0" smtClean="0"/>
              <a:t>ě</a:t>
            </a:r>
            <a:endParaRPr lang="cs-CZ" sz="2000" dirty="0"/>
          </a:p>
        </p:txBody>
      </p:sp>
      <p:sp>
        <p:nvSpPr>
          <p:cNvPr id="10" name="Obdélník 9"/>
          <p:cNvSpPr/>
          <p:nvPr/>
        </p:nvSpPr>
        <p:spPr>
          <a:xfrm>
            <a:off x="1728312" y="3976568"/>
            <a:ext cx="504056" cy="3600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/>
              <a:t>n</a:t>
            </a:r>
            <a:r>
              <a:rPr lang="cs-CZ" sz="2000" dirty="0" smtClean="0"/>
              <a:t>ě</a:t>
            </a:r>
            <a:endParaRPr lang="cs-CZ" sz="2000" dirty="0"/>
          </a:p>
        </p:txBody>
      </p:sp>
      <p:sp>
        <p:nvSpPr>
          <p:cNvPr id="11" name="Obdélník 10"/>
          <p:cNvSpPr/>
          <p:nvPr/>
        </p:nvSpPr>
        <p:spPr>
          <a:xfrm>
            <a:off x="3779912" y="3236690"/>
            <a:ext cx="504056" cy="3600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/>
              <a:t>n</a:t>
            </a:r>
            <a:r>
              <a:rPr lang="cs-CZ" sz="2000" dirty="0" smtClean="0"/>
              <a:t>ě</a:t>
            </a:r>
            <a:endParaRPr lang="cs-CZ" sz="2000" dirty="0"/>
          </a:p>
        </p:txBody>
      </p:sp>
      <p:sp>
        <p:nvSpPr>
          <p:cNvPr id="12" name="Obdélník 11"/>
          <p:cNvSpPr/>
          <p:nvPr/>
        </p:nvSpPr>
        <p:spPr>
          <a:xfrm>
            <a:off x="6660232" y="2532521"/>
            <a:ext cx="504056" cy="3600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/>
              <a:t>n</a:t>
            </a:r>
            <a:r>
              <a:rPr lang="cs-CZ" sz="2000" dirty="0" smtClean="0"/>
              <a:t>ě</a:t>
            </a:r>
            <a:endParaRPr lang="cs-CZ" sz="2000" dirty="0"/>
          </a:p>
        </p:txBody>
      </p:sp>
      <p:sp>
        <p:nvSpPr>
          <p:cNvPr id="13" name="Obdélník 12"/>
          <p:cNvSpPr/>
          <p:nvPr/>
        </p:nvSpPr>
        <p:spPr>
          <a:xfrm>
            <a:off x="2123728" y="2473660"/>
            <a:ext cx="504056" cy="3600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/>
              <a:t>n</a:t>
            </a:r>
            <a:r>
              <a:rPr lang="cs-CZ" sz="2000" dirty="0" smtClean="0"/>
              <a:t>ě</a:t>
            </a:r>
            <a:endParaRPr lang="cs-CZ" sz="2000" dirty="0"/>
          </a:p>
        </p:txBody>
      </p:sp>
      <p:sp>
        <p:nvSpPr>
          <p:cNvPr id="14" name="Obdélník 13"/>
          <p:cNvSpPr/>
          <p:nvPr/>
        </p:nvSpPr>
        <p:spPr>
          <a:xfrm>
            <a:off x="5292080" y="1705675"/>
            <a:ext cx="504056" cy="3600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/>
              <a:t>n</a:t>
            </a:r>
            <a:r>
              <a:rPr lang="cs-CZ" sz="2000" dirty="0" smtClean="0"/>
              <a:t>ě</a:t>
            </a:r>
            <a:endParaRPr lang="cs-CZ" sz="2000" dirty="0"/>
          </a:p>
        </p:txBody>
      </p:sp>
      <p:sp>
        <p:nvSpPr>
          <p:cNvPr id="15" name="Obdélník 14"/>
          <p:cNvSpPr/>
          <p:nvPr/>
        </p:nvSpPr>
        <p:spPr>
          <a:xfrm>
            <a:off x="6643155" y="5445224"/>
            <a:ext cx="504056" cy="3600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ě</a:t>
            </a:r>
            <a:endParaRPr lang="cs-CZ" sz="2000" dirty="0"/>
          </a:p>
        </p:txBody>
      </p:sp>
      <p:sp>
        <p:nvSpPr>
          <p:cNvPr id="16" name="Obdélník 15"/>
          <p:cNvSpPr/>
          <p:nvPr/>
        </p:nvSpPr>
        <p:spPr>
          <a:xfrm>
            <a:off x="5680593" y="4617132"/>
            <a:ext cx="504056" cy="3600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ě</a:t>
            </a:r>
            <a:endParaRPr lang="cs-CZ" sz="2000" dirty="0"/>
          </a:p>
        </p:txBody>
      </p:sp>
      <p:sp>
        <p:nvSpPr>
          <p:cNvPr id="17" name="Obdélník 16"/>
          <p:cNvSpPr/>
          <p:nvPr/>
        </p:nvSpPr>
        <p:spPr>
          <a:xfrm>
            <a:off x="3741725" y="4752183"/>
            <a:ext cx="504056" cy="3600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ě</a:t>
            </a:r>
            <a:endParaRPr lang="cs-CZ" sz="2000" dirty="0"/>
          </a:p>
        </p:txBody>
      </p:sp>
      <p:sp>
        <p:nvSpPr>
          <p:cNvPr id="18" name="Obdélník 17"/>
          <p:cNvSpPr/>
          <p:nvPr/>
        </p:nvSpPr>
        <p:spPr>
          <a:xfrm>
            <a:off x="6437189" y="3977863"/>
            <a:ext cx="504056" cy="3600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ě</a:t>
            </a:r>
            <a:endParaRPr lang="cs-CZ" sz="2000" dirty="0"/>
          </a:p>
        </p:txBody>
      </p:sp>
      <p:sp>
        <p:nvSpPr>
          <p:cNvPr id="19" name="Obdélník 18"/>
          <p:cNvSpPr/>
          <p:nvPr/>
        </p:nvSpPr>
        <p:spPr>
          <a:xfrm>
            <a:off x="6185161" y="3221360"/>
            <a:ext cx="504056" cy="3600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ě</a:t>
            </a:r>
            <a:endParaRPr lang="cs-CZ" sz="2000" dirty="0"/>
          </a:p>
        </p:txBody>
      </p:sp>
      <p:sp>
        <p:nvSpPr>
          <p:cNvPr id="20" name="Obdélník 19"/>
          <p:cNvSpPr/>
          <p:nvPr/>
        </p:nvSpPr>
        <p:spPr>
          <a:xfrm>
            <a:off x="1340122" y="3217873"/>
            <a:ext cx="504056" cy="3600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ě</a:t>
            </a:r>
            <a:endParaRPr lang="cs-CZ" sz="2000" dirty="0"/>
          </a:p>
        </p:txBody>
      </p:sp>
      <p:sp>
        <p:nvSpPr>
          <p:cNvPr id="21" name="Obdélník 20"/>
          <p:cNvSpPr/>
          <p:nvPr/>
        </p:nvSpPr>
        <p:spPr>
          <a:xfrm>
            <a:off x="4341656" y="2498955"/>
            <a:ext cx="504056" cy="3600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ě</a:t>
            </a:r>
            <a:endParaRPr lang="cs-CZ" sz="2000" dirty="0"/>
          </a:p>
        </p:txBody>
      </p:sp>
      <p:sp>
        <p:nvSpPr>
          <p:cNvPr id="22" name="Obdélník 21"/>
          <p:cNvSpPr/>
          <p:nvPr/>
        </p:nvSpPr>
        <p:spPr>
          <a:xfrm>
            <a:off x="7164288" y="1705675"/>
            <a:ext cx="504056" cy="3600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ě</a:t>
            </a:r>
            <a:endParaRPr lang="cs-CZ" sz="2000" dirty="0"/>
          </a:p>
        </p:txBody>
      </p:sp>
      <p:sp>
        <p:nvSpPr>
          <p:cNvPr id="23" name="Obdélník 22"/>
          <p:cNvSpPr/>
          <p:nvPr/>
        </p:nvSpPr>
        <p:spPr>
          <a:xfrm>
            <a:off x="3275856" y="1772816"/>
            <a:ext cx="504056" cy="3600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ě</a:t>
            </a:r>
            <a:endParaRPr lang="cs-CZ" sz="2000" dirty="0"/>
          </a:p>
        </p:txBody>
      </p:sp>
      <p:sp>
        <p:nvSpPr>
          <p:cNvPr id="24" name="Obdélník 23"/>
          <p:cNvSpPr/>
          <p:nvPr/>
        </p:nvSpPr>
        <p:spPr>
          <a:xfrm>
            <a:off x="1347834" y="1770358"/>
            <a:ext cx="504056" cy="3600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ě</a:t>
            </a:r>
            <a:endParaRPr lang="cs-CZ" sz="2000" dirty="0"/>
          </a:p>
        </p:txBody>
      </p:sp>
      <p:sp>
        <p:nvSpPr>
          <p:cNvPr id="25" name="Obdélník 24"/>
          <p:cNvSpPr/>
          <p:nvPr/>
        </p:nvSpPr>
        <p:spPr>
          <a:xfrm>
            <a:off x="3304841" y="5445224"/>
            <a:ext cx="504056" cy="3600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ě</a:t>
            </a:r>
            <a:endParaRPr lang="cs-CZ" sz="2000" dirty="0"/>
          </a:p>
        </p:txBody>
      </p:sp>
      <p:sp>
        <p:nvSpPr>
          <p:cNvPr id="26" name="Obdélník 25"/>
          <p:cNvSpPr/>
          <p:nvPr/>
        </p:nvSpPr>
        <p:spPr>
          <a:xfrm>
            <a:off x="1476284" y="5445224"/>
            <a:ext cx="504056" cy="3600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ě</a:t>
            </a:r>
            <a:endParaRPr lang="cs-CZ" sz="2000" dirty="0"/>
          </a:p>
        </p:txBody>
      </p:sp>
      <p:sp>
        <p:nvSpPr>
          <p:cNvPr id="27" name="Obdélník 26"/>
          <p:cNvSpPr/>
          <p:nvPr/>
        </p:nvSpPr>
        <p:spPr>
          <a:xfrm>
            <a:off x="6895183" y="4728459"/>
            <a:ext cx="504056" cy="3600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ě</a:t>
            </a:r>
            <a:endParaRPr lang="cs-CZ" sz="2000" dirty="0"/>
          </a:p>
        </p:txBody>
      </p:sp>
      <p:sp>
        <p:nvSpPr>
          <p:cNvPr id="28" name="Obdélník 27"/>
          <p:cNvSpPr/>
          <p:nvPr/>
        </p:nvSpPr>
        <p:spPr>
          <a:xfrm>
            <a:off x="5292080" y="5445224"/>
            <a:ext cx="504056" cy="3600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ě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2091760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Doplň tvary zájmena </a:t>
            </a:r>
            <a:r>
              <a:rPr lang="cs-CZ" dirty="0" smtClean="0">
                <a:solidFill>
                  <a:srgbClr val="FF0000"/>
                </a:solidFill>
              </a:rPr>
              <a:t>já: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cs-CZ" dirty="0" smtClean="0"/>
              <a:t>viděl m___, nepozdravil m___, mluvil o m___, mysli na m___, přijď ke m___, prosil m___ , potěšil m___, hrál proti m___, půjč m___ svetr, věříš m___, pro m___ za m___, kromě m___, stál proti m___, neznal m___.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424406" y="3221360"/>
            <a:ext cx="504056" cy="3600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ě</a:t>
            </a:r>
            <a:endParaRPr lang="cs-CZ" sz="2000" dirty="0"/>
          </a:p>
        </p:txBody>
      </p:sp>
      <p:sp>
        <p:nvSpPr>
          <p:cNvPr id="5" name="Obdélník 4"/>
          <p:cNvSpPr/>
          <p:nvPr/>
        </p:nvSpPr>
        <p:spPr>
          <a:xfrm>
            <a:off x="4103948" y="4725144"/>
            <a:ext cx="504056" cy="3600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/>
              <a:t>n</a:t>
            </a:r>
            <a:r>
              <a:rPr lang="cs-CZ" sz="2000" dirty="0" smtClean="0"/>
              <a:t>ě</a:t>
            </a:r>
            <a:endParaRPr lang="cs-CZ" sz="2000" dirty="0"/>
          </a:p>
        </p:txBody>
      </p:sp>
      <p:sp>
        <p:nvSpPr>
          <p:cNvPr id="6" name="Obdélník 5"/>
          <p:cNvSpPr/>
          <p:nvPr/>
        </p:nvSpPr>
        <p:spPr>
          <a:xfrm>
            <a:off x="3131840" y="3946937"/>
            <a:ext cx="504056" cy="3600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/>
              <a:t>n</a:t>
            </a:r>
            <a:r>
              <a:rPr lang="cs-CZ" sz="2000" dirty="0" smtClean="0"/>
              <a:t>ě</a:t>
            </a:r>
            <a:endParaRPr lang="cs-CZ" sz="2000" dirty="0"/>
          </a:p>
        </p:txBody>
      </p:sp>
      <p:sp>
        <p:nvSpPr>
          <p:cNvPr id="7" name="Obdélník 6"/>
          <p:cNvSpPr/>
          <p:nvPr/>
        </p:nvSpPr>
        <p:spPr>
          <a:xfrm>
            <a:off x="7037671" y="3276019"/>
            <a:ext cx="504056" cy="3600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/>
              <a:t>n</a:t>
            </a:r>
            <a:r>
              <a:rPr lang="cs-CZ" sz="2000" dirty="0" smtClean="0"/>
              <a:t>ě</a:t>
            </a:r>
            <a:endParaRPr lang="cs-CZ" sz="2000" dirty="0"/>
          </a:p>
        </p:txBody>
      </p:sp>
      <p:sp>
        <p:nvSpPr>
          <p:cNvPr id="8" name="Obdélník 7"/>
          <p:cNvSpPr/>
          <p:nvPr/>
        </p:nvSpPr>
        <p:spPr>
          <a:xfrm>
            <a:off x="5148064" y="3221360"/>
            <a:ext cx="504056" cy="3600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/>
              <a:t>n</a:t>
            </a:r>
            <a:r>
              <a:rPr lang="cs-CZ" sz="2000" dirty="0" smtClean="0"/>
              <a:t>ě</a:t>
            </a:r>
            <a:endParaRPr lang="cs-CZ" sz="2000" dirty="0"/>
          </a:p>
        </p:txBody>
      </p:sp>
      <p:sp>
        <p:nvSpPr>
          <p:cNvPr id="9" name="Obdélník 8"/>
          <p:cNvSpPr/>
          <p:nvPr/>
        </p:nvSpPr>
        <p:spPr>
          <a:xfrm>
            <a:off x="5148064" y="2492896"/>
            <a:ext cx="504056" cy="3600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/>
              <a:t>n</a:t>
            </a:r>
            <a:r>
              <a:rPr lang="cs-CZ" sz="2000" dirty="0" smtClean="0"/>
              <a:t>ě</a:t>
            </a:r>
            <a:endParaRPr lang="cs-CZ" sz="2000" dirty="0"/>
          </a:p>
        </p:txBody>
      </p:sp>
      <p:sp>
        <p:nvSpPr>
          <p:cNvPr id="10" name="Obdélník 9"/>
          <p:cNvSpPr/>
          <p:nvPr/>
        </p:nvSpPr>
        <p:spPr>
          <a:xfrm>
            <a:off x="7851891" y="1772816"/>
            <a:ext cx="504056" cy="3600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/>
              <a:t>n</a:t>
            </a:r>
            <a:r>
              <a:rPr lang="cs-CZ" sz="2000" dirty="0" smtClean="0"/>
              <a:t>ě</a:t>
            </a:r>
            <a:endParaRPr lang="cs-CZ" sz="2000" dirty="0"/>
          </a:p>
        </p:txBody>
      </p:sp>
      <p:sp>
        <p:nvSpPr>
          <p:cNvPr id="11" name="Obdélník 10"/>
          <p:cNvSpPr/>
          <p:nvPr/>
        </p:nvSpPr>
        <p:spPr>
          <a:xfrm>
            <a:off x="7272300" y="2520802"/>
            <a:ext cx="504056" cy="3600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ě</a:t>
            </a:r>
            <a:endParaRPr lang="cs-CZ" sz="2000" dirty="0"/>
          </a:p>
        </p:txBody>
      </p:sp>
      <p:sp>
        <p:nvSpPr>
          <p:cNvPr id="12" name="Obdélník 11"/>
          <p:cNvSpPr/>
          <p:nvPr/>
        </p:nvSpPr>
        <p:spPr>
          <a:xfrm>
            <a:off x="2686266" y="2513142"/>
            <a:ext cx="504056" cy="3600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/>
              <a:t>ě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5162301" y="1772816"/>
            <a:ext cx="504056" cy="3600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ě</a:t>
            </a:r>
            <a:endParaRPr lang="cs-CZ" sz="2000" dirty="0"/>
          </a:p>
        </p:txBody>
      </p:sp>
      <p:sp>
        <p:nvSpPr>
          <p:cNvPr id="14" name="Obdélník 13"/>
          <p:cNvSpPr/>
          <p:nvPr/>
        </p:nvSpPr>
        <p:spPr>
          <a:xfrm>
            <a:off x="2123728" y="1794835"/>
            <a:ext cx="504056" cy="3600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ě</a:t>
            </a:r>
            <a:endParaRPr lang="cs-CZ" sz="2000" dirty="0"/>
          </a:p>
        </p:txBody>
      </p:sp>
      <p:sp>
        <p:nvSpPr>
          <p:cNvPr id="16" name="Obdélník 15"/>
          <p:cNvSpPr/>
          <p:nvPr/>
        </p:nvSpPr>
        <p:spPr>
          <a:xfrm>
            <a:off x="1331640" y="4745390"/>
            <a:ext cx="504056" cy="3600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ě</a:t>
            </a:r>
            <a:endParaRPr lang="cs-CZ" sz="2000" dirty="0"/>
          </a:p>
        </p:txBody>
      </p:sp>
      <p:sp>
        <p:nvSpPr>
          <p:cNvPr id="17" name="Obdélník 16"/>
          <p:cNvSpPr/>
          <p:nvPr/>
        </p:nvSpPr>
        <p:spPr>
          <a:xfrm>
            <a:off x="4836531" y="3970804"/>
            <a:ext cx="504056" cy="3600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ě</a:t>
            </a:r>
            <a:endParaRPr lang="cs-CZ" sz="2000" dirty="0"/>
          </a:p>
        </p:txBody>
      </p:sp>
      <p:sp>
        <p:nvSpPr>
          <p:cNvPr id="18" name="Obdélník 17"/>
          <p:cNvSpPr/>
          <p:nvPr/>
        </p:nvSpPr>
        <p:spPr>
          <a:xfrm>
            <a:off x="6393456" y="3960390"/>
            <a:ext cx="504056" cy="3600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ě</a:t>
            </a:r>
            <a:endParaRPr lang="cs-CZ" sz="2000" dirty="0"/>
          </a:p>
        </p:txBody>
      </p:sp>
      <p:sp>
        <p:nvSpPr>
          <p:cNvPr id="19" name="Obdélník 18"/>
          <p:cNvSpPr/>
          <p:nvPr/>
        </p:nvSpPr>
        <p:spPr>
          <a:xfrm>
            <a:off x="6300192" y="4745390"/>
            <a:ext cx="504056" cy="3600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ě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1468028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Skupina </a:t>
            </a:r>
            <a:r>
              <a:rPr lang="cs-CZ" dirty="0" err="1" smtClean="0"/>
              <a:t>bě</a:t>
            </a:r>
            <a:r>
              <a:rPr lang="cs-CZ" dirty="0" smtClean="0"/>
              <a:t>/</a:t>
            </a:r>
            <a:r>
              <a:rPr lang="cs-CZ" dirty="0" err="1" smtClean="0"/>
              <a:t>bje</a:t>
            </a:r>
            <a:r>
              <a:rPr lang="cs-CZ" dirty="0" smtClean="0"/>
              <a:t>, </a:t>
            </a:r>
            <a:r>
              <a:rPr lang="cs-CZ" dirty="0" err="1" smtClean="0"/>
              <a:t>vě</a:t>
            </a:r>
            <a:r>
              <a:rPr lang="cs-CZ" dirty="0" smtClean="0"/>
              <a:t>/</a:t>
            </a:r>
            <a:r>
              <a:rPr lang="cs-CZ" dirty="0" err="1" smtClean="0"/>
              <a:t>vje</a:t>
            </a:r>
            <a:r>
              <a:rPr lang="cs-CZ" dirty="0" smtClean="0"/>
              <a:t>, </a:t>
            </a:r>
            <a:r>
              <a:rPr lang="cs-CZ" dirty="0" err="1" smtClean="0"/>
              <a:t>pě</a:t>
            </a:r>
            <a:r>
              <a:rPr lang="cs-CZ" dirty="0" smtClean="0"/>
              <a:t>, fě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Ve slovech, kde se setká předpona </a:t>
            </a:r>
            <a:r>
              <a:rPr lang="cs-CZ" dirty="0" smtClean="0">
                <a:solidFill>
                  <a:srgbClr val="FF0000"/>
                </a:solidFill>
              </a:rPr>
              <a:t>ob-, v-,z- </a:t>
            </a:r>
            <a:r>
              <a:rPr lang="cs-CZ" dirty="0" smtClean="0"/>
              <a:t>s kořenem, který začíná na </a:t>
            </a:r>
            <a:r>
              <a:rPr lang="cs-CZ" dirty="0" smtClean="0">
                <a:solidFill>
                  <a:srgbClr val="FF0000"/>
                </a:solidFill>
              </a:rPr>
              <a:t>–j- </a:t>
            </a:r>
            <a:r>
              <a:rPr lang="cs-CZ" dirty="0" smtClean="0"/>
              <a:t>, píšeme </a:t>
            </a:r>
            <a:r>
              <a:rPr lang="cs-CZ" dirty="0" err="1" smtClean="0">
                <a:solidFill>
                  <a:srgbClr val="00B050"/>
                </a:solidFill>
              </a:rPr>
              <a:t>zje</a:t>
            </a:r>
            <a:r>
              <a:rPr lang="cs-CZ" dirty="0" smtClean="0">
                <a:solidFill>
                  <a:srgbClr val="00B050"/>
                </a:solidFill>
              </a:rPr>
              <a:t>-, </a:t>
            </a:r>
            <a:r>
              <a:rPr lang="cs-CZ" dirty="0" err="1" smtClean="0">
                <a:solidFill>
                  <a:srgbClr val="00B050"/>
                </a:solidFill>
              </a:rPr>
              <a:t>bje</a:t>
            </a:r>
            <a:r>
              <a:rPr lang="cs-CZ" dirty="0" smtClean="0">
                <a:solidFill>
                  <a:srgbClr val="00B050"/>
                </a:solidFill>
              </a:rPr>
              <a:t>, </a:t>
            </a:r>
            <a:r>
              <a:rPr lang="cs-CZ" dirty="0" err="1" smtClean="0">
                <a:solidFill>
                  <a:srgbClr val="00B050"/>
                </a:solidFill>
              </a:rPr>
              <a:t>vje</a:t>
            </a:r>
            <a:r>
              <a:rPr lang="cs-CZ" dirty="0" smtClean="0">
                <a:solidFill>
                  <a:srgbClr val="00B050"/>
                </a:solidFill>
              </a:rPr>
              <a:t>-.</a:t>
            </a:r>
          </a:p>
          <a:p>
            <a:r>
              <a:rPr lang="cs-CZ" dirty="0" smtClean="0"/>
              <a:t>Skupinu </a:t>
            </a:r>
            <a:r>
              <a:rPr lang="cs-CZ" dirty="0" err="1" smtClean="0">
                <a:solidFill>
                  <a:srgbClr val="FF0000"/>
                </a:solidFill>
              </a:rPr>
              <a:t>pě</a:t>
            </a:r>
            <a:r>
              <a:rPr lang="cs-CZ" dirty="0" smtClean="0">
                <a:solidFill>
                  <a:srgbClr val="FF0000"/>
                </a:solidFill>
              </a:rPr>
              <a:t>-, fě- </a:t>
            </a:r>
            <a:r>
              <a:rPr lang="cs-CZ" dirty="0" smtClean="0"/>
              <a:t>píšeme vždy pouze s </a:t>
            </a:r>
            <a:r>
              <a:rPr lang="cs-CZ" dirty="0" smtClean="0">
                <a:solidFill>
                  <a:srgbClr val="FF0000"/>
                </a:solidFill>
              </a:rPr>
              <a:t>–ě- .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gondkovska\AppData\Local\Microsoft\Windows\Temporary Internet Files\Content.IE5\VD4W4G1K\MC90039095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1874" y="3789040"/>
            <a:ext cx="1823314" cy="1835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gondkovska\AppData\Local\Microsoft\Windows\Temporary Internet Files\Content.IE5\1IYTW8DK\MC90041125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30017" y="3730773"/>
            <a:ext cx="2040528" cy="1951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208964" y="5844051"/>
            <a:ext cx="2016224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koloběžka</a:t>
            </a:r>
            <a:endParaRPr lang="cs-CZ" sz="2800" dirty="0"/>
          </a:p>
        </p:txBody>
      </p:sp>
      <p:sp>
        <p:nvSpPr>
          <p:cNvPr id="5" name="Obdélník 4"/>
          <p:cNvSpPr/>
          <p:nvPr/>
        </p:nvSpPr>
        <p:spPr>
          <a:xfrm>
            <a:off x="5796136" y="5791811"/>
            <a:ext cx="1944216" cy="48902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objezd</a:t>
            </a:r>
            <a:endParaRPr lang="cs-CZ" sz="2800" dirty="0"/>
          </a:p>
        </p:txBody>
      </p:sp>
      <p:sp>
        <p:nvSpPr>
          <p:cNvPr id="6" name="Obdélník 5"/>
          <p:cNvSpPr/>
          <p:nvPr/>
        </p:nvSpPr>
        <p:spPr>
          <a:xfrm>
            <a:off x="3347864" y="5301208"/>
            <a:ext cx="864096" cy="38129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Obr. 1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7740352" y="5268416"/>
            <a:ext cx="864096" cy="38129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Obr. 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68490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Doplň –ě-, -je-: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cs-CZ" dirty="0" smtClean="0"/>
              <a:t>b___</a:t>
            </a:r>
            <a:r>
              <a:rPr lang="cs-CZ" dirty="0" err="1" smtClean="0"/>
              <a:t>žet</a:t>
            </a:r>
            <a:r>
              <a:rPr lang="cs-CZ" dirty="0" smtClean="0"/>
              <a:t>, </a:t>
            </a:r>
            <a:r>
              <a:rPr lang="cs-CZ" dirty="0" err="1" smtClean="0"/>
              <a:t>ob___m</a:t>
            </a:r>
            <a:r>
              <a:rPr lang="cs-CZ" dirty="0" smtClean="0"/>
              <a:t> tělesa, ob___</a:t>
            </a:r>
            <a:r>
              <a:rPr lang="cs-CZ" dirty="0" err="1" smtClean="0"/>
              <a:t>vení</a:t>
            </a:r>
            <a:r>
              <a:rPr lang="cs-CZ" dirty="0" smtClean="0"/>
              <a:t>  Ameriky, úzký v___</a:t>
            </a:r>
            <a:r>
              <a:rPr lang="cs-CZ" dirty="0" err="1" smtClean="0"/>
              <a:t>zd</a:t>
            </a:r>
            <a:r>
              <a:rPr lang="cs-CZ" dirty="0" smtClean="0"/>
              <a:t> do zahrady,  ob__</a:t>
            </a:r>
            <a:r>
              <a:rPr lang="cs-CZ" dirty="0" err="1" smtClean="0"/>
              <a:t>dvat</a:t>
            </a:r>
            <a:r>
              <a:rPr lang="cs-CZ" dirty="0" smtClean="0"/>
              <a:t>, nové </a:t>
            </a:r>
            <a:r>
              <a:rPr lang="cs-CZ" dirty="0" err="1" smtClean="0"/>
              <a:t>hráb</a:t>
            </a:r>
            <a:r>
              <a:rPr lang="cs-CZ" dirty="0" smtClean="0"/>
              <a:t>___, ob___</a:t>
            </a:r>
            <a:r>
              <a:rPr lang="cs-CZ" dirty="0" err="1" smtClean="0"/>
              <a:t>dnat</a:t>
            </a:r>
            <a:r>
              <a:rPr lang="cs-CZ" dirty="0" smtClean="0"/>
              <a:t> si </a:t>
            </a:r>
            <a:r>
              <a:rPr lang="cs-CZ" dirty="0" err="1" smtClean="0"/>
              <a:t>ob___d</a:t>
            </a:r>
            <a:r>
              <a:rPr lang="cs-CZ" dirty="0" smtClean="0"/>
              <a:t>, </a:t>
            </a:r>
            <a:r>
              <a:rPr lang="cs-CZ" dirty="0" err="1" smtClean="0"/>
              <a:t>zbab</a:t>
            </a:r>
            <a:r>
              <a:rPr lang="cs-CZ" dirty="0" smtClean="0"/>
              <a:t>___</a:t>
            </a:r>
            <a:r>
              <a:rPr lang="cs-CZ" dirty="0" err="1" smtClean="0"/>
              <a:t>lec</a:t>
            </a:r>
            <a:r>
              <a:rPr lang="cs-CZ" dirty="0" smtClean="0"/>
              <a:t>, vřelé ob___</a:t>
            </a:r>
            <a:r>
              <a:rPr lang="cs-CZ" dirty="0" err="1" smtClean="0"/>
              <a:t>tí</a:t>
            </a:r>
            <a:r>
              <a:rPr lang="cs-CZ" dirty="0" smtClean="0"/>
              <a:t>, válečné </a:t>
            </a:r>
            <a:r>
              <a:rPr lang="cs-CZ" dirty="0" err="1" smtClean="0"/>
              <a:t>ob___ti</a:t>
            </a:r>
            <a:r>
              <a:rPr lang="cs-CZ" dirty="0" smtClean="0"/>
              <a:t>, hlasitě b___</a:t>
            </a:r>
            <a:r>
              <a:rPr lang="cs-CZ" dirty="0" err="1" smtClean="0"/>
              <a:t>dovat</a:t>
            </a:r>
            <a:r>
              <a:rPr lang="cs-CZ" dirty="0" smtClean="0"/>
              <a:t>, mluví o </a:t>
            </a:r>
            <a:r>
              <a:rPr lang="cs-CZ" dirty="0" err="1" smtClean="0"/>
              <a:t>tob</a:t>
            </a:r>
            <a:r>
              <a:rPr lang="cs-CZ" dirty="0" smtClean="0"/>
              <a:t>___, </a:t>
            </a:r>
            <a:r>
              <a:rPr lang="cs-CZ" dirty="0" err="1" smtClean="0"/>
              <a:t>zb</a:t>
            </a:r>
            <a:r>
              <a:rPr lang="cs-CZ" dirty="0" smtClean="0"/>
              <a:t>___h lidí, veliká </a:t>
            </a:r>
            <a:r>
              <a:rPr lang="cs-CZ" dirty="0" err="1" smtClean="0"/>
              <a:t>ob___ť</a:t>
            </a:r>
            <a:r>
              <a:rPr lang="cs-CZ" dirty="0" smtClean="0"/>
              <a:t>, z___</a:t>
            </a:r>
            <a:r>
              <a:rPr lang="cs-CZ" dirty="0" err="1" smtClean="0"/>
              <a:t>vení</a:t>
            </a:r>
            <a:r>
              <a:rPr lang="cs-CZ" dirty="0" smtClean="0"/>
              <a:t>, </a:t>
            </a:r>
            <a:r>
              <a:rPr lang="cs-CZ" dirty="0" err="1" smtClean="0"/>
              <a:t>průb</a:t>
            </a:r>
            <a:r>
              <a:rPr lang="cs-CZ" dirty="0" smtClean="0"/>
              <a:t>___h, </a:t>
            </a:r>
            <a:r>
              <a:rPr lang="cs-CZ" dirty="0" err="1" smtClean="0"/>
              <a:t>neob</a:t>
            </a:r>
            <a:r>
              <a:rPr lang="cs-CZ" dirty="0" smtClean="0"/>
              <a:t>___l kolo.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6660232" y="5445224"/>
            <a:ext cx="360040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je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645346" y="5445224"/>
            <a:ext cx="360040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je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2289837" y="4005064"/>
            <a:ext cx="360040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je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3021582" y="3157583"/>
            <a:ext cx="360040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je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2051720" y="2421021"/>
            <a:ext cx="360040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je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5580112" y="1669710"/>
            <a:ext cx="360040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je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2915816" y="1700808"/>
            <a:ext cx="360040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je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4854093" y="5445224"/>
            <a:ext cx="360040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/>
              <a:t>ě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5345503" y="3177248"/>
            <a:ext cx="360040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/>
              <a:t>ě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1691680" y="3160612"/>
            <a:ext cx="360040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ě</a:t>
            </a:r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5505858" y="2421021"/>
            <a:ext cx="360040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ě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1187624" y="1700808"/>
            <a:ext cx="360040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ě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1467415" y="5445224"/>
            <a:ext cx="360040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/>
              <a:t>ě</a:t>
            </a:r>
          </a:p>
        </p:txBody>
      </p:sp>
      <p:sp>
        <p:nvSpPr>
          <p:cNvPr id="17" name="Obdélník 16"/>
          <p:cNvSpPr/>
          <p:nvPr/>
        </p:nvSpPr>
        <p:spPr>
          <a:xfrm>
            <a:off x="6084168" y="4670914"/>
            <a:ext cx="360040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/>
              <a:t>ě</a:t>
            </a:r>
          </a:p>
        </p:txBody>
      </p:sp>
      <p:sp>
        <p:nvSpPr>
          <p:cNvPr id="18" name="Obdélník 17"/>
          <p:cNvSpPr/>
          <p:nvPr/>
        </p:nvSpPr>
        <p:spPr>
          <a:xfrm>
            <a:off x="4805443" y="4513046"/>
            <a:ext cx="360040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/>
              <a:t>ě</a:t>
            </a:r>
          </a:p>
        </p:txBody>
      </p:sp>
      <p:sp>
        <p:nvSpPr>
          <p:cNvPr id="19" name="Obdélník 18"/>
          <p:cNvSpPr/>
          <p:nvPr/>
        </p:nvSpPr>
        <p:spPr>
          <a:xfrm>
            <a:off x="1287395" y="4653136"/>
            <a:ext cx="360040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/>
              <a:t>ě</a:t>
            </a:r>
          </a:p>
        </p:txBody>
      </p:sp>
      <p:sp>
        <p:nvSpPr>
          <p:cNvPr id="20" name="Obdélník 19"/>
          <p:cNvSpPr/>
          <p:nvPr/>
        </p:nvSpPr>
        <p:spPr>
          <a:xfrm>
            <a:off x="5165483" y="3789040"/>
            <a:ext cx="360040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/>
              <a:t>ě</a:t>
            </a:r>
          </a:p>
        </p:txBody>
      </p:sp>
      <p:sp>
        <p:nvSpPr>
          <p:cNvPr id="21" name="Obdélník 20"/>
          <p:cNvSpPr/>
          <p:nvPr/>
        </p:nvSpPr>
        <p:spPr>
          <a:xfrm>
            <a:off x="7039425" y="3177248"/>
            <a:ext cx="360040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/>
              <a:t>ě</a:t>
            </a:r>
          </a:p>
        </p:txBody>
      </p:sp>
    </p:spTree>
    <p:extLst>
      <p:ext uri="{BB962C8B-B14F-4D97-AF65-F5344CB8AC3E}">
        <p14:creationId xmlns:p14="http://schemas.microsoft.com/office/powerpoint/2010/main" xmlns="" val="2078364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Doplň </a:t>
            </a:r>
            <a:r>
              <a:rPr lang="cs-CZ" dirty="0"/>
              <a:t>–ě-, -je-: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cs-CZ" dirty="0" smtClean="0"/>
              <a:t>A)</a:t>
            </a:r>
          </a:p>
          <a:p>
            <a:r>
              <a:rPr lang="cs-CZ" dirty="0"/>
              <a:t>b___</a:t>
            </a:r>
            <a:r>
              <a:rPr lang="cs-CZ" dirty="0" err="1"/>
              <a:t>žet</a:t>
            </a:r>
            <a:r>
              <a:rPr lang="cs-CZ" dirty="0"/>
              <a:t>, </a:t>
            </a:r>
            <a:endParaRPr lang="cs-CZ" dirty="0" smtClean="0"/>
          </a:p>
          <a:p>
            <a:r>
              <a:rPr lang="cs-CZ" dirty="0" err="1" smtClean="0"/>
              <a:t>ob</a:t>
            </a:r>
            <a:r>
              <a:rPr lang="cs-CZ" dirty="0" err="1"/>
              <a:t>___m</a:t>
            </a:r>
            <a:r>
              <a:rPr lang="cs-CZ" dirty="0"/>
              <a:t> tělesa, </a:t>
            </a:r>
            <a:endParaRPr lang="cs-CZ" dirty="0" smtClean="0"/>
          </a:p>
          <a:p>
            <a:r>
              <a:rPr lang="cs-CZ" dirty="0" smtClean="0"/>
              <a:t>ob</a:t>
            </a:r>
            <a:r>
              <a:rPr lang="cs-CZ" dirty="0"/>
              <a:t>___</a:t>
            </a:r>
            <a:r>
              <a:rPr lang="cs-CZ" dirty="0" err="1"/>
              <a:t>vení</a:t>
            </a:r>
            <a:r>
              <a:rPr lang="cs-CZ" dirty="0"/>
              <a:t>  Ameriky, </a:t>
            </a:r>
            <a:endParaRPr lang="cs-CZ" dirty="0" smtClean="0"/>
          </a:p>
          <a:p>
            <a:r>
              <a:rPr lang="cs-CZ" dirty="0" smtClean="0"/>
              <a:t>úzký </a:t>
            </a:r>
            <a:r>
              <a:rPr lang="cs-CZ" dirty="0"/>
              <a:t>v___</a:t>
            </a:r>
            <a:r>
              <a:rPr lang="cs-CZ" dirty="0" err="1"/>
              <a:t>zd</a:t>
            </a:r>
            <a:r>
              <a:rPr lang="cs-CZ" dirty="0"/>
              <a:t> do zahrady</a:t>
            </a:r>
            <a:r>
              <a:rPr lang="cs-CZ" dirty="0" smtClean="0"/>
              <a:t>,</a:t>
            </a:r>
          </a:p>
          <a:p>
            <a:r>
              <a:rPr lang="cs-CZ" dirty="0" smtClean="0"/>
              <a:t>  </a:t>
            </a:r>
            <a:r>
              <a:rPr lang="cs-CZ" dirty="0"/>
              <a:t>ob</a:t>
            </a:r>
            <a:r>
              <a:rPr lang="cs-CZ" dirty="0" smtClean="0"/>
              <a:t>___</a:t>
            </a:r>
            <a:r>
              <a:rPr lang="cs-CZ" dirty="0" err="1" smtClean="0"/>
              <a:t>dvat</a:t>
            </a:r>
            <a:r>
              <a:rPr lang="cs-CZ" dirty="0" smtClean="0"/>
              <a:t>,</a:t>
            </a:r>
          </a:p>
          <a:p>
            <a:r>
              <a:rPr lang="cs-CZ" dirty="0" smtClean="0"/>
              <a:t> nové </a:t>
            </a:r>
            <a:r>
              <a:rPr lang="cs-CZ" dirty="0" err="1"/>
              <a:t>hráb</a:t>
            </a:r>
            <a:r>
              <a:rPr lang="cs-CZ" dirty="0"/>
              <a:t>___, </a:t>
            </a:r>
            <a:endParaRPr lang="cs-CZ" dirty="0" smtClean="0"/>
          </a:p>
          <a:p>
            <a:r>
              <a:rPr lang="cs-CZ" dirty="0" err="1" smtClean="0"/>
              <a:t>prob</a:t>
            </a:r>
            <a:r>
              <a:rPr lang="cs-CZ" dirty="0" smtClean="0"/>
              <a:t>___hnout se</a:t>
            </a:r>
          </a:p>
          <a:p>
            <a:r>
              <a:rPr lang="cs-CZ" dirty="0" smtClean="0"/>
              <a:t>významný ob___</a:t>
            </a:r>
            <a:r>
              <a:rPr lang="cs-CZ" dirty="0" err="1" smtClean="0"/>
              <a:t>vitel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cs-CZ" dirty="0" smtClean="0"/>
              <a:t>B)</a:t>
            </a:r>
          </a:p>
          <a:p>
            <a:r>
              <a:rPr lang="cs-CZ" dirty="0" smtClean="0"/>
              <a:t>ob</a:t>
            </a:r>
            <a:r>
              <a:rPr lang="cs-CZ" dirty="0"/>
              <a:t>___</a:t>
            </a:r>
            <a:r>
              <a:rPr lang="cs-CZ" dirty="0" err="1"/>
              <a:t>dnat</a:t>
            </a:r>
            <a:r>
              <a:rPr lang="cs-CZ" dirty="0"/>
              <a:t> si </a:t>
            </a:r>
            <a:r>
              <a:rPr lang="cs-CZ" dirty="0" err="1"/>
              <a:t>ob___d</a:t>
            </a:r>
            <a:r>
              <a:rPr lang="cs-CZ" dirty="0" smtClean="0"/>
              <a:t>,</a:t>
            </a:r>
          </a:p>
          <a:p>
            <a:r>
              <a:rPr lang="cs-CZ" dirty="0" smtClean="0"/>
              <a:t> </a:t>
            </a:r>
            <a:r>
              <a:rPr lang="cs-CZ" dirty="0" err="1"/>
              <a:t>zbab</a:t>
            </a:r>
            <a:r>
              <a:rPr lang="cs-CZ" dirty="0"/>
              <a:t>___</a:t>
            </a:r>
            <a:r>
              <a:rPr lang="cs-CZ" dirty="0" err="1"/>
              <a:t>lec</a:t>
            </a:r>
            <a:r>
              <a:rPr lang="cs-CZ" dirty="0" smtClean="0"/>
              <a:t>,</a:t>
            </a:r>
          </a:p>
          <a:p>
            <a:r>
              <a:rPr lang="cs-CZ" dirty="0" smtClean="0"/>
              <a:t> </a:t>
            </a:r>
            <a:r>
              <a:rPr lang="cs-CZ" dirty="0"/>
              <a:t>vřelé ob___</a:t>
            </a:r>
            <a:r>
              <a:rPr lang="cs-CZ" dirty="0" err="1"/>
              <a:t>tí</a:t>
            </a:r>
            <a:r>
              <a:rPr lang="cs-CZ" dirty="0" smtClean="0"/>
              <a:t>,</a:t>
            </a:r>
          </a:p>
          <a:p>
            <a:r>
              <a:rPr lang="cs-CZ" dirty="0" smtClean="0"/>
              <a:t> </a:t>
            </a:r>
            <a:r>
              <a:rPr lang="cs-CZ" dirty="0"/>
              <a:t>válečné </a:t>
            </a:r>
            <a:r>
              <a:rPr lang="cs-CZ" dirty="0" err="1"/>
              <a:t>ob___ti</a:t>
            </a:r>
            <a:r>
              <a:rPr lang="cs-CZ" dirty="0" smtClean="0"/>
              <a:t>,</a:t>
            </a:r>
          </a:p>
          <a:p>
            <a:r>
              <a:rPr lang="cs-CZ" dirty="0" smtClean="0"/>
              <a:t> </a:t>
            </a:r>
            <a:r>
              <a:rPr lang="cs-CZ" dirty="0"/>
              <a:t>hlasitě b___</a:t>
            </a:r>
            <a:r>
              <a:rPr lang="cs-CZ" dirty="0" err="1"/>
              <a:t>dovat</a:t>
            </a:r>
            <a:r>
              <a:rPr lang="cs-CZ" dirty="0" smtClean="0"/>
              <a:t>,</a:t>
            </a:r>
          </a:p>
          <a:p>
            <a:r>
              <a:rPr lang="cs-CZ" dirty="0" smtClean="0"/>
              <a:t> </a:t>
            </a:r>
            <a:r>
              <a:rPr lang="cs-CZ" dirty="0"/>
              <a:t>mluví o </a:t>
            </a:r>
            <a:r>
              <a:rPr lang="cs-CZ" dirty="0" err="1"/>
              <a:t>tob</a:t>
            </a:r>
            <a:r>
              <a:rPr lang="cs-CZ" dirty="0"/>
              <a:t>___, </a:t>
            </a:r>
            <a:endParaRPr lang="cs-CZ" dirty="0" smtClean="0"/>
          </a:p>
          <a:p>
            <a:r>
              <a:rPr lang="cs-CZ" dirty="0" err="1" smtClean="0"/>
              <a:t>zb</a:t>
            </a:r>
            <a:r>
              <a:rPr lang="cs-CZ" dirty="0"/>
              <a:t>___h </a:t>
            </a:r>
            <a:r>
              <a:rPr lang="cs-CZ" dirty="0" smtClean="0"/>
              <a:t>lidí</a:t>
            </a:r>
          </a:p>
          <a:p>
            <a:r>
              <a:rPr lang="cs-CZ" dirty="0" smtClean="0"/>
              <a:t>vůbec se </a:t>
            </a:r>
            <a:r>
              <a:rPr lang="cs-CZ" dirty="0" err="1" smtClean="0"/>
              <a:t>nebo___vil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5436096" y="4977172"/>
            <a:ext cx="432048" cy="3600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ě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7507679" y="2060848"/>
            <a:ext cx="432048" cy="3600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ě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1622589" y="4804261"/>
            <a:ext cx="432048" cy="3600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ě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2626395" y="4345153"/>
            <a:ext cx="432048" cy="3600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ě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1406565" y="3985113"/>
            <a:ext cx="432048" cy="3600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ě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1140682" y="2059970"/>
            <a:ext cx="432048" cy="3600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ě</a:t>
            </a:r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5868144" y="2510969"/>
            <a:ext cx="432048" cy="3600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ě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6916867" y="4429299"/>
            <a:ext cx="432048" cy="3600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ě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6516216" y="3947794"/>
            <a:ext cx="432048" cy="3600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ě</a:t>
            </a:r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6732240" y="3435496"/>
            <a:ext cx="432048" cy="3600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ě</a:t>
            </a:r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5599836" y="2059970"/>
            <a:ext cx="432048" cy="3600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je</a:t>
            </a:r>
            <a:endParaRPr lang="cs-CZ" dirty="0"/>
          </a:p>
        </p:txBody>
      </p:sp>
      <p:sp>
        <p:nvSpPr>
          <p:cNvPr id="20" name="Obdélník 19"/>
          <p:cNvSpPr/>
          <p:nvPr/>
        </p:nvSpPr>
        <p:spPr>
          <a:xfrm>
            <a:off x="6300192" y="2924944"/>
            <a:ext cx="432048" cy="3600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je</a:t>
            </a:r>
            <a:endParaRPr lang="cs-CZ" dirty="0"/>
          </a:p>
        </p:txBody>
      </p:sp>
      <p:sp>
        <p:nvSpPr>
          <p:cNvPr id="21" name="Obdélník 20"/>
          <p:cNvSpPr/>
          <p:nvPr/>
        </p:nvSpPr>
        <p:spPr>
          <a:xfrm>
            <a:off x="7164288" y="5340099"/>
            <a:ext cx="432048" cy="3600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je</a:t>
            </a:r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2842419" y="5394501"/>
            <a:ext cx="432048" cy="3600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je</a:t>
            </a:r>
            <a:endParaRPr lang="cs-CZ" dirty="0"/>
          </a:p>
        </p:txBody>
      </p:sp>
      <p:sp>
        <p:nvSpPr>
          <p:cNvPr id="23" name="Obdélník 22"/>
          <p:cNvSpPr/>
          <p:nvPr/>
        </p:nvSpPr>
        <p:spPr>
          <a:xfrm>
            <a:off x="1783246" y="3468605"/>
            <a:ext cx="432048" cy="3600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je</a:t>
            </a:r>
            <a:endParaRPr lang="cs-CZ" dirty="0"/>
          </a:p>
        </p:txBody>
      </p:sp>
      <p:sp>
        <p:nvSpPr>
          <p:cNvPr id="24" name="Obdélník 23"/>
          <p:cNvSpPr/>
          <p:nvPr/>
        </p:nvSpPr>
        <p:spPr>
          <a:xfrm>
            <a:off x="1331640" y="3050581"/>
            <a:ext cx="432048" cy="3600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je</a:t>
            </a:r>
            <a:endParaRPr lang="cs-CZ" dirty="0"/>
          </a:p>
        </p:txBody>
      </p:sp>
      <p:sp>
        <p:nvSpPr>
          <p:cNvPr id="25" name="Obdélník 24"/>
          <p:cNvSpPr/>
          <p:nvPr/>
        </p:nvSpPr>
        <p:spPr>
          <a:xfrm>
            <a:off x="1331640" y="2510969"/>
            <a:ext cx="432048" cy="3600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53200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Požité zdroje: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/>
              <a:t>HRDLIČKOVÁ, Hana, et al. </a:t>
            </a:r>
            <a:r>
              <a:rPr lang="cs-CZ" i="1" dirty="0"/>
              <a:t>Český jazyk 6 : 1.díl - Učivo o jazyce</a:t>
            </a:r>
            <a:r>
              <a:rPr lang="cs-CZ" dirty="0"/>
              <a:t>. </a:t>
            </a:r>
            <a:r>
              <a:rPr lang="cs-CZ" dirty="0" err="1" smtClean="0"/>
              <a:t>Lliberec</a:t>
            </a:r>
            <a:r>
              <a:rPr lang="cs-CZ" dirty="0" smtClean="0"/>
              <a:t>: </a:t>
            </a:r>
            <a:r>
              <a:rPr lang="cs-CZ" dirty="0"/>
              <a:t>ALTER, 1998. 159 s. ISBN 80-85775-84-0.</a:t>
            </a:r>
          </a:p>
          <a:p>
            <a:r>
              <a:rPr lang="cs-CZ" dirty="0" smtClean="0"/>
              <a:t>Obrázky 1-2 </a:t>
            </a:r>
            <a:r>
              <a:rPr lang="cs-CZ" dirty="0"/>
              <a:t>[</a:t>
            </a:r>
            <a:r>
              <a:rPr lang="cs-CZ" dirty="0" smtClean="0"/>
              <a:t>cit.2011-11-03] dostupné na:  </a:t>
            </a:r>
            <a:r>
              <a:rPr lang="cs-CZ" dirty="0">
                <a:hlinkClick r:id="rId2"/>
              </a:rPr>
              <a:t>http://office.microsoft.com/cs-cz/images/?</a:t>
            </a:r>
            <a:r>
              <a:rPr lang="cs-CZ" dirty="0" smtClean="0">
                <a:hlinkClick r:id="rId2"/>
              </a:rPr>
              <a:t>CTT=6&amp;ver=14&amp;app=powerpnt.exe</a:t>
            </a: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50999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850</Words>
  <Application>Microsoft Office PowerPoint</Application>
  <PresentationFormat>Předvádění na obrazovce (4:3)</PresentationFormat>
  <Paragraphs>225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Pravopisné jevy  v odvozených slovech</vt:lpstr>
      <vt:lpstr>Ú-Ů</vt:lpstr>
      <vt:lpstr>Doplň ú, ů:</vt:lpstr>
      <vt:lpstr>Doplň ú, ů:</vt:lpstr>
      <vt:lpstr>mě - mně</vt:lpstr>
      <vt:lpstr>Utvoř příslovce:</vt:lpstr>
      <vt:lpstr>Doplň -ě, -ně:</vt:lpstr>
      <vt:lpstr>Doplň tvary zájmena já:</vt:lpstr>
      <vt:lpstr>Skupina bě/bje, vě/vje, pě, fě</vt:lpstr>
      <vt:lpstr>Doplň –ě-, -je-:</vt:lpstr>
      <vt:lpstr>Doplň –ě-, -je-:</vt:lpstr>
      <vt:lpstr>Požité zdroje:</vt:lpstr>
    </vt:vector>
  </TitlesOfParts>
  <Company>doma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Isaai lance Sihlangu</cp:lastModifiedBy>
  <cp:revision>23</cp:revision>
  <dcterms:created xsi:type="dcterms:W3CDTF">2011-03-22T17:13:23Z</dcterms:created>
  <dcterms:modified xsi:type="dcterms:W3CDTF">2012-03-31T12:13:22Z</dcterms:modified>
</cp:coreProperties>
</file>