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7" r:id="rId2"/>
    <p:sldId id="256" r:id="rId3"/>
    <p:sldId id="257" r:id="rId4"/>
    <p:sldId id="263" r:id="rId5"/>
    <p:sldId id="264" r:id="rId6"/>
    <p:sldId id="260" r:id="rId7"/>
    <p:sldId id="261" r:id="rId8"/>
    <p:sldId id="262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5" autoAdjust="0"/>
    <p:restoredTop sz="94737" autoAdjust="0"/>
  </p:normalViewPr>
  <p:slideViewPr>
    <p:cSldViewPr>
      <p:cViewPr>
        <p:scale>
          <a:sx n="84" d="100"/>
          <a:sy n="84" d="100"/>
        </p:scale>
        <p:origin x="-954" y="5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2" y="72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91BEE3-C4C4-48FA-B580-BBE87C16A8A5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A271D9-0CB4-4BAF-AE41-3A571D0BC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47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3DB6F-6E63-4264-9278-D6A7C08582A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231D2-4D36-4F1C-A5CE-4F944B48D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304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3DB6F-6E63-4264-9278-D6A7C08582A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231D2-4D36-4F1C-A5CE-4F944B48D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133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3DB6F-6E63-4264-9278-D6A7C08582A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231D2-4D36-4F1C-A5CE-4F944B48D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707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3DB6F-6E63-4264-9278-D6A7C08582A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231D2-4D36-4F1C-A5CE-4F944B48D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466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3DB6F-6E63-4264-9278-D6A7C08582A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231D2-4D36-4F1C-A5CE-4F944B48D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909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3DB6F-6E63-4264-9278-D6A7C08582A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231D2-4D36-4F1C-A5CE-4F944B48D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498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3DB6F-6E63-4264-9278-D6A7C08582A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231D2-4D36-4F1C-A5CE-4F944B48D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447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3DB6F-6E63-4264-9278-D6A7C08582A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231D2-4D36-4F1C-A5CE-4F944B48D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7884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3DB6F-6E63-4264-9278-D6A7C08582A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231D2-4D36-4F1C-A5CE-4F944B48D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696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3DB6F-6E63-4264-9278-D6A7C08582A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231D2-4D36-4F1C-A5CE-4F944B48D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392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3DB6F-6E63-4264-9278-D6A7C08582A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231D2-4D36-4F1C-A5CE-4F944B48D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2681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  <a:alpha val="2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93DB6F-6E63-4264-9278-D6A7C08582A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2231D2-4D36-4F1C-A5CE-4F944B48D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911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VY_32_INOVACE_03-21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1904547"/>
              </p:ext>
            </p:extLst>
          </p:nvPr>
        </p:nvGraphicFramePr>
        <p:xfrm>
          <a:off x="1419810" y="1844824"/>
          <a:ext cx="6208395" cy="2103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7.</a:t>
                      </a:r>
                      <a:endParaRPr lang="cs-CZ" sz="14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Jazyk </a:t>
                      </a:r>
                      <a:r>
                        <a:rPr lang="cs-CZ" sz="1200" kern="50" dirty="0" smtClean="0">
                          <a:effectLst/>
                        </a:rPr>
                        <a:t>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Skladba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dirty="0" smtClean="0"/>
                        <a:t>Věta jednočlenná, dvojčlenná, větný ekvivalent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22</a:t>
                      </a:r>
                      <a:r>
                        <a:rPr lang="cs-CZ" sz="1400" kern="50" dirty="0" smtClean="0">
                          <a:effectLst/>
                        </a:rPr>
                        <a:t>. 8.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Objasní </a:t>
                      </a:r>
                      <a:r>
                        <a:rPr lang="cs-CZ" sz="1400" kern="50" dirty="0" smtClean="0">
                          <a:effectLst/>
                        </a:rPr>
                        <a:t>žákům pojmy věta jednočlenná a </a:t>
                      </a:r>
                      <a:r>
                        <a:rPr lang="cs-CZ" sz="1400" kern="50" dirty="0" smtClean="0">
                          <a:effectLst/>
                        </a:rPr>
                        <a:t>dvojčlenná.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62980" y="404664"/>
            <a:ext cx="7772400" cy="108012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Věta jednočlenná, dvojčlenná, větný ekvivalent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Věta jednočlenná, dvojčlenná, větný ekvivalent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Věta jednoduchá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79404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Věta jednočlenná a dvojčlenná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Věta dvojčlenná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Obsahuje oba základové členy = přísudek, podmět (i nevyjádřený).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Architekt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/>
                </a:solidFill>
              </a:rPr>
              <a:t>vytvořil</a:t>
            </a:r>
            <a:r>
              <a:rPr lang="cs-CZ" dirty="0" smtClean="0"/>
              <a:t> zajímavou studii.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Věta jednočlenná (slovesná)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Obsahuje pouze jeden základový větný člen.</a:t>
            </a:r>
          </a:p>
          <a:p>
            <a:r>
              <a:rPr lang="cs-CZ" dirty="0" smtClean="0"/>
              <a:t>Často vyjadřuje přírodní děj,  fyzický a psychický stav člověka.</a:t>
            </a:r>
          </a:p>
          <a:p>
            <a:r>
              <a:rPr lang="cs-CZ" dirty="0" smtClean="0"/>
              <a:t>Včera </a:t>
            </a:r>
            <a:r>
              <a:rPr lang="cs-CZ" dirty="0" smtClean="0">
                <a:solidFill>
                  <a:schemeClr val="tx2"/>
                </a:solidFill>
              </a:rPr>
              <a:t>pršelo</a:t>
            </a:r>
            <a:r>
              <a:rPr lang="cs-CZ" dirty="0" smtClean="0"/>
              <a:t>.</a:t>
            </a:r>
          </a:p>
          <a:p>
            <a:r>
              <a:rPr lang="cs-CZ" dirty="0" smtClean="0"/>
              <a:t>Martinovi </a:t>
            </a:r>
            <a:r>
              <a:rPr lang="cs-CZ" dirty="0" smtClean="0">
                <a:solidFill>
                  <a:schemeClr val="tx2"/>
                </a:solidFill>
              </a:rPr>
              <a:t>se</a:t>
            </a:r>
            <a:r>
              <a:rPr lang="cs-CZ" dirty="0" smtClean="0"/>
              <a:t> na táboře </a:t>
            </a:r>
            <a:r>
              <a:rPr lang="cs-CZ" dirty="0" smtClean="0">
                <a:solidFill>
                  <a:schemeClr val="tx2"/>
                </a:solidFill>
              </a:rPr>
              <a:t>stýskalo.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Bolelo </a:t>
            </a:r>
            <a:r>
              <a:rPr lang="cs-CZ" dirty="0" smtClean="0"/>
              <a:t>mě v krku.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134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build="p" animBg="1"/>
      <p:bldP spid="8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/>
              <a:t>Urči věty dvojčlenné, podtrhni základové členy.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829578" y="1785031"/>
            <a:ext cx="598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440" y="2154363"/>
            <a:ext cx="3870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 době oběda je zakázáno kouřit.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2643829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Stýská se mi.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018343" y="2086246"/>
            <a:ext cx="29380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Zavolej ještě zítra odpoledne.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801113" y="2118610"/>
            <a:ext cx="12172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Už zvonilo.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979712" y="2643829"/>
            <a:ext cx="1972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Hana </a:t>
            </a:r>
            <a:r>
              <a:rPr lang="cs-CZ" dirty="0" smtClean="0"/>
              <a:t>byla</a:t>
            </a:r>
            <a:r>
              <a:rPr lang="cs-CZ" baseline="50000" dirty="0" smtClean="0"/>
              <a:t> </a:t>
            </a:r>
            <a:r>
              <a:rPr lang="cs-CZ" dirty="0" smtClean="0"/>
              <a:t> smutná</a:t>
            </a:r>
            <a:r>
              <a:rPr lang="cs-CZ" dirty="0"/>
              <a:t>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203476" y="1722904"/>
            <a:ext cx="299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602228" y="2459163"/>
            <a:ext cx="299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420378" y="2455578"/>
            <a:ext cx="3819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952528" y="2686403"/>
            <a:ext cx="16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Bolela mě noha.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580111" y="2686403"/>
            <a:ext cx="22021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 večeru se vítr utišil.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12889" y="3257818"/>
            <a:ext cx="269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Odpoledne se rozpršelo.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353213" y="2459163"/>
            <a:ext cx="327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90520" y="3257818"/>
            <a:ext cx="3793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Na západě republiky leje jako z konve.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801113" y="3013161"/>
            <a:ext cx="299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2978672" y="3257818"/>
            <a:ext cx="2139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Čekal ji dort  a přání.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572997" y="3923764"/>
            <a:ext cx="2005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Jana udělala chybu.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2813703" y="3606929"/>
            <a:ext cx="343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1179608" y="3606978"/>
            <a:ext cx="299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2517160" y="3926964"/>
            <a:ext cx="13733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Padla mlha.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3812097" y="3922212"/>
            <a:ext cx="1840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Blížila </a:t>
            </a:r>
            <a:r>
              <a:rPr lang="cs-CZ" dirty="0" smtClean="0"/>
              <a:t>se bouřka</a:t>
            </a:r>
            <a:r>
              <a:rPr lang="cs-CZ" dirty="0"/>
              <a:t>.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5481853" y="3923764"/>
            <a:ext cx="18561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 dálky hřmělo.</a:t>
            </a:r>
          </a:p>
          <a:p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506170" y="3606978"/>
            <a:ext cx="451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17969544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6" grpId="0"/>
      <p:bldP spid="18" grpId="0"/>
      <p:bldP spid="19" grpId="0"/>
      <p:bldP spid="23" grpId="0"/>
      <p:bldP spid="25" grpId="0"/>
      <p:bldP spid="28" grpId="0"/>
      <p:bldP spid="29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Urči věty jednočlenné (slovesné</a:t>
            </a:r>
            <a:r>
              <a:rPr lang="cs-CZ" dirty="0" smtClean="0"/>
              <a:t>).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41576" y="1693702"/>
            <a:ext cx="1202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Už zvonilo.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4880" y="1691516"/>
            <a:ext cx="2252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Opět jsi udělal chybu.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94880" y="2410968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samotě u lesa hořelo.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51520" y="1693702"/>
            <a:ext cx="23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Opovaž se ho dotknout.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62176" y="2410968"/>
            <a:ext cx="1863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Bolelo ho v krku.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15604" y="3725518"/>
            <a:ext cx="2501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Petr se nevěřícně usmál.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49892" y="235656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 nás od rána mrholí.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9784" y="3725518"/>
            <a:ext cx="302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kamnech už dávno vyhaslo.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13928" y="3725518"/>
            <a:ext cx="1925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lese zašumělo.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56848" y="3043442"/>
            <a:ext cx="2860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Celé prázdniny bylo ošklivo.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662176" y="3063116"/>
            <a:ext cx="23077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Mirek se na mě usmál.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969956" y="3063116"/>
            <a:ext cx="29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Venku se citelně ochladilo.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2813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10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10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F2F2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F2F2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F2F2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F2F2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10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10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10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10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10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10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D281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D281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D281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D281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14" grpId="0"/>
      <p:bldP spid="15" grpId="0"/>
      <p:bldP spid="16" grpId="0"/>
      <p:bldP spid="22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143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Vytvoř z věty jednočlenné větu dvojčlennou.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3326" y="415535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samotě u lesa hořelo.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0458" y="2341710"/>
            <a:ext cx="2943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Blýskalo se.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94822" y="4998090"/>
            <a:ext cx="2371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Včera hustě padal sníh.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75757" y="2341710"/>
            <a:ext cx="2879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obloze jasně zářily blesky.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254" y="499809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Včera hustě sněžilo.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254" y="3259104"/>
            <a:ext cx="4201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Dětem se na táboře stýská po rodičích.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 flipH="1">
            <a:off x="4860032" y="3289114"/>
            <a:ext cx="4193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Děti na táboře pociťují stesk po rodičích.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55525" y="4155350"/>
            <a:ext cx="3419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Samota u lesa vyhořela.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1975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2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Vytvoř z věty dvojčlenné větu </a:t>
            </a:r>
            <a:r>
              <a:rPr lang="cs-CZ" dirty="0" smtClean="0"/>
              <a:t>jednočlennou.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9132" y="395628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dálce burácel hrom.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3108" y="1916832"/>
            <a:ext cx="2594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Blesky křižovaly oblohu.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48438" y="4823074"/>
            <a:ext cx="29316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Večer tiše a vytrvale sněžilo.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6692" y="4823074"/>
            <a:ext cx="3359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Večer tiše a vytrvale padal sníh.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5710" y="3020592"/>
            <a:ext cx="3175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Nad krajem se snášel soumrak.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48438" y="3956282"/>
            <a:ext cx="1679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dálce hřmělo.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48438" y="3020592"/>
            <a:ext cx="2689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Stmívalo se.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4720" y="191683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obloze se blýskalo.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6209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Jednočlenné věty neslovesné</a:t>
            </a:r>
            <a:br>
              <a:rPr lang="cs-CZ" dirty="0" smtClean="0"/>
            </a:br>
            <a:r>
              <a:rPr lang="cs-CZ" dirty="0" smtClean="0"/>
              <a:t>(větný ekvivalent)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Užívají se, pokud chceme zrychlit děj nebo zvýšit napětí.</a:t>
            </a:r>
          </a:p>
          <a:p>
            <a:r>
              <a:rPr lang="cs-CZ" dirty="0" smtClean="0"/>
              <a:t>Základ tvoří: </a:t>
            </a:r>
          </a:p>
          <a:p>
            <a:pPr lvl="5"/>
            <a:r>
              <a:rPr lang="cs-CZ" dirty="0" smtClean="0"/>
              <a:t>podstatné jméno – </a:t>
            </a:r>
            <a:r>
              <a:rPr lang="cs-CZ" dirty="0" smtClean="0">
                <a:solidFill>
                  <a:srgbClr val="0070C0"/>
                </a:solidFill>
              </a:rPr>
              <a:t>Vendulko!</a:t>
            </a:r>
          </a:p>
          <a:p>
            <a:pPr lvl="5"/>
            <a:r>
              <a:rPr lang="cs-CZ" dirty="0" smtClean="0"/>
              <a:t>přídavné jméno – </a:t>
            </a:r>
            <a:r>
              <a:rPr lang="cs-CZ" dirty="0" smtClean="0">
                <a:solidFill>
                  <a:srgbClr val="0070C0"/>
                </a:solidFill>
              </a:rPr>
              <a:t>Nádherné!</a:t>
            </a:r>
          </a:p>
          <a:p>
            <a:pPr lvl="5"/>
            <a:r>
              <a:rPr lang="cs-CZ" dirty="0" smtClean="0"/>
              <a:t>zájmeno –</a:t>
            </a:r>
            <a:r>
              <a:rPr lang="cs-CZ" dirty="0" smtClean="0">
                <a:solidFill>
                  <a:srgbClr val="0070C0"/>
                </a:solidFill>
              </a:rPr>
              <a:t> Já?</a:t>
            </a:r>
          </a:p>
          <a:p>
            <a:pPr lvl="5"/>
            <a:r>
              <a:rPr lang="cs-CZ" dirty="0" smtClean="0"/>
              <a:t>číslovka -  </a:t>
            </a:r>
            <a:r>
              <a:rPr lang="cs-CZ" dirty="0" smtClean="0">
                <a:solidFill>
                  <a:srgbClr val="0070C0"/>
                </a:solidFill>
              </a:rPr>
              <a:t>Ve čtyři hodiny?</a:t>
            </a:r>
          </a:p>
          <a:p>
            <a:pPr lvl="5"/>
            <a:r>
              <a:rPr lang="cs-CZ" dirty="0" smtClean="0"/>
              <a:t>sloveso v infinitivu – </a:t>
            </a:r>
            <a:r>
              <a:rPr lang="cs-CZ" dirty="0" smtClean="0">
                <a:solidFill>
                  <a:srgbClr val="0070C0"/>
                </a:solidFill>
              </a:rPr>
              <a:t>Nevstupovat!</a:t>
            </a:r>
          </a:p>
          <a:p>
            <a:pPr lvl="5"/>
            <a:r>
              <a:rPr lang="cs-CZ" dirty="0" smtClean="0"/>
              <a:t>příslovce  </a:t>
            </a:r>
            <a:r>
              <a:rPr lang="cs-CZ" dirty="0" smtClean="0">
                <a:solidFill>
                  <a:srgbClr val="0070C0"/>
                </a:solidFill>
              </a:rPr>
              <a:t>- Hezky!</a:t>
            </a:r>
          </a:p>
          <a:p>
            <a:pPr lvl="5"/>
            <a:r>
              <a:rPr lang="cs-CZ" dirty="0" smtClean="0"/>
              <a:t>částice – </a:t>
            </a:r>
            <a:r>
              <a:rPr lang="cs-CZ" dirty="0" smtClean="0">
                <a:solidFill>
                  <a:srgbClr val="0070C0"/>
                </a:solidFill>
              </a:rPr>
              <a:t>Ano.</a:t>
            </a:r>
          </a:p>
          <a:p>
            <a:pPr lvl="5"/>
            <a:r>
              <a:rPr lang="cs-CZ" dirty="0" smtClean="0"/>
              <a:t>citoslovce </a:t>
            </a:r>
            <a:r>
              <a:rPr lang="cs-CZ" dirty="0" smtClean="0">
                <a:solidFill>
                  <a:srgbClr val="0070C0"/>
                </a:solidFill>
              </a:rPr>
              <a:t>– Fuj!</a:t>
            </a:r>
          </a:p>
          <a:p>
            <a:pPr lvl="5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2658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Najdi v textu jednočlenné věty neslovesné.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Pavel jde opatrně krok za krokem dál. Drc! Teď zakopl o něco těžkého, co se hned začalo pohybovat. Proboha! Co je to? Pavel má ještě tolik odvahy, že na to sáhne. Ach! Už vidí! Povalený sud!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(FOGLAR</a:t>
            </a:r>
            <a:r>
              <a:rPr lang="cs-CZ" dirty="0"/>
              <a:t>, </a:t>
            </a:r>
            <a:r>
              <a:rPr lang="cs-CZ" dirty="0" smtClean="0"/>
              <a:t>Jaroslav. </a:t>
            </a:r>
            <a:r>
              <a:rPr lang="cs-CZ" i="1" dirty="0"/>
              <a:t>Chata Jezerní kotlině</a:t>
            </a:r>
            <a:r>
              <a:rPr lang="cs-CZ" dirty="0"/>
              <a:t>. Praha : Olympia, 2005. 168 s</a:t>
            </a:r>
            <a:r>
              <a:rPr lang="cs-CZ" dirty="0" smtClean="0"/>
              <a:t>.) Upraveno.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403115" y="2021963"/>
            <a:ext cx="57606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339752" y="2852936"/>
            <a:ext cx="136815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211960" y="3284984"/>
            <a:ext cx="57606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300192" y="3284984"/>
            <a:ext cx="201622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779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HORÁČKOVÁ, Miroslava, et al. </a:t>
            </a:r>
            <a:r>
              <a:rPr lang="cs-CZ" i="1" dirty="0" smtClean="0"/>
              <a:t>Český jazyk pro sedmý ročník ZŠ</a:t>
            </a:r>
            <a:r>
              <a:rPr lang="cs-CZ" dirty="0" smtClean="0"/>
              <a:t>. [</a:t>
            </a:r>
            <a:r>
              <a:rPr lang="cs-CZ" dirty="0" err="1" smtClean="0"/>
              <a:t>s.l</a:t>
            </a:r>
            <a:r>
              <a:rPr lang="cs-CZ" dirty="0" smtClean="0"/>
              <a:t>.] : Alter, 1999. 188 s. ISBN 80-7245-1001-8.</a:t>
            </a:r>
          </a:p>
          <a:p>
            <a:r>
              <a:rPr lang="cs-CZ" dirty="0" smtClean="0"/>
              <a:t>HAUSER, Přemysl; STYBLÍK, Vlastimil. </a:t>
            </a:r>
            <a:r>
              <a:rPr lang="cs-CZ" i="1" dirty="0" smtClean="0"/>
              <a:t>Český jazyk : Cvičebnice pro 9.ročník základních škol</a:t>
            </a:r>
            <a:r>
              <a:rPr lang="cs-CZ" dirty="0" smtClean="0"/>
              <a:t>. Praha : Fortuna, 1996. 102 s. ISBN 80-7168-341-8.</a:t>
            </a:r>
          </a:p>
          <a:p>
            <a:r>
              <a:rPr lang="cs-CZ" dirty="0"/>
              <a:t>FOGLAR</a:t>
            </a:r>
            <a:r>
              <a:rPr lang="cs-CZ"/>
              <a:t>, </a:t>
            </a:r>
            <a:r>
              <a:rPr lang="cs-CZ" smtClean="0"/>
              <a:t>Jaroslav. </a:t>
            </a:r>
            <a:r>
              <a:rPr lang="cs-CZ" i="1" dirty="0" smtClean="0"/>
              <a:t>Chata v </a:t>
            </a:r>
            <a:r>
              <a:rPr lang="cs-CZ" i="1" dirty="0"/>
              <a:t>Jezerní kotlině</a:t>
            </a:r>
            <a:r>
              <a:rPr lang="cs-CZ" dirty="0"/>
              <a:t>. Praha : Olympia, 2005. 168 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3907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638</TotalTime>
  <Words>512</Words>
  <Application>Microsoft Office PowerPoint</Application>
  <PresentationFormat>Předvádění na obrazovce (4:3)</PresentationFormat>
  <Paragraphs>107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Věta jednočlenná, dvojčlenná, větný ekvivalent</vt:lpstr>
      <vt:lpstr>Věta jednočlenná, dvojčlenná, větný ekvivalent</vt:lpstr>
      <vt:lpstr>Věta jednočlenná a dvojčlenná</vt:lpstr>
      <vt:lpstr>Urči věty dvojčlenné, podtrhni základové členy.</vt:lpstr>
      <vt:lpstr>Urči věty jednočlenné (slovesné).</vt:lpstr>
      <vt:lpstr>Vytvoř z věty jednočlenné větu dvojčlennou.</vt:lpstr>
      <vt:lpstr>Vytvoř z věty dvojčlenné větu jednočlennou.</vt:lpstr>
      <vt:lpstr>Jednočlenné věty neslovesné (větný ekvivalent)</vt:lpstr>
      <vt:lpstr>Najdi v textu jednočlenné věty neslovesné.</vt:lpstr>
      <vt:lpstr>Použité zdroje: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Věta jednočlenná, dvojčlenná, větný ekvivalent</dc:title>
  <dc:creator>Libuše Gondkovská</dc:creator>
  <cp:lastModifiedBy>Martin Králík</cp:lastModifiedBy>
  <cp:revision>40</cp:revision>
  <dcterms:created xsi:type="dcterms:W3CDTF">2011-07-20T08:06:38Z</dcterms:created>
  <dcterms:modified xsi:type="dcterms:W3CDTF">2012-04-03T16:09:44Z</dcterms:modified>
</cp:coreProperties>
</file>