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80" r:id="rId1"/>
  </p:sldMasterIdLst>
  <p:notesMasterIdLst>
    <p:notesMasterId r:id="rId15"/>
  </p:notesMasterIdLst>
  <p:sldIdLst>
    <p:sldId id="256" r:id="rId2"/>
    <p:sldId id="262" r:id="rId3"/>
    <p:sldId id="264" r:id="rId4"/>
    <p:sldId id="265" r:id="rId5"/>
    <p:sldId id="269" r:id="rId6"/>
    <p:sldId id="263" r:id="rId7"/>
    <p:sldId id="266" r:id="rId8"/>
    <p:sldId id="267" r:id="rId9"/>
    <p:sldId id="270" r:id="rId10"/>
    <p:sldId id="272" r:id="rId11"/>
    <p:sldId id="271" r:id="rId12"/>
    <p:sldId id="273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6" d="100"/>
          <a:sy n="76" d="100"/>
        </p:scale>
        <p:origin x="-96" y="-17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</a:t>
          </a:r>
          <a:r>
            <a:rPr lang="cs-CZ" sz="2000" b="1" dirty="0" smtClean="0"/>
            <a:t>sady:ČR - Kraje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Autor:Mgr. Jana Strejčková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Únor/2014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Autor:Mgr. Jana Strejčková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Únor/2014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</a:t>
          </a:r>
          <a:r>
            <a:rPr lang="cs-CZ" sz="2000" b="1" kern="1200" dirty="0" smtClean="0"/>
            <a:t>sady:ČR - Kraje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9.3.2014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9.3.2014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Materiál slouží k zopakování učiva o krajích ČR.</a:t>
            </a:r>
          </a:p>
          <a:p>
            <a:r>
              <a:rPr lang="cs-CZ" dirty="0" smtClean="0"/>
              <a:t>Především pak k zopakování jednotlivých krajů a jejich krajských měst.</a:t>
            </a:r>
          </a:p>
          <a:p>
            <a:r>
              <a:rPr lang="cs-CZ" dirty="0" smtClean="0"/>
              <a:t>Materiál je určen  pro žáky 4.ročníku.</a:t>
            </a:r>
          </a:p>
          <a:p>
            <a:r>
              <a:rPr lang="cs-CZ" dirty="0" smtClean="0"/>
              <a:t>Časová dotace: 25min.</a:t>
            </a:r>
          </a:p>
          <a:p>
            <a:r>
              <a:rPr lang="cs-CZ" dirty="0" smtClean="0"/>
              <a:t>Potřebné pomůcky: pracovní list, tužka</a:t>
            </a:r>
          </a:p>
          <a:p>
            <a:r>
              <a:rPr lang="cs-CZ" dirty="0" smtClean="0"/>
              <a:t>List č. 4-6 je výukový, list č. 7-12 slouží k procvičení učiva. List č. 7 při kliknutí na kraj se zobrazí krajské město daného kraje.</a:t>
            </a:r>
          </a:p>
          <a:p>
            <a:r>
              <a:rPr lang="cs-CZ" dirty="0" smtClean="0"/>
              <a:t>Materiál je určen k interaktivní výuce.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3" name="Pětiúhelník 2"/>
          <p:cNvSpPr/>
          <p:nvPr/>
        </p:nvSpPr>
        <p:spPr>
          <a:xfrm>
            <a:off x="1115616" y="692696"/>
            <a:ext cx="6696744" cy="2140816"/>
          </a:xfrm>
          <a:prstGeom prst="homePlate">
            <a:avLst/>
          </a:prstGeom>
          <a:ln w="76200">
            <a:solidFill>
              <a:schemeClr val="accent2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KRAJE </a:t>
            </a:r>
          </a:p>
          <a:p>
            <a:pPr algn="ctr"/>
            <a:r>
              <a:rPr lang="cs-CZ" sz="6000" dirty="0" smtClean="0"/>
              <a:t>ČESKÉ REPUBLIKY</a:t>
            </a:r>
            <a:endParaRPr lang="cs-CZ" sz="6000" dirty="0"/>
          </a:p>
        </p:txBody>
      </p:sp>
      <p:pic>
        <p:nvPicPr>
          <p:cNvPr id="18434" name="Picture 2" descr="C:\Users\baudyš\AppData\Local\Microsoft\Windows\Temporary Internet Files\Content.IE5\4AZ0HYIR\MC9004057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4005064"/>
            <a:ext cx="3683992" cy="238024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23528" y="476672"/>
            <a:ext cx="8333563" cy="646331"/>
          </a:xfrm>
          <a:prstGeom prst="rect">
            <a:avLst/>
          </a:prstGeom>
          <a:solidFill>
            <a:schemeClr val="bg1"/>
          </a:solidFill>
          <a:ln w="76200"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*</a:t>
            </a:r>
            <a:r>
              <a:rPr lang="cs-CZ" sz="3600" dirty="0" smtClean="0"/>
              <a:t>Území České republiky se člení na 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14 krajů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2060848"/>
            <a:ext cx="8278485" cy="1754326"/>
          </a:xfrm>
          <a:prstGeom prst="rect">
            <a:avLst/>
          </a:prstGeom>
          <a:ln w="762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*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Střediskem </a:t>
            </a:r>
            <a:r>
              <a:rPr lang="cs-CZ" sz="3600" dirty="0" smtClean="0"/>
              <a:t>každého kraje je 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krajské město,</a:t>
            </a:r>
          </a:p>
          <a:p>
            <a:r>
              <a:rPr lang="cs-CZ" sz="2400" dirty="0" smtClean="0"/>
              <a:t> </a:t>
            </a:r>
            <a:r>
              <a:rPr lang="cs-CZ" sz="3600" dirty="0" smtClean="0"/>
              <a:t>v němž 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sídlí krajský úřad</a:t>
            </a:r>
            <a:r>
              <a:rPr lang="cs-CZ" sz="2400" dirty="0" smtClean="0"/>
              <a:t>, </a:t>
            </a:r>
          </a:p>
          <a:p>
            <a:r>
              <a:rPr lang="cs-CZ" sz="3600" dirty="0" smtClean="0"/>
              <a:t> který 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území kraje spravuje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4869160"/>
            <a:ext cx="5243808" cy="646331"/>
          </a:xfrm>
          <a:prstGeom prst="rect">
            <a:avLst/>
          </a:prstGeom>
          <a:ln w="762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*</a:t>
            </a:r>
            <a:r>
              <a:rPr lang="cs-CZ" sz="3600" dirty="0" smtClean="0"/>
              <a:t>V 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čele</a:t>
            </a:r>
            <a:r>
              <a:rPr lang="cs-CZ" sz="3600" dirty="0" smtClean="0"/>
              <a:t> kraje stojí 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hejtman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pic>
        <p:nvPicPr>
          <p:cNvPr id="1026" name="Picture 2" descr="C:\Users\baudyš\AppData\Local\Microsoft\Windows\Temporary Internet Files\Content.IE5\OFZNDV5K\MC90028554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4293096"/>
            <a:ext cx="1823314" cy="167883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707904" y="3140968"/>
            <a:ext cx="4565545" cy="830997"/>
          </a:xfrm>
          <a:prstGeom prst="rect">
            <a:avLst/>
          </a:prstGeom>
          <a:ln w="762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*</a:t>
            </a:r>
            <a:r>
              <a:rPr lang="cs-CZ" sz="2400" dirty="0" smtClean="0"/>
              <a:t>Liší se velikostí a počtem obyvatel.</a:t>
            </a:r>
          </a:p>
          <a:p>
            <a:endParaRPr lang="cs-CZ" sz="24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3059832" y="476672"/>
            <a:ext cx="5539209" cy="461665"/>
          </a:xfrm>
          <a:prstGeom prst="rect">
            <a:avLst/>
          </a:prstGeom>
          <a:ln w="76200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*</a:t>
            </a:r>
            <a:r>
              <a:rPr lang="cs-CZ" sz="2400" dirty="0" smtClean="0"/>
              <a:t>Každý kraj je něčím významný a jedinečný.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556792"/>
            <a:ext cx="7427098" cy="830997"/>
          </a:xfrm>
          <a:prstGeom prst="rect">
            <a:avLst/>
          </a:prstGeom>
          <a:ln w="762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*Má své přírodní zajímavosti a pamětihodnosti,které nám </a:t>
            </a:r>
          </a:p>
          <a:p>
            <a:r>
              <a:rPr lang="cs-CZ" sz="2400" dirty="0" smtClean="0"/>
              <a:t>  připomínají historii naší vlasti.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4869160"/>
            <a:ext cx="7841890" cy="830997"/>
          </a:xfrm>
          <a:prstGeom prst="rect">
            <a:avLst/>
          </a:prstGeom>
          <a:ln w="7620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*Odlišné jsou také přírodními a hospodářskými poměry, které</a:t>
            </a:r>
          </a:p>
          <a:p>
            <a:r>
              <a:rPr lang="cs-CZ" sz="2400" dirty="0" smtClean="0"/>
              <a:t>  určují způsob života lidí.</a:t>
            </a:r>
            <a:endParaRPr lang="cs-CZ" sz="2400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2050" name="Picture 2" descr="http://upload.wikimedia.org/wikipedia/commons/e/e7/Czech_Rep._-_Bohemia%2C_Moravia_and_Silesia_III.png?uselang=c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124744"/>
            <a:ext cx="8635308" cy="4901121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95536" y="4046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Pětiúhelník 3"/>
          <p:cNvSpPr/>
          <p:nvPr/>
        </p:nvSpPr>
        <p:spPr>
          <a:xfrm>
            <a:off x="5004048" y="5661248"/>
            <a:ext cx="3240360" cy="772664"/>
          </a:xfrm>
          <a:prstGeom prst="homePlat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Moravskoslezský kraj</a:t>
            </a:r>
            <a:endParaRPr lang="cs-CZ" sz="2400" dirty="0"/>
          </a:p>
        </p:txBody>
      </p:sp>
      <p:sp>
        <p:nvSpPr>
          <p:cNvPr id="5" name="Pětiúhelník 4"/>
          <p:cNvSpPr/>
          <p:nvPr/>
        </p:nvSpPr>
        <p:spPr>
          <a:xfrm>
            <a:off x="5004048" y="4725144"/>
            <a:ext cx="3240360" cy="772664"/>
          </a:xfrm>
          <a:prstGeom prst="homePlat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Olomoucký kraj</a:t>
            </a:r>
            <a:endParaRPr lang="cs-CZ" sz="2400" dirty="0"/>
          </a:p>
        </p:txBody>
      </p:sp>
      <p:sp>
        <p:nvSpPr>
          <p:cNvPr id="6" name="Pětiúhelník 5"/>
          <p:cNvSpPr/>
          <p:nvPr/>
        </p:nvSpPr>
        <p:spPr>
          <a:xfrm>
            <a:off x="4860032" y="3645024"/>
            <a:ext cx="3240360" cy="772664"/>
          </a:xfrm>
          <a:prstGeom prst="homePlat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Zlínský kraj</a:t>
            </a:r>
            <a:endParaRPr lang="cs-CZ" sz="2400" dirty="0"/>
          </a:p>
        </p:txBody>
      </p:sp>
      <p:sp>
        <p:nvSpPr>
          <p:cNvPr id="7" name="Pětiúhelník 6"/>
          <p:cNvSpPr/>
          <p:nvPr/>
        </p:nvSpPr>
        <p:spPr>
          <a:xfrm>
            <a:off x="4860032" y="2708920"/>
            <a:ext cx="3240360" cy="772664"/>
          </a:xfrm>
          <a:prstGeom prst="homePlat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Jihomoravský kraj</a:t>
            </a:r>
            <a:endParaRPr lang="cs-CZ" sz="2400" dirty="0"/>
          </a:p>
        </p:txBody>
      </p:sp>
      <p:sp>
        <p:nvSpPr>
          <p:cNvPr id="8" name="Pětiúhelník 7"/>
          <p:cNvSpPr/>
          <p:nvPr/>
        </p:nvSpPr>
        <p:spPr>
          <a:xfrm>
            <a:off x="4788024" y="1844824"/>
            <a:ext cx="3240360" cy="772664"/>
          </a:xfrm>
          <a:prstGeom prst="homePlat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2400" dirty="0" smtClean="0"/>
              <a:t>Vysočina</a:t>
            </a:r>
            <a:endParaRPr lang="cs-CZ" sz="2400" dirty="0"/>
          </a:p>
        </p:txBody>
      </p:sp>
      <p:sp>
        <p:nvSpPr>
          <p:cNvPr id="9" name="Pětiúhelník 8"/>
          <p:cNvSpPr/>
          <p:nvPr/>
        </p:nvSpPr>
        <p:spPr>
          <a:xfrm>
            <a:off x="4716016" y="980728"/>
            <a:ext cx="3240360" cy="772664"/>
          </a:xfrm>
          <a:prstGeom prst="homePlat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Pardubický kraj</a:t>
            </a:r>
            <a:endParaRPr lang="cs-CZ" sz="2400" dirty="0"/>
          </a:p>
        </p:txBody>
      </p:sp>
      <p:sp>
        <p:nvSpPr>
          <p:cNvPr id="10" name="Pětiúhelník 9"/>
          <p:cNvSpPr/>
          <p:nvPr/>
        </p:nvSpPr>
        <p:spPr>
          <a:xfrm>
            <a:off x="4716016" y="0"/>
            <a:ext cx="3240360" cy="772664"/>
          </a:xfrm>
          <a:prstGeom prst="homePlat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Jihočeský kraj</a:t>
            </a:r>
            <a:endParaRPr lang="cs-CZ" sz="2400" dirty="0"/>
          </a:p>
        </p:txBody>
      </p:sp>
      <p:sp>
        <p:nvSpPr>
          <p:cNvPr id="11" name="Pětiúhelník 10"/>
          <p:cNvSpPr/>
          <p:nvPr/>
        </p:nvSpPr>
        <p:spPr>
          <a:xfrm>
            <a:off x="0" y="6085336"/>
            <a:ext cx="3240360" cy="772664"/>
          </a:xfrm>
          <a:prstGeom prst="homePlat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Plzeňský kraj</a:t>
            </a:r>
            <a:endParaRPr lang="cs-CZ" sz="2400" dirty="0"/>
          </a:p>
        </p:txBody>
      </p:sp>
      <p:sp>
        <p:nvSpPr>
          <p:cNvPr id="12" name="Pětiúhelník 11"/>
          <p:cNvSpPr/>
          <p:nvPr/>
        </p:nvSpPr>
        <p:spPr>
          <a:xfrm>
            <a:off x="0" y="5085184"/>
            <a:ext cx="3240360" cy="772664"/>
          </a:xfrm>
          <a:prstGeom prst="homePlat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Hlavní město Praha</a:t>
            </a:r>
            <a:endParaRPr lang="cs-CZ" sz="2400" dirty="0"/>
          </a:p>
        </p:txBody>
      </p:sp>
      <p:sp>
        <p:nvSpPr>
          <p:cNvPr id="13" name="Pětiúhelník 12"/>
          <p:cNvSpPr/>
          <p:nvPr/>
        </p:nvSpPr>
        <p:spPr>
          <a:xfrm>
            <a:off x="0" y="2996952"/>
            <a:ext cx="3240360" cy="772664"/>
          </a:xfrm>
          <a:prstGeom prst="homePlat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Karlovarský kraj</a:t>
            </a:r>
            <a:endParaRPr lang="cs-CZ" sz="2400" dirty="0"/>
          </a:p>
        </p:txBody>
      </p:sp>
      <p:sp>
        <p:nvSpPr>
          <p:cNvPr id="14" name="Pětiúhelník 13"/>
          <p:cNvSpPr/>
          <p:nvPr/>
        </p:nvSpPr>
        <p:spPr>
          <a:xfrm>
            <a:off x="0" y="1916832"/>
            <a:ext cx="3240360" cy="772664"/>
          </a:xfrm>
          <a:prstGeom prst="homePlat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Ústecký kraj</a:t>
            </a:r>
            <a:endParaRPr lang="cs-CZ" sz="2400" dirty="0"/>
          </a:p>
        </p:txBody>
      </p:sp>
      <p:sp>
        <p:nvSpPr>
          <p:cNvPr id="15" name="Pětiúhelník 14"/>
          <p:cNvSpPr/>
          <p:nvPr/>
        </p:nvSpPr>
        <p:spPr>
          <a:xfrm>
            <a:off x="0" y="908720"/>
            <a:ext cx="3240360" cy="772664"/>
          </a:xfrm>
          <a:prstGeom prst="homePlat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Liberecký kraj</a:t>
            </a:r>
            <a:endParaRPr lang="cs-CZ" sz="2400" dirty="0"/>
          </a:p>
        </p:txBody>
      </p:sp>
      <p:sp>
        <p:nvSpPr>
          <p:cNvPr id="16" name="Pětiúhelník 15"/>
          <p:cNvSpPr/>
          <p:nvPr/>
        </p:nvSpPr>
        <p:spPr>
          <a:xfrm>
            <a:off x="0" y="0"/>
            <a:ext cx="3240360" cy="772664"/>
          </a:xfrm>
          <a:prstGeom prst="homePlat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Královéhradecký kraj</a:t>
            </a:r>
            <a:endParaRPr lang="cs-CZ" sz="2400" dirty="0"/>
          </a:p>
        </p:txBody>
      </p:sp>
      <p:sp>
        <p:nvSpPr>
          <p:cNvPr id="17" name="Pětiúhelník 16"/>
          <p:cNvSpPr/>
          <p:nvPr/>
        </p:nvSpPr>
        <p:spPr>
          <a:xfrm>
            <a:off x="0" y="4005064"/>
            <a:ext cx="3240360" cy="772664"/>
          </a:xfrm>
          <a:prstGeom prst="homePlat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Středočeský kraj</a:t>
            </a:r>
            <a:endParaRPr lang="cs-CZ" sz="2400" dirty="0"/>
          </a:p>
        </p:txBody>
      </p:sp>
      <p:sp>
        <p:nvSpPr>
          <p:cNvPr id="20" name="Šipka doleva 19"/>
          <p:cNvSpPr/>
          <p:nvPr/>
        </p:nvSpPr>
        <p:spPr>
          <a:xfrm>
            <a:off x="2843808" y="0"/>
            <a:ext cx="2448272" cy="916680"/>
          </a:xfrm>
          <a:prstGeom prst="lef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Hradec Králové</a:t>
            </a:r>
            <a:endParaRPr lang="cs-CZ" sz="2400" dirty="0"/>
          </a:p>
        </p:txBody>
      </p:sp>
      <p:sp>
        <p:nvSpPr>
          <p:cNvPr id="21" name="Šipka doleva 20"/>
          <p:cNvSpPr/>
          <p:nvPr/>
        </p:nvSpPr>
        <p:spPr>
          <a:xfrm>
            <a:off x="2699792" y="908720"/>
            <a:ext cx="2448272" cy="916680"/>
          </a:xfrm>
          <a:prstGeom prst="lef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Liberec</a:t>
            </a:r>
          </a:p>
        </p:txBody>
      </p:sp>
      <p:sp>
        <p:nvSpPr>
          <p:cNvPr id="22" name="Šipka doleva 21"/>
          <p:cNvSpPr/>
          <p:nvPr/>
        </p:nvSpPr>
        <p:spPr>
          <a:xfrm>
            <a:off x="7271792" y="6165304"/>
            <a:ext cx="1872208" cy="844672"/>
          </a:xfrm>
          <a:prstGeom prst="lef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Ostrava</a:t>
            </a:r>
            <a:endParaRPr lang="cs-CZ" sz="2400" dirty="0"/>
          </a:p>
        </p:txBody>
      </p:sp>
      <p:sp>
        <p:nvSpPr>
          <p:cNvPr id="24" name="Šipka doleva 23"/>
          <p:cNvSpPr/>
          <p:nvPr/>
        </p:nvSpPr>
        <p:spPr>
          <a:xfrm>
            <a:off x="7373504" y="2708920"/>
            <a:ext cx="1770496" cy="700656"/>
          </a:xfrm>
          <a:prstGeom prst="lef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Brno</a:t>
            </a:r>
            <a:endParaRPr lang="cs-CZ" sz="2400" dirty="0"/>
          </a:p>
        </p:txBody>
      </p:sp>
      <p:sp>
        <p:nvSpPr>
          <p:cNvPr id="25" name="Šipka doleva 24"/>
          <p:cNvSpPr/>
          <p:nvPr/>
        </p:nvSpPr>
        <p:spPr>
          <a:xfrm>
            <a:off x="7524328" y="1628800"/>
            <a:ext cx="1619672" cy="844672"/>
          </a:xfrm>
          <a:prstGeom prst="lef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Jihlava</a:t>
            </a:r>
            <a:endParaRPr lang="cs-CZ" sz="2400" dirty="0"/>
          </a:p>
        </p:txBody>
      </p:sp>
      <p:sp>
        <p:nvSpPr>
          <p:cNvPr id="26" name="Šipka doleva 25"/>
          <p:cNvSpPr/>
          <p:nvPr/>
        </p:nvSpPr>
        <p:spPr>
          <a:xfrm>
            <a:off x="7452320" y="764704"/>
            <a:ext cx="1914512" cy="844672"/>
          </a:xfrm>
          <a:prstGeom prst="lef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Pardubice</a:t>
            </a:r>
            <a:endParaRPr lang="cs-CZ" sz="2400" dirty="0"/>
          </a:p>
        </p:txBody>
      </p:sp>
      <p:sp>
        <p:nvSpPr>
          <p:cNvPr id="27" name="Šipka doleva 26"/>
          <p:cNvSpPr/>
          <p:nvPr/>
        </p:nvSpPr>
        <p:spPr>
          <a:xfrm>
            <a:off x="7092280" y="0"/>
            <a:ext cx="2736304" cy="817288"/>
          </a:xfrm>
          <a:prstGeom prst="lef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České Budějovice</a:t>
            </a:r>
            <a:endParaRPr lang="cs-CZ" sz="2400" dirty="0"/>
          </a:p>
        </p:txBody>
      </p:sp>
      <p:sp>
        <p:nvSpPr>
          <p:cNvPr id="28" name="Šipka doleva 27"/>
          <p:cNvSpPr/>
          <p:nvPr/>
        </p:nvSpPr>
        <p:spPr>
          <a:xfrm>
            <a:off x="2771800" y="6093296"/>
            <a:ext cx="2418568" cy="916680"/>
          </a:xfrm>
          <a:prstGeom prst="lef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Plzeň</a:t>
            </a:r>
            <a:endParaRPr lang="cs-CZ" sz="2400" dirty="0"/>
          </a:p>
        </p:txBody>
      </p:sp>
      <p:sp>
        <p:nvSpPr>
          <p:cNvPr id="29" name="Šipka doleva 28"/>
          <p:cNvSpPr/>
          <p:nvPr/>
        </p:nvSpPr>
        <p:spPr>
          <a:xfrm>
            <a:off x="2699792" y="4005064"/>
            <a:ext cx="2418568" cy="916680"/>
          </a:xfrm>
          <a:prstGeom prst="lef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Praha</a:t>
            </a:r>
            <a:endParaRPr lang="cs-CZ" sz="2400" dirty="0"/>
          </a:p>
        </p:txBody>
      </p:sp>
      <p:sp>
        <p:nvSpPr>
          <p:cNvPr id="30" name="Šipka doleva 29"/>
          <p:cNvSpPr/>
          <p:nvPr/>
        </p:nvSpPr>
        <p:spPr>
          <a:xfrm>
            <a:off x="2699792" y="2852936"/>
            <a:ext cx="2418568" cy="916680"/>
          </a:xfrm>
          <a:prstGeom prst="lef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Karlovy Vary</a:t>
            </a:r>
            <a:endParaRPr lang="cs-CZ" sz="2400" dirty="0"/>
          </a:p>
        </p:txBody>
      </p:sp>
      <p:sp>
        <p:nvSpPr>
          <p:cNvPr id="31" name="Šipka doleva 30"/>
          <p:cNvSpPr/>
          <p:nvPr/>
        </p:nvSpPr>
        <p:spPr>
          <a:xfrm>
            <a:off x="2699792" y="1844824"/>
            <a:ext cx="2418568" cy="916680"/>
          </a:xfrm>
          <a:prstGeom prst="lef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Ústí n. L.</a:t>
            </a:r>
            <a:endParaRPr lang="cs-CZ" sz="2400" dirty="0"/>
          </a:p>
        </p:txBody>
      </p:sp>
      <p:sp>
        <p:nvSpPr>
          <p:cNvPr id="33" name="Šipka doleva 32"/>
          <p:cNvSpPr/>
          <p:nvPr/>
        </p:nvSpPr>
        <p:spPr>
          <a:xfrm>
            <a:off x="7301496" y="4797152"/>
            <a:ext cx="1842504" cy="844672"/>
          </a:xfrm>
          <a:prstGeom prst="lef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Olomouc</a:t>
            </a:r>
            <a:endParaRPr lang="cs-CZ" sz="2400" dirty="0"/>
          </a:p>
        </p:txBody>
      </p:sp>
      <p:sp>
        <p:nvSpPr>
          <p:cNvPr id="34" name="Šipka doleva 33"/>
          <p:cNvSpPr/>
          <p:nvPr/>
        </p:nvSpPr>
        <p:spPr>
          <a:xfrm>
            <a:off x="7157480" y="3645024"/>
            <a:ext cx="1986520" cy="772664"/>
          </a:xfrm>
          <a:prstGeom prst="lef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Zlín</a:t>
            </a:r>
            <a:endParaRPr lang="cs-CZ" sz="2400" dirty="0"/>
          </a:p>
        </p:txBody>
      </p:sp>
      <p:sp>
        <p:nvSpPr>
          <p:cNvPr id="32" name="Šipka doleva 31"/>
          <p:cNvSpPr/>
          <p:nvPr/>
        </p:nvSpPr>
        <p:spPr>
          <a:xfrm>
            <a:off x="2771800" y="5085184"/>
            <a:ext cx="2448272" cy="936104"/>
          </a:xfrm>
          <a:prstGeom prst="lef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Praha</a:t>
            </a:r>
            <a:endParaRPr lang="cs-CZ" sz="2400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1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2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4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4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5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6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7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8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90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9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10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1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20" grpId="0" animBg="1"/>
      <p:bldP spid="21" grpId="0" animBg="1"/>
      <p:bldP spid="22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3" grpId="0" animBg="1"/>
      <p:bldP spid="34" grpId="0" animBg="1"/>
      <p:bldP spid="3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3" name="Pětiúhelník 2"/>
          <p:cNvSpPr/>
          <p:nvPr/>
        </p:nvSpPr>
        <p:spPr>
          <a:xfrm>
            <a:off x="0" y="116632"/>
            <a:ext cx="6696744" cy="628648"/>
          </a:xfrm>
          <a:prstGeom prst="homePlat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Česká republika se člení do 14 krajů.</a:t>
            </a:r>
            <a:endParaRPr lang="cs-CZ" sz="2400" dirty="0"/>
          </a:p>
        </p:txBody>
      </p:sp>
      <p:sp>
        <p:nvSpPr>
          <p:cNvPr id="4" name="Vývojový diagram: uložená data 3"/>
          <p:cNvSpPr/>
          <p:nvPr/>
        </p:nvSpPr>
        <p:spPr>
          <a:xfrm>
            <a:off x="395536" y="1052736"/>
            <a:ext cx="8748464" cy="756664"/>
          </a:xfrm>
          <a:prstGeom prst="flowChartOnlineStorag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Krajským městem Jihočeského kraje je Praha.</a:t>
            </a:r>
            <a:endParaRPr lang="cs-CZ" sz="2400" dirty="0"/>
          </a:p>
        </p:txBody>
      </p:sp>
      <p:sp>
        <p:nvSpPr>
          <p:cNvPr id="5" name="Pětiúhelník 4"/>
          <p:cNvSpPr/>
          <p:nvPr/>
        </p:nvSpPr>
        <p:spPr>
          <a:xfrm>
            <a:off x="0" y="2060848"/>
            <a:ext cx="7992888" cy="916680"/>
          </a:xfrm>
          <a:prstGeom prst="homePlat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Královéhradecký kraj najdeme na Moravě.</a:t>
            </a:r>
            <a:endParaRPr lang="cs-CZ" sz="2400" dirty="0"/>
          </a:p>
        </p:txBody>
      </p:sp>
      <p:sp>
        <p:nvSpPr>
          <p:cNvPr id="6" name="Vývojový diagram: uložená data 5"/>
          <p:cNvSpPr/>
          <p:nvPr/>
        </p:nvSpPr>
        <p:spPr>
          <a:xfrm>
            <a:off x="1943200" y="3212976"/>
            <a:ext cx="7200800" cy="756664"/>
          </a:xfrm>
          <a:prstGeom prst="flowChartOnlineStorag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Nejmenším krajem je Zlínský k.</a:t>
            </a:r>
            <a:endParaRPr lang="cs-CZ" sz="2400" dirty="0"/>
          </a:p>
        </p:txBody>
      </p:sp>
      <p:sp>
        <p:nvSpPr>
          <p:cNvPr id="7" name="Šipka doprava 6"/>
          <p:cNvSpPr/>
          <p:nvPr/>
        </p:nvSpPr>
        <p:spPr>
          <a:xfrm>
            <a:off x="0" y="4005064"/>
            <a:ext cx="6012160" cy="1584176"/>
          </a:xfrm>
          <a:prstGeom prst="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 čele kraje stojí hejtman.</a:t>
            </a:r>
            <a:endParaRPr lang="cs-CZ" sz="2400" dirty="0"/>
          </a:p>
        </p:txBody>
      </p:sp>
      <p:sp>
        <p:nvSpPr>
          <p:cNvPr id="8" name="Vývojový diagram: uložená data 7"/>
          <p:cNvSpPr/>
          <p:nvPr/>
        </p:nvSpPr>
        <p:spPr>
          <a:xfrm>
            <a:off x="1187624" y="5805264"/>
            <a:ext cx="7956376" cy="900680"/>
          </a:xfrm>
          <a:prstGeom prst="flowChartOnlineStorag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Hlavní město Praha je samostatný kraj.</a:t>
            </a:r>
            <a:endParaRPr lang="cs-CZ" sz="24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179512" y="836712"/>
            <a:ext cx="720080" cy="554360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ano</a:t>
            </a:r>
            <a:endParaRPr lang="cs-CZ" sz="24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8388424" y="188640"/>
            <a:ext cx="576064" cy="554360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</a:t>
            </a:r>
            <a:endParaRPr lang="cs-CZ" sz="2400" dirty="0"/>
          </a:p>
        </p:txBody>
      </p:sp>
      <p:sp>
        <p:nvSpPr>
          <p:cNvPr id="23" name="Zaoblený obdélník 22"/>
          <p:cNvSpPr/>
          <p:nvPr/>
        </p:nvSpPr>
        <p:spPr>
          <a:xfrm>
            <a:off x="683568" y="6303640"/>
            <a:ext cx="576064" cy="554360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</a:t>
            </a:r>
            <a:endParaRPr lang="cs-CZ" sz="2400" dirty="0"/>
          </a:p>
        </p:txBody>
      </p:sp>
      <p:sp>
        <p:nvSpPr>
          <p:cNvPr id="24" name="Zaoblený obdélník 23"/>
          <p:cNvSpPr/>
          <p:nvPr/>
        </p:nvSpPr>
        <p:spPr>
          <a:xfrm>
            <a:off x="7020272" y="4581128"/>
            <a:ext cx="576064" cy="554360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</a:t>
            </a:r>
            <a:endParaRPr lang="cs-CZ" sz="2400" dirty="0"/>
          </a:p>
        </p:txBody>
      </p:sp>
      <p:sp>
        <p:nvSpPr>
          <p:cNvPr id="25" name="Zaoblený obdélník 24"/>
          <p:cNvSpPr/>
          <p:nvPr/>
        </p:nvSpPr>
        <p:spPr>
          <a:xfrm>
            <a:off x="7308304" y="2276872"/>
            <a:ext cx="720080" cy="554360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ano</a:t>
            </a:r>
            <a:endParaRPr lang="cs-CZ" sz="2400" dirty="0"/>
          </a:p>
        </p:txBody>
      </p:sp>
      <p:sp>
        <p:nvSpPr>
          <p:cNvPr id="26" name="Zaoblený obdélník 25"/>
          <p:cNvSpPr/>
          <p:nvPr/>
        </p:nvSpPr>
        <p:spPr>
          <a:xfrm>
            <a:off x="179512" y="3356992"/>
            <a:ext cx="720080" cy="554360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ano</a:t>
            </a:r>
            <a:endParaRPr lang="cs-CZ" sz="2400" dirty="0"/>
          </a:p>
        </p:txBody>
      </p:sp>
      <p:sp>
        <p:nvSpPr>
          <p:cNvPr id="27" name="Zaoblený obdélník 26"/>
          <p:cNvSpPr/>
          <p:nvPr/>
        </p:nvSpPr>
        <p:spPr>
          <a:xfrm>
            <a:off x="7452320" y="188640"/>
            <a:ext cx="720080" cy="554360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ano</a:t>
            </a:r>
            <a:endParaRPr lang="cs-CZ" sz="2400" dirty="0"/>
          </a:p>
        </p:txBody>
      </p:sp>
      <p:sp>
        <p:nvSpPr>
          <p:cNvPr id="28" name="Zaoblený obdélník 27"/>
          <p:cNvSpPr/>
          <p:nvPr/>
        </p:nvSpPr>
        <p:spPr>
          <a:xfrm>
            <a:off x="0" y="5805264"/>
            <a:ext cx="720080" cy="554360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ano</a:t>
            </a:r>
            <a:endParaRPr lang="cs-CZ" sz="2400" dirty="0"/>
          </a:p>
        </p:txBody>
      </p:sp>
      <p:sp>
        <p:nvSpPr>
          <p:cNvPr id="29" name="Zaoblený obdélník 28"/>
          <p:cNvSpPr/>
          <p:nvPr/>
        </p:nvSpPr>
        <p:spPr>
          <a:xfrm>
            <a:off x="6084168" y="4581128"/>
            <a:ext cx="720080" cy="554360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ano</a:t>
            </a:r>
            <a:endParaRPr lang="cs-CZ" sz="2400" dirty="0"/>
          </a:p>
        </p:txBody>
      </p:sp>
      <p:sp>
        <p:nvSpPr>
          <p:cNvPr id="30" name="Zaoblený obdélník 29"/>
          <p:cNvSpPr/>
          <p:nvPr/>
        </p:nvSpPr>
        <p:spPr>
          <a:xfrm>
            <a:off x="971600" y="1340768"/>
            <a:ext cx="576064" cy="554360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</a:t>
            </a:r>
            <a:endParaRPr lang="cs-CZ" sz="2400" dirty="0"/>
          </a:p>
        </p:txBody>
      </p:sp>
      <p:sp>
        <p:nvSpPr>
          <p:cNvPr id="31" name="Zaoblený obdélník 30"/>
          <p:cNvSpPr/>
          <p:nvPr/>
        </p:nvSpPr>
        <p:spPr>
          <a:xfrm>
            <a:off x="1043608" y="3356992"/>
            <a:ext cx="576064" cy="554360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</a:t>
            </a:r>
            <a:endParaRPr lang="cs-CZ" sz="2400" dirty="0"/>
          </a:p>
        </p:txBody>
      </p:sp>
      <p:sp>
        <p:nvSpPr>
          <p:cNvPr id="32" name="Zaoblený obdélník 31"/>
          <p:cNvSpPr/>
          <p:nvPr/>
        </p:nvSpPr>
        <p:spPr>
          <a:xfrm>
            <a:off x="8244408" y="2276872"/>
            <a:ext cx="576064" cy="554360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</a:t>
            </a:r>
            <a:endParaRPr lang="cs-CZ" sz="2400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5" presetID="2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2" dur="2000" fill="hold"/>
                                        <p:tgtEl>
                                          <p:spTgt spid="3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2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2" dur="2000" fill="hold"/>
                                        <p:tgtEl>
                                          <p:spTgt spid="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43" presetID="2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0" dur="2000" fill="hold"/>
                                        <p:tgtEl>
                                          <p:spTgt spid="2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61" presetID="2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8" dur="2000" fill="hold"/>
                                        <p:tgtEl>
                                          <p:spTgt spid="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9" presetID="2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6" dur="2000" fill="hold"/>
                                        <p:tgtEl>
                                          <p:spTgt spid="3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7" presetID="2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6" grpId="0" animBg="1"/>
      <p:bldP spid="16" grpId="1" animBg="1"/>
      <p:bldP spid="17" grpId="0" animBg="1"/>
      <p:bldP spid="17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1" grpId="1" animBg="1"/>
      <p:bldP spid="3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3" name="Pětiúhelník 2"/>
          <p:cNvSpPr/>
          <p:nvPr/>
        </p:nvSpPr>
        <p:spPr>
          <a:xfrm>
            <a:off x="107504" y="116632"/>
            <a:ext cx="6480720" cy="556640"/>
          </a:xfrm>
          <a:prstGeom prst="homePlate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Spojte název kraje s jeho krajským městem: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980728"/>
            <a:ext cx="2328714" cy="470898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Jihočeský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Vysočina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Královéhradecký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Moravskoslezský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Jihomoravský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Středočeský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24128" y="1052736"/>
            <a:ext cx="2376264" cy="415498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Jihlava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Praha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České Budějovice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Ostrava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Brno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Hradec Králové</a:t>
            </a:r>
            <a:endParaRPr lang="cs-CZ" sz="2400" b="1" dirty="0"/>
          </a:p>
        </p:txBody>
      </p:sp>
      <p:pic>
        <p:nvPicPr>
          <p:cNvPr id="3076" name="Picture 4" descr="C:\Users\baudyš\AppData\Local\Microsoft\Windows\Temporary Internet Files\Content.IE5\TCCF7NND\MC9004344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4725144"/>
            <a:ext cx="1362075" cy="190817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3" name="Pětiúhelník 2"/>
          <p:cNvSpPr/>
          <p:nvPr/>
        </p:nvSpPr>
        <p:spPr>
          <a:xfrm>
            <a:off x="107504" y="116632"/>
            <a:ext cx="6480720" cy="556640"/>
          </a:xfrm>
          <a:prstGeom prst="homePlate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Spojte název kraje s jeho krajským městem: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980728"/>
            <a:ext cx="2328714" cy="4708981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Jihočeský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Vysočina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Královéhradecký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Moravskoslezský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Jihomoravský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Středočeský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24128" y="1052736"/>
            <a:ext cx="2376264" cy="4154984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Jihlava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Praha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České Budějovice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Ostrava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Brno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Hradec Králové</a:t>
            </a:r>
            <a:endParaRPr lang="cs-CZ" sz="2400" b="1" dirty="0"/>
          </a:p>
        </p:txBody>
      </p:sp>
      <p:pic>
        <p:nvPicPr>
          <p:cNvPr id="5122" name="Picture 2" descr="C:\Users\baudyš\AppData\Local\Microsoft\Windows\Temporary Internet Files\Content.IE5\OFZNDV5K\MC90043248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5365248"/>
            <a:ext cx="1368152" cy="1492752"/>
          </a:xfrm>
          <a:prstGeom prst="rect">
            <a:avLst/>
          </a:prstGeom>
          <a:noFill/>
        </p:spPr>
      </p:pic>
      <p:cxnSp>
        <p:nvCxnSpPr>
          <p:cNvPr id="8" name="Přímá spojovací šipka 7"/>
          <p:cNvCxnSpPr/>
          <p:nvPr/>
        </p:nvCxnSpPr>
        <p:spPr>
          <a:xfrm>
            <a:off x="1691680" y="1268760"/>
            <a:ext cx="4104456" cy="158417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V="1">
            <a:off x="1691680" y="1340768"/>
            <a:ext cx="4104456" cy="64807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2555776" y="2708920"/>
            <a:ext cx="3240360" cy="22322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2627784" y="3429000"/>
            <a:ext cx="3168352" cy="7200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2267744" y="4149080"/>
            <a:ext cx="3528392" cy="7200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V="1">
            <a:off x="2051720" y="2060848"/>
            <a:ext cx="3672408" cy="288032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707904" y="5013176"/>
            <a:ext cx="11291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Řešení!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3" name="Vývojový diagram: uložená data 2"/>
          <p:cNvSpPr/>
          <p:nvPr/>
        </p:nvSpPr>
        <p:spPr>
          <a:xfrm>
            <a:off x="1281336" y="0"/>
            <a:ext cx="7862664" cy="784048"/>
          </a:xfrm>
          <a:prstGeom prst="flowChartOnlineStorag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Spoj krajské město s tím, čím je proslulé: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484784"/>
            <a:ext cx="1896481" cy="443198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Zlín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Okolí Ostravy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Praha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Plzeň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Karlovy Vary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Pardubice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60032" y="1484784"/>
            <a:ext cx="4157485" cy="470898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výroba perníku, koňské dostihy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těžba černého uhlí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Výroba obuvi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lázně s léčebnými účinky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výroba obuvi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Karlův most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C:\Users\baudyš\AppData\Local\Microsoft\Windows\Temporary Internet Files\Content.IE5\4AZ0HYIR\MC90043245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5301208"/>
            <a:ext cx="1224136" cy="144417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3" name="Vývojový diagram: uložená data 2"/>
          <p:cNvSpPr/>
          <p:nvPr/>
        </p:nvSpPr>
        <p:spPr>
          <a:xfrm>
            <a:off x="1281336" y="0"/>
            <a:ext cx="7862664" cy="784048"/>
          </a:xfrm>
          <a:prstGeom prst="flowChartOnlineStorag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Spoj krajské město s tím, čím je proslulé: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484784"/>
            <a:ext cx="1853200" cy="443198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Zlín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Praha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okolí Ostravy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Plzeň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Karlovy Vary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Pardubice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60032" y="1484784"/>
            <a:ext cx="4157485" cy="470898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výroba perníku, koňské dostihy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těžba černého uhlí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strojírny, výroba piva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lázně s léčebnými účinky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výroba obuvi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Karlův most</a:t>
            </a:r>
          </a:p>
          <a:p>
            <a:endParaRPr lang="cs-CZ" dirty="0" smtClean="0"/>
          </a:p>
          <a:p>
            <a:endParaRPr lang="cs-CZ" dirty="0"/>
          </a:p>
        </p:txBody>
      </p:sp>
      <p:cxnSp>
        <p:nvCxnSpPr>
          <p:cNvPr id="7" name="Přímá spojovací šipka 6"/>
          <p:cNvCxnSpPr/>
          <p:nvPr/>
        </p:nvCxnSpPr>
        <p:spPr>
          <a:xfrm flipV="1">
            <a:off x="1835696" y="1772816"/>
            <a:ext cx="3096344" cy="367240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1187624" y="1772816"/>
            <a:ext cx="3744416" cy="288032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1475656" y="2492896"/>
            <a:ext cx="3528392" cy="280831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2267744" y="2420888"/>
            <a:ext cx="2664296" cy="7920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V="1">
            <a:off x="1331640" y="3212976"/>
            <a:ext cx="3600400" cy="72008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V="1">
            <a:off x="2195736" y="3933056"/>
            <a:ext cx="2736304" cy="72008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pic>
        <p:nvPicPr>
          <p:cNvPr id="1026" name="Picture 2" descr="C:\Users\baudyš\AppData\Local\Microsoft\Windows\Temporary Internet Files\Content.IE5\OFZNDV5K\MC9004404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5157192"/>
            <a:ext cx="1272653" cy="1700808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2987824" y="4725144"/>
            <a:ext cx="11291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Řešení!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115616" y="1700808"/>
            <a:ext cx="7408333" cy="3450696"/>
          </a:xfrm>
        </p:spPr>
        <p:txBody>
          <a:bodyPr>
            <a:normAutofit fontScale="40000" lnSpcReduction="20000"/>
          </a:bodyPr>
          <a:lstStyle/>
          <a:p>
            <a:r>
              <a:rPr lang="cs-CZ" i="1" u="sng" dirty="0" smtClean="0"/>
              <a:t>Použitá literatura: </a:t>
            </a:r>
          </a:p>
          <a:p>
            <a:r>
              <a:rPr lang="cs-CZ" dirty="0" smtClean="0"/>
              <a:t>Vlastivěda pro 4. ročník základní školy, SPN, 2010</a:t>
            </a:r>
          </a:p>
          <a:p>
            <a:r>
              <a:rPr lang="cs-CZ" dirty="0" smtClean="0"/>
              <a:t>Vlastivěda 4, Učebnice pro 4. ročník základní školy, </a:t>
            </a:r>
            <a:r>
              <a:rPr lang="cs-CZ" dirty="0" err="1" smtClean="0"/>
              <a:t>nakl</a:t>
            </a:r>
            <a:r>
              <a:rPr lang="cs-CZ" dirty="0" smtClean="0"/>
              <a:t>. Nová škola, </a:t>
            </a:r>
            <a:r>
              <a:rPr lang="cs-CZ" dirty="0" smtClean="0"/>
              <a:t>2003</a:t>
            </a:r>
          </a:p>
          <a:p>
            <a:endParaRPr lang="cs-CZ" i="1" dirty="0" smtClean="0"/>
          </a:p>
          <a:p>
            <a:r>
              <a:rPr lang="cs-CZ" i="1" u="sng" dirty="0" smtClean="0"/>
              <a:t>Internetové odkazy:</a:t>
            </a:r>
            <a:endParaRPr lang="cs-CZ" i="1" u="sng" dirty="0" smtClean="0"/>
          </a:p>
          <a:p>
            <a:r>
              <a:rPr lang="cs-CZ" i="1" dirty="0" smtClean="0"/>
              <a:t>Obr. 1 </a:t>
            </a:r>
            <a:r>
              <a:rPr lang="cs-CZ" dirty="0" smtClean="0"/>
              <a:t>CZECH_REP._-_BOHEMIA,_MORAVIA_AND_SILESIA_III.PNG: *CZECH_REP._-_BOHEMIA,_MORAVIA_AND_SILESIA_II.PNG: *CZECH_REP._-_BOHEMIA,_MORAVIA_AND_SILESIA_I.PNG: *MORAVA_PO_ROCE_1920_NA_MAPĚ_ČESKA.PNG: AUTHOR UNKNOWN MORAVIA.SVG: LUKÁŠ MIŽOCH SILESIA.SVG: LUKÁŠ MIŽOCH.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9.3.2014]. Dostupný na WWW: http://upload.wikimedia.org/wikipedia/commons/2/23/Czech_Rep._-_Bohemia%2C_Moravia_and_Silesia_III_%28en%29.png?uselang=cs </a:t>
            </a:r>
            <a:endParaRPr lang="cs-CZ" i="1" dirty="0" smtClean="0"/>
          </a:p>
          <a:p>
            <a:endParaRPr lang="cs-CZ" i="1" u="sng" dirty="0" smtClean="0"/>
          </a:p>
          <a:p>
            <a:endParaRPr lang="cs-CZ" i="1" u="sng" dirty="0" smtClean="0"/>
          </a:p>
          <a:p>
            <a:pPr marL="0" indent="0">
              <a:buNone/>
            </a:pPr>
            <a:endParaRPr lang="cs-CZ" sz="2000" i="1" u="sng" dirty="0" smtClean="0"/>
          </a:p>
          <a:p>
            <a:pPr lvl="0">
              <a:buClr>
                <a:srgbClr val="31B6FD"/>
              </a:buClr>
            </a:pPr>
            <a:r>
              <a:rPr lang="cs-CZ" i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Jiné </a:t>
            </a:r>
            <a:r>
              <a:rPr lang="cs-CZ" i="1" u="sng" dirty="0">
                <a:solidFill>
                  <a:schemeClr val="tx1">
                    <a:lumMod val="95000"/>
                    <a:lumOff val="5000"/>
                  </a:schemeClr>
                </a:solidFill>
              </a:rPr>
              <a:t>zdroje</a:t>
            </a:r>
            <a:r>
              <a:rPr lang="cs-CZ" i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:</a:t>
            </a:r>
          </a:p>
          <a:p>
            <a:pPr lvl="0">
              <a:buClr>
                <a:srgbClr val="31B6FD"/>
              </a:buClr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Galerie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microsoft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office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lvl="0">
              <a:buClr>
                <a:srgbClr val="31B6FD"/>
              </a:buClr>
              <a:buNone/>
            </a:pPr>
            <a:endParaRPr lang="cs-CZ" i="1" u="sng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1132</TotalTime>
  <Words>536</Words>
  <Application>Microsoft Office PowerPoint</Application>
  <PresentationFormat>Předvádění na obrazovce (4:3)</PresentationFormat>
  <Paragraphs>194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Základní škola a Mateřská škola Bílá Třemešná, okres Trutnov</vt:lpstr>
      <vt:lpstr>Anotace 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baudyš</cp:lastModifiedBy>
  <cp:revision>118</cp:revision>
  <dcterms:created xsi:type="dcterms:W3CDTF">2013-05-10T12:01:16Z</dcterms:created>
  <dcterms:modified xsi:type="dcterms:W3CDTF">2014-03-09T18:56:10Z</dcterms:modified>
</cp:coreProperties>
</file>