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82" autoAdjust="0"/>
    <p:restoredTop sz="94660"/>
  </p:normalViewPr>
  <p:slideViewPr>
    <p:cSldViewPr>
      <p:cViewPr varScale="1">
        <p:scale>
          <a:sx n="63" d="100"/>
          <a:sy n="63" d="100"/>
        </p:scale>
        <p:origin x="-93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396BF3-FF12-4527-AE62-007F1BE27E55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5AE6BE-F107-4797-82B5-88AC2E587C6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89910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C5AE6BE-F107-4797-82B5-88AC2E587C65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7132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6C275-C0DB-4B17-A2C2-2FBD6F27679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0475C-F0A0-4343-9A80-1A6E97F8ED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529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6C275-C0DB-4B17-A2C2-2FBD6F27679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0475C-F0A0-4343-9A80-1A6E97F8ED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9548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6C275-C0DB-4B17-A2C2-2FBD6F27679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0475C-F0A0-4343-9A80-1A6E97F8ED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48256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6C275-C0DB-4B17-A2C2-2FBD6F27679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0475C-F0A0-4343-9A80-1A6E97F8ED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63263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6C275-C0DB-4B17-A2C2-2FBD6F27679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0475C-F0A0-4343-9A80-1A6E97F8ED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11491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6C275-C0DB-4B17-A2C2-2FBD6F27679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0475C-F0A0-4343-9A80-1A6E97F8ED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572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6C275-C0DB-4B17-A2C2-2FBD6F27679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0475C-F0A0-4343-9A80-1A6E97F8ED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80297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6C275-C0DB-4B17-A2C2-2FBD6F27679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0475C-F0A0-4343-9A80-1A6E97F8ED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9616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6C275-C0DB-4B17-A2C2-2FBD6F27679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0475C-F0A0-4343-9A80-1A6E97F8ED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5213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6C275-C0DB-4B17-A2C2-2FBD6F27679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0475C-F0A0-4343-9A80-1A6E97F8ED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43623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6C275-C0DB-4B17-A2C2-2FBD6F27679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80475C-F0A0-4343-9A80-1A6E97F8ED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996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86C275-C0DB-4B17-A2C2-2FBD6F276793}" type="datetimeFigureOut">
              <a:rPr lang="cs-CZ" smtClean="0"/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475C-F0A0-4343-9A80-1A6E97F8ED4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637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VY_32_INOVACE_03-22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1241910"/>
              </p:ext>
            </p:extLst>
          </p:nvPr>
        </p:nvGraphicFramePr>
        <p:xfrm>
          <a:off x="1419810" y="2583160"/>
          <a:ext cx="6208395" cy="2278008"/>
        </p:xfrm>
        <a:graphic>
          <a:graphicData uri="http://schemas.openxmlformats.org/drawingml/2006/table">
            <a:tbl>
              <a:tblPr firstRow="1" firstCol="1" bandRow="1">
                <a:tableStyleId>{21E4AEA4-8DFA-4A89-87EB-49C32662AFE0}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6.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Jazyk a</a:t>
                      </a:r>
                      <a:r>
                        <a:rPr lang="cs-CZ" sz="1200" kern="50" baseline="0" dirty="0" smtClean="0">
                          <a:effectLst/>
                        </a:rPr>
                        <a:t>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50" dirty="0" smtClean="0">
                          <a:effectLst/>
                        </a:rPr>
                        <a:t>Český jazyk a literatura</a:t>
                      </a:r>
                      <a:endParaRPr lang="cs-CZ" sz="1100" kern="50" dirty="0" smtClean="0">
                        <a:effectLst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kern="50" smtClean="0">
                          <a:effectLst/>
                          <a:latin typeface="Times New Roman"/>
                          <a:ea typeface="Times New Roman"/>
                        </a:rPr>
                        <a:t>Skladba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200" dirty="0" smtClean="0"/>
                        <a:t>Základní větné členy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8824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15. 8.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Prohlubující</a:t>
                      </a:r>
                      <a:r>
                        <a:rPr lang="cs-CZ" sz="1400" kern="50" baseline="0" dirty="0" smtClean="0">
                          <a:effectLst/>
                        </a:rPr>
                        <a:t> učivo o základních větných členech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7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Základní větné </a:t>
            </a:r>
            <a:r>
              <a:rPr lang="cs-CZ" dirty="0" smtClean="0"/>
              <a:t>členy – přísudek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4671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980728"/>
            <a:ext cx="7772400" cy="1470025"/>
          </a:xfr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2">
                <a:lumMod val="75000"/>
              </a:schemeClr>
            </a:solidFill>
          </a:ln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/>
          <a:lstStyle/>
          <a:p>
            <a:r>
              <a:rPr lang="cs-CZ" dirty="0" smtClean="0"/>
              <a:t>Základní větné členy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619672" y="3501008"/>
            <a:ext cx="6400800" cy="1752600"/>
          </a:xfrm>
          <a:solidFill>
            <a:schemeClr val="accent2">
              <a:lumMod val="40000"/>
              <a:lumOff val="60000"/>
            </a:schemeClr>
          </a:solidFill>
          <a:ln w="38100">
            <a:noFill/>
          </a:ln>
          <a:effectLst>
            <a:glow rad="139700">
              <a:schemeClr val="accent2">
                <a:satMod val="175000"/>
                <a:alpha val="40000"/>
              </a:schemeClr>
            </a:glow>
          </a:effectLst>
        </p:spPr>
        <p:txBody>
          <a:bodyPr anchor="ctr"/>
          <a:lstStyle/>
          <a:p>
            <a:r>
              <a:rPr lang="cs-CZ" b="1" dirty="0" smtClean="0">
                <a:solidFill>
                  <a:srgbClr val="0070C0"/>
                </a:solidFill>
              </a:rPr>
              <a:t>Přísudek (</a:t>
            </a:r>
            <a:r>
              <a:rPr lang="cs-CZ" b="1" dirty="0" err="1" smtClean="0">
                <a:solidFill>
                  <a:srgbClr val="0070C0"/>
                </a:solidFill>
              </a:rPr>
              <a:t>Př</a:t>
            </a:r>
            <a:r>
              <a:rPr lang="cs-CZ" b="1" smtClean="0">
                <a:solidFill>
                  <a:srgbClr val="0070C0"/>
                </a:solidFill>
              </a:rPr>
              <a:t>)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37175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dirty="0" smtClean="0"/>
              <a:t>Přísudek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1594520" cy="639762"/>
          </a:xfr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txBody>
          <a:bodyPr anchor="ctr"/>
          <a:lstStyle/>
          <a:p>
            <a:r>
              <a:rPr lang="cs-CZ" dirty="0" smtClean="0"/>
              <a:t>Slovesný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323528" y="2348880"/>
            <a:ext cx="4040188" cy="3951288"/>
          </a:xfrm>
          <a:noFill/>
          <a:ln>
            <a:solidFill>
              <a:srgbClr val="0070C0"/>
            </a:solidFill>
          </a:ln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Vyjádřený: </a:t>
            </a:r>
          </a:p>
          <a:p>
            <a:r>
              <a:rPr lang="cs-CZ" dirty="0"/>
              <a:t>	</a:t>
            </a:r>
            <a:r>
              <a:rPr lang="cs-CZ" u="sng" dirty="0" smtClean="0"/>
              <a:t>jednoduchým</a:t>
            </a:r>
            <a:r>
              <a:rPr lang="cs-CZ" dirty="0" smtClean="0"/>
              <a:t> slovesným tvarem (</a:t>
            </a:r>
            <a:r>
              <a:rPr lang="cs-CZ" dirty="0" smtClean="0">
                <a:solidFill>
                  <a:srgbClr val="00B050"/>
                </a:solidFill>
              </a:rPr>
              <a:t>čtu</a:t>
            </a:r>
            <a:r>
              <a:rPr lang="cs-CZ" dirty="0" smtClean="0"/>
              <a:t>)</a:t>
            </a:r>
          </a:p>
          <a:p>
            <a:r>
              <a:rPr lang="cs-CZ" dirty="0"/>
              <a:t>	</a:t>
            </a:r>
            <a:r>
              <a:rPr lang="cs-CZ" dirty="0" smtClean="0"/>
              <a:t> </a:t>
            </a:r>
            <a:r>
              <a:rPr lang="cs-CZ" u="sng" dirty="0" smtClean="0"/>
              <a:t>složeným</a:t>
            </a:r>
            <a:r>
              <a:rPr lang="cs-CZ" dirty="0" smtClean="0"/>
              <a:t> slovesným  tvarem (</a:t>
            </a:r>
            <a:r>
              <a:rPr lang="cs-CZ" dirty="0" smtClean="0">
                <a:solidFill>
                  <a:srgbClr val="00B050"/>
                </a:solidFill>
              </a:rPr>
              <a:t>budu číst</a:t>
            </a:r>
            <a:r>
              <a:rPr lang="cs-CZ" dirty="0" smtClean="0"/>
              <a:t>)</a:t>
            </a:r>
          </a:p>
          <a:p>
            <a:r>
              <a:rPr lang="cs-CZ" dirty="0" smtClean="0"/>
              <a:t>tvarem </a:t>
            </a:r>
            <a:r>
              <a:rPr lang="cs-CZ" u="sng" dirty="0" smtClean="0"/>
              <a:t>způsobového</a:t>
            </a:r>
            <a:r>
              <a:rPr lang="cs-CZ" dirty="0" smtClean="0"/>
              <a:t> nebo </a:t>
            </a:r>
            <a:r>
              <a:rPr lang="cs-CZ" u="sng" dirty="0" smtClean="0"/>
              <a:t>fázového</a:t>
            </a:r>
            <a:r>
              <a:rPr lang="cs-CZ" dirty="0" smtClean="0"/>
              <a:t> slovesa (</a:t>
            </a:r>
            <a:r>
              <a:rPr lang="cs-CZ" dirty="0" smtClean="0">
                <a:solidFill>
                  <a:srgbClr val="00B050"/>
                </a:solidFill>
              </a:rPr>
              <a:t>chci číst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xfrm>
            <a:off x="4572000" y="1556792"/>
            <a:ext cx="2808312" cy="639762"/>
          </a:xfr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txBody>
          <a:bodyPr anchor="ctr">
            <a:normAutofit/>
          </a:bodyPr>
          <a:lstStyle/>
          <a:p>
            <a:r>
              <a:rPr lang="cs-CZ" dirty="0" smtClean="0"/>
              <a:t>Jmenný se sponou 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572000" y="2348880"/>
            <a:ext cx="4041775" cy="3951288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Vyjádřený :</a:t>
            </a:r>
          </a:p>
          <a:p>
            <a:pPr marL="0" indent="0">
              <a:buNone/>
            </a:pPr>
            <a:r>
              <a:rPr lang="cs-CZ" dirty="0" smtClean="0"/>
              <a:t>sponovými slovesy + jmennou částí přísudku</a:t>
            </a:r>
          </a:p>
          <a:p>
            <a:pPr marL="0" indent="0">
              <a:buNone/>
            </a:pPr>
            <a:r>
              <a:rPr lang="cs-CZ" dirty="0" smtClean="0"/>
              <a:t>(</a:t>
            </a:r>
            <a:r>
              <a:rPr lang="cs-CZ" dirty="0" smtClean="0">
                <a:solidFill>
                  <a:srgbClr val="00B050"/>
                </a:solidFill>
              </a:rPr>
              <a:t>je chytrý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0937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 animBg="1"/>
      <p:bldP spid="5" grpId="0" uiExpand="1" build="p" animBg="1"/>
      <p:bldP spid="6" grpId="0" build="p" animBg="1"/>
      <p:bldP spid="7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Způsobová a fázová slovesa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Způsobová slovesa: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67544" y="2276872"/>
            <a:ext cx="4040188" cy="3951288"/>
          </a:xfrm>
          <a:ln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cs-CZ" dirty="0" smtClean="0"/>
              <a:t>Muset</a:t>
            </a:r>
          </a:p>
          <a:p>
            <a:r>
              <a:rPr lang="cs-CZ" dirty="0" smtClean="0"/>
              <a:t>Moci</a:t>
            </a:r>
          </a:p>
          <a:p>
            <a:r>
              <a:rPr lang="cs-CZ" dirty="0" smtClean="0"/>
              <a:t>Chtít</a:t>
            </a:r>
          </a:p>
          <a:p>
            <a:r>
              <a:rPr lang="cs-CZ" dirty="0" smtClean="0"/>
              <a:t>Mít povinnost</a:t>
            </a:r>
          </a:p>
          <a:p>
            <a:r>
              <a:rPr lang="cs-CZ" dirty="0" smtClean="0"/>
              <a:t>Smět</a:t>
            </a:r>
          </a:p>
          <a:p>
            <a:pPr marL="0" indent="0">
              <a:buNone/>
            </a:pPr>
            <a:r>
              <a:rPr lang="cs-CZ" dirty="0" smtClean="0"/>
              <a:t>                       +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B050"/>
                </a:solidFill>
              </a:rPr>
              <a:t>infinitiv</a:t>
            </a:r>
          </a:p>
          <a:p>
            <a:pPr marL="0" indent="0">
              <a:buNone/>
            </a:pPr>
            <a:r>
              <a:rPr lang="cs-CZ" b="1" dirty="0" smtClean="0"/>
              <a:t>Jana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u="sng" dirty="0" smtClean="0">
                <a:solidFill>
                  <a:srgbClr val="00B050"/>
                </a:solidFill>
              </a:rPr>
              <a:t>chce zhubnout.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(holý přísudek – základ přísudku rozvitého)</a:t>
            </a:r>
            <a:endParaRPr lang="cs-CZ" b="1" u="sng" dirty="0" smtClean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ln w="28575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Fázová slovesa: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4008" y="2276872"/>
            <a:ext cx="4041775" cy="3951288"/>
          </a:xfrm>
          <a:ln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Začít – začínat</a:t>
            </a:r>
          </a:p>
          <a:p>
            <a:r>
              <a:rPr lang="cs-CZ" dirty="0" smtClean="0"/>
              <a:t>Zůstat – zůstávat</a:t>
            </a:r>
          </a:p>
          <a:p>
            <a:r>
              <a:rPr lang="cs-CZ" dirty="0" smtClean="0"/>
              <a:t>Přestat – přestávat</a:t>
            </a:r>
          </a:p>
          <a:p>
            <a:pPr marL="0" indent="0">
              <a:buNone/>
            </a:pPr>
            <a:r>
              <a:rPr lang="cs-CZ" dirty="0" smtClean="0"/>
              <a:t>	+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>
                <a:solidFill>
                  <a:srgbClr val="00B050"/>
                </a:solidFill>
              </a:rPr>
              <a:t>infinitiv</a:t>
            </a:r>
          </a:p>
          <a:p>
            <a:pPr marL="0" indent="0">
              <a:buNone/>
            </a:pPr>
            <a:r>
              <a:rPr lang="cs-CZ" dirty="0" smtClean="0"/>
              <a:t>Jana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b="1" u="sng" dirty="0" smtClean="0">
                <a:solidFill>
                  <a:srgbClr val="00B050"/>
                </a:solidFill>
              </a:rPr>
              <a:t>začala hubnout.</a:t>
            </a:r>
            <a:endParaRPr lang="cs-CZ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</a:rPr>
              <a:t>(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holý přísudek - základ přísudku rozvitého)</a:t>
            </a:r>
          </a:p>
        </p:txBody>
      </p:sp>
    </p:spTree>
    <p:extLst>
      <p:ext uri="{BB962C8B-B14F-4D97-AF65-F5344CB8AC3E}">
        <p14:creationId xmlns:p14="http://schemas.microsoft.com/office/powerpoint/2010/main" val="140490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uiExpand="1" build="p" animBg="1"/>
      <p:bldP spid="5" grpId="0" build="p" animBg="1"/>
      <p:bldP spid="6" grpId="0" build="p" animBg="1"/>
      <p:bldP spid="7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Jmenný se sponou  (slovesně jmenný)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00346" y="3146183"/>
            <a:ext cx="20293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Pavel </a:t>
            </a:r>
            <a:r>
              <a:rPr lang="cs-CZ" sz="2000" dirty="0" smtClean="0">
                <a:solidFill>
                  <a:srgbClr val="FF0000"/>
                </a:solidFill>
              </a:rPr>
              <a:t>je</a:t>
            </a:r>
            <a:r>
              <a:rPr lang="cs-CZ" sz="2000" dirty="0" smtClean="0"/>
              <a:t> </a:t>
            </a:r>
            <a:r>
              <a:rPr lang="cs-CZ" i="1" u="sng" dirty="0" smtClean="0"/>
              <a:t>dobrák</a:t>
            </a:r>
            <a:r>
              <a:rPr lang="cs-CZ" u="sng" dirty="0" smtClean="0"/>
              <a:t>.</a:t>
            </a:r>
            <a:endParaRPr lang="cs-CZ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1459" y="1487633"/>
            <a:ext cx="25118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sponová slovesa: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37311" y="3967128"/>
            <a:ext cx="17387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Pavel </a:t>
            </a:r>
            <a:r>
              <a:rPr lang="cs-CZ" dirty="0" smtClean="0">
                <a:solidFill>
                  <a:srgbClr val="FF0000"/>
                </a:solidFill>
              </a:rPr>
              <a:t>je</a:t>
            </a:r>
            <a:r>
              <a:rPr lang="cs-CZ" dirty="0" smtClean="0"/>
              <a:t> </a:t>
            </a:r>
            <a:r>
              <a:rPr lang="cs-CZ" i="1" u="sng" dirty="0" smtClean="0"/>
              <a:t>řidičem.</a:t>
            </a:r>
            <a:endParaRPr lang="cs-CZ" i="1" u="sng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92272" y="4476198"/>
            <a:ext cx="24237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Milan </a:t>
            </a:r>
            <a:r>
              <a:rPr lang="cs-CZ" dirty="0" smtClean="0">
                <a:solidFill>
                  <a:srgbClr val="FF0000"/>
                </a:solidFill>
              </a:rPr>
              <a:t>je</a:t>
            </a:r>
            <a:r>
              <a:rPr lang="cs-CZ" dirty="0" smtClean="0"/>
              <a:t> </a:t>
            </a:r>
            <a:r>
              <a:rPr lang="cs-CZ" i="1" u="sng" dirty="0" smtClean="0"/>
              <a:t>veselý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72860" y="4476198"/>
            <a:ext cx="19723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přídavné jméno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68869" y="5338558"/>
            <a:ext cx="2563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Jan </a:t>
            </a:r>
            <a:r>
              <a:rPr lang="cs-CZ" dirty="0" smtClean="0">
                <a:solidFill>
                  <a:srgbClr val="FF0000"/>
                </a:solidFill>
              </a:rPr>
              <a:t>je</a:t>
            </a:r>
            <a:r>
              <a:rPr lang="cs-CZ" dirty="0" smtClean="0"/>
              <a:t> </a:t>
            </a:r>
            <a:r>
              <a:rPr lang="cs-CZ" i="1" u="sng" dirty="0" smtClean="0"/>
              <a:t>třetí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917574" y="4969226"/>
            <a:ext cx="19371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Sešit </a:t>
            </a:r>
            <a:r>
              <a:rPr lang="cs-CZ" dirty="0" smtClean="0">
                <a:solidFill>
                  <a:srgbClr val="FF0000"/>
                </a:solidFill>
              </a:rPr>
              <a:t>je</a:t>
            </a:r>
            <a:r>
              <a:rPr lang="cs-CZ" dirty="0" smtClean="0"/>
              <a:t> </a:t>
            </a:r>
            <a:r>
              <a:rPr lang="cs-CZ" i="1" u="sng" dirty="0" smtClean="0"/>
              <a:t>mů</a:t>
            </a:r>
            <a:r>
              <a:rPr lang="cs-CZ" dirty="0" smtClean="0"/>
              <a:t>j.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553950" y="1857598"/>
            <a:ext cx="27631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nejčastěji podstatné a přídavné jméno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529990" y="1488265"/>
            <a:ext cx="26107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jmenná část přísudku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036952" y="1857597"/>
            <a:ext cx="6070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+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0346" y="2395353"/>
            <a:ext cx="19741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stát se, stávat se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854170" y="1896957"/>
            <a:ext cx="1533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být, bývat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37311" y="6414438"/>
            <a:ext cx="2930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Václav </a:t>
            </a:r>
            <a:r>
              <a:rPr lang="cs-CZ" dirty="0" smtClean="0">
                <a:solidFill>
                  <a:srgbClr val="FF0000"/>
                </a:solidFill>
              </a:rPr>
              <a:t>se stal </a:t>
            </a:r>
            <a:r>
              <a:rPr lang="cs-CZ" i="1" u="sng" dirty="0" smtClean="0"/>
              <a:t>netrpělivým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24370" y="6051940"/>
            <a:ext cx="26991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Karel </a:t>
            </a:r>
            <a:r>
              <a:rPr lang="cs-CZ" dirty="0" smtClean="0">
                <a:solidFill>
                  <a:srgbClr val="FF0000"/>
                </a:solidFill>
              </a:rPr>
              <a:t>se stal </a:t>
            </a:r>
            <a:r>
              <a:rPr lang="cs-CZ" i="1" u="sng" dirty="0" smtClean="0"/>
              <a:t>mechanikem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56724" y="5406096"/>
            <a:ext cx="26882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číslovka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556724" y="4965334"/>
            <a:ext cx="16342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zájmeno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250541" y="5758992"/>
            <a:ext cx="751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7.pád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519338" y="3592118"/>
            <a:ext cx="20747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získaná vlastnost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559483" y="3597796"/>
            <a:ext cx="8926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7. pád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309998" y="2757982"/>
            <a:ext cx="16638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stálá vlastnost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559483" y="2771636"/>
            <a:ext cx="7535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1.pád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5446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28" grpId="0"/>
      <p:bldP spid="29" grpId="0"/>
      <p:bldP spid="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 w="38100">
            <a:solidFill>
              <a:schemeClr val="tx1"/>
            </a:solidFill>
          </a:ln>
        </p:spPr>
        <p:txBody>
          <a:bodyPr/>
          <a:lstStyle/>
          <a:p>
            <a:r>
              <a:rPr lang="cs-CZ" dirty="0" smtClean="0"/>
              <a:t>Přísudek jmenný beze spony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925143"/>
          </a:xfr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2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b="1" dirty="0" smtClean="0"/>
              <a:t>Objevuje se nejčastěji v příslovích.</a:t>
            </a:r>
          </a:p>
          <a:p>
            <a:pPr marL="0" indent="0">
              <a:buNone/>
            </a:pPr>
            <a:r>
              <a:rPr lang="cs-CZ" dirty="0" smtClean="0"/>
              <a:t>Veselá mysl – půl zdraví.</a:t>
            </a:r>
          </a:p>
          <a:p>
            <a:pPr marL="0" indent="0">
              <a:buNone/>
            </a:pPr>
            <a:r>
              <a:rPr lang="cs-CZ" dirty="0" smtClean="0"/>
              <a:t>Mladí ležáci – staří žebráci.</a:t>
            </a:r>
          </a:p>
          <a:p>
            <a:pPr marL="0" indent="0">
              <a:buNone/>
            </a:pPr>
            <a:r>
              <a:rPr lang="cs-CZ" dirty="0" smtClean="0"/>
              <a:t>Mladost – radost.</a:t>
            </a:r>
          </a:p>
          <a:p>
            <a:pPr marL="0" indent="0">
              <a:buNone/>
            </a:pPr>
            <a:r>
              <a:rPr lang="cs-CZ" dirty="0" smtClean="0"/>
              <a:t>Pes – přítel člověka.</a:t>
            </a:r>
          </a:p>
          <a:p>
            <a:pPr marL="0" indent="0">
              <a:buNone/>
            </a:pPr>
            <a:r>
              <a:rPr lang="cs-CZ" dirty="0" smtClean="0"/>
              <a:t>Můj dům – můj hrad.</a:t>
            </a:r>
          </a:p>
          <a:p>
            <a:pPr marL="0" indent="0">
              <a:buNone/>
            </a:pPr>
            <a:r>
              <a:rPr lang="cs-CZ" dirty="0" smtClean="0"/>
              <a:t>Vstup zakázán. (Pomlčka může být vynechána.)</a:t>
            </a:r>
          </a:p>
          <a:p>
            <a:pPr marL="0" indent="0">
              <a:buNone/>
            </a:pPr>
            <a:r>
              <a:rPr lang="cs-CZ" dirty="0" smtClean="0"/>
              <a:t>Sliby chyby.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2526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 w="28575">
            <a:solidFill>
              <a:schemeClr val="accent2">
                <a:lumMod val="75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>
            <a:normAutofit fontScale="90000"/>
          </a:bodyPr>
          <a:lstStyle/>
          <a:p>
            <a:r>
              <a:rPr lang="cs-CZ" dirty="0" smtClean="0"/>
              <a:t>Přísudek vyjádřený citoslovcem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  <a:ln w="57150">
            <a:solidFill>
              <a:schemeClr val="accent2">
                <a:lumMod val="75000"/>
              </a:schemeClr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Kočka </a:t>
            </a:r>
            <a:r>
              <a:rPr lang="cs-CZ" dirty="0" smtClean="0">
                <a:solidFill>
                  <a:srgbClr val="FF0000"/>
                </a:solidFill>
              </a:rPr>
              <a:t>hop</a:t>
            </a:r>
            <a:r>
              <a:rPr lang="cs-CZ" dirty="0" smtClean="0"/>
              <a:t> přes plot.</a:t>
            </a:r>
          </a:p>
          <a:p>
            <a:pPr marL="0" indent="0">
              <a:buNone/>
            </a:pPr>
            <a:r>
              <a:rPr lang="cs-CZ" dirty="0" smtClean="0"/>
              <a:t>(Kočka </a:t>
            </a:r>
            <a:r>
              <a:rPr lang="cs-CZ" u="sng" dirty="0" smtClean="0"/>
              <a:t>skočila</a:t>
            </a:r>
            <a:r>
              <a:rPr lang="cs-CZ" dirty="0" smtClean="0"/>
              <a:t> přes plot.)</a:t>
            </a:r>
          </a:p>
          <a:p>
            <a:pPr marL="0" indent="0">
              <a:buNone/>
            </a:pPr>
            <a:r>
              <a:rPr lang="cs-CZ" dirty="0" smtClean="0"/>
              <a:t>Pavel ve vzteku </a:t>
            </a:r>
            <a:r>
              <a:rPr lang="cs-CZ" dirty="0" smtClean="0">
                <a:solidFill>
                  <a:srgbClr val="FF0000"/>
                </a:solidFill>
              </a:rPr>
              <a:t>bum</a:t>
            </a:r>
            <a:r>
              <a:rPr lang="cs-CZ" dirty="0" smtClean="0"/>
              <a:t> pěstí do stolu.</a:t>
            </a:r>
          </a:p>
          <a:p>
            <a:pPr marL="0" indent="0">
              <a:buNone/>
            </a:pPr>
            <a:r>
              <a:rPr lang="cs-CZ" dirty="0" smtClean="0"/>
              <a:t>(Pavel ve vzteku </a:t>
            </a:r>
            <a:r>
              <a:rPr lang="cs-CZ" u="sng" dirty="0" smtClean="0"/>
              <a:t>bouchl </a:t>
            </a:r>
            <a:r>
              <a:rPr lang="cs-CZ" dirty="0" smtClean="0"/>
              <a:t>pěstí do stolu.)</a:t>
            </a:r>
          </a:p>
          <a:p>
            <a:pPr marL="0" indent="0">
              <a:buNone/>
            </a:pPr>
            <a:r>
              <a:rPr lang="cs-CZ" dirty="0" smtClean="0"/>
              <a:t>Vrabec </a:t>
            </a:r>
            <a:r>
              <a:rPr lang="cs-CZ" dirty="0" smtClean="0">
                <a:solidFill>
                  <a:srgbClr val="FF0000"/>
                </a:solidFill>
              </a:rPr>
              <a:t>frr</a:t>
            </a:r>
            <a:r>
              <a:rPr lang="cs-CZ" dirty="0" smtClean="0"/>
              <a:t> na plot.</a:t>
            </a:r>
          </a:p>
          <a:p>
            <a:pPr marL="0" indent="0">
              <a:buNone/>
            </a:pPr>
            <a:r>
              <a:rPr lang="cs-CZ" dirty="0" smtClean="0"/>
              <a:t>(Vrabec </a:t>
            </a:r>
            <a:r>
              <a:rPr lang="cs-CZ" u="sng" dirty="0" smtClean="0"/>
              <a:t>uletěl</a:t>
            </a:r>
            <a:r>
              <a:rPr lang="cs-CZ" dirty="0" smtClean="0"/>
              <a:t> na plot.)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Citoslovce nahrazuje slovesný přísudek  ve větě.</a:t>
            </a:r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8271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/>
              <a:t>HORÁČKOVÁ, Miroslava, et al. </a:t>
            </a:r>
            <a:r>
              <a:rPr lang="cs-CZ" i="1" dirty="0"/>
              <a:t>Český jazyk pro sedmý ročník ZŠ</a:t>
            </a:r>
            <a:r>
              <a:rPr lang="cs-CZ" dirty="0"/>
              <a:t>. Havlíčkův Brod : Alter, 1999. 188 s. ISBN 80-7245-1001-8.</a:t>
            </a:r>
          </a:p>
          <a:p>
            <a:r>
              <a:rPr lang="cs-CZ" dirty="0" smtClean="0"/>
              <a:t>TOPIL, Zdeněk; BIČÍKOVÁ, Vladimíra. </a:t>
            </a:r>
            <a:r>
              <a:rPr lang="cs-CZ" i="1" dirty="0" smtClean="0"/>
              <a:t>Český jazyk s Tobiášem : Skladba - Věta jednoduchá II</a:t>
            </a:r>
            <a:r>
              <a:rPr lang="cs-CZ" dirty="0" smtClean="0"/>
              <a:t>. 3. Havlíčkův Brod : Tobiáš, 1996. 71 s. ISBN 80-85808-39-0.</a:t>
            </a:r>
          </a:p>
          <a:p>
            <a:pPr marL="0" indent="0">
              <a:buNone/>
            </a:pPr>
            <a:r>
              <a:rPr lang="cs-CZ" dirty="0" smtClean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4740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272</TotalTime>
  <Words>249</Words>
  <Application>Microsoft Office PowerPoint</Application>
  <PresentationFormat>Předvádění na obrazovce (4:3)</PresentationFormat>
  <Paragraphs>95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Základní větné členy – přísudek</vt:lpstr>
      <vt:lpstr>Základní větné členy</vt:lpstr>
      <vt:lpstr>Přísudek</vt:lpstr>
      <vt:lpstr>Způsobová a fázová slovesa</vt:lpstr>
      <vt:lpstr>Jmenný se sponou  (slovesně jmenný) </vt:lpstr>
      <vt:lpstr>Přísudek jmenný beze spony</vt:lpstr>
      <vt:lpstr>Přísudek vyjádřený citoslovcem 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Základové členy</dc:title>
  <dc:creator>Libuše Gondkovská</dc:creator>
  <cp:lastModifiedBy>Petr Chvojka</cp:lastModifiedBy>
  <cp:revision>28</cp:revision>
  <dcterms:created xsi:type="dcterms:W3CDTF">2011-07-26T16:41:01Z</dcterms:created>
  <dcterms:modified xsi:type="dcterms:W3CDTF">2012-03-22T14:23:12Z</dcterms:modified>
</cp:coreProperties>
</file>