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0CFDE76-9F63-421A-B921-A869AF28606C}">
          <p14:sldIdLst>
            <p14:sldId id="265"/>
            <p14:sldId id="257"/>
            <p14:sldId id="258"/>
            <p14:sldId id="259"/>
          </p14:sldIdLst>
        </p14:section>
        <p14:section name="Oddíl bez názvu" id="{C3115A84-B4FE-495D-B8C1-C8BEF7229C12}">
          <p14:sldIdLst>
            <p14:sldId id="260"/>
            <p14:sldId id="261"/>
            <p14:sldId id="262"/>
            <p14:sldId id="263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Příslovečná určení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VY_32_INOVACE_03-26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016548"/>
              </p:ext>
            </p:extLst>
          </p:nvPr>
        </p:nvGraphicFramePr>
        <p:xfrm>
          <a:off x="1419810" y="2583160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6. 7. 8.</a:t>
                      </a: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Příslovečné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určení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23. </a:t>
                      </a:r>
                      <a:r>
                        <a:rPr lang="cs-CZ" sz="1400" kern="50" smtClean="0">
                          <a:effectLst/>
                        </a:rPr>
                        <a:t>8.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 dalšími druhy příslovečných určení </a:t>
                      </a:r>
                      <a:r>
                        <a:rPr lang="cs-CZ" sz="1400" kern="50" smtClean="0">
                          <a:effectLst/>
                        </a:rPr>
                        <a:t>a procvičí je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435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Příslovečná určení II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06019" y="1610351"/>
            <a:ext cx="8229600" cy="452596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Příslovečné  určení míry </a:t>
            </a:r>
          </a:p>
          <a:p>
            <a:pPr marL="0" indent="0">
              <a:buNone/>
            </a:pPr>
            <a:r>
              <a:rPr lang="cs-CZ" dirty="0" smtClean="0"/>
              <a:t>Otázka: </a:t>
            </a:r>
            <a:r>
              <a:rPr lang="cs-CZ" dirty="0" smtClean="0">
                <a:solidFill>
                  <a:srgbClr val="7030A0"/>
                </a:solidFill>
              </a:rPr>
              <a:t>Jak moc, jak málo, do jaké míry      </a:t>
            </a:r>
            <a:r>
              <a:rPr lang="cs-CZ" baseline="-25000" dirty="0" smtClean="0"/>
              <a:t>		      </a:t>
            </a:r>
            <a:r>
              <a:rPr lang="cs-CZ" baseline="-25000" dirty="0"/>
              <a:t>6 </a:t>
            </a:r>
            <a:r>
              <a:rPr lang="cs-CZ" baseline="-25000" dirty="0" smtClean="0"/>
              <a:t>					2</a:t>
            </a:r>
          </a:p>
          <a:p>
            <a:pPr marL="0" indent="0">
              <a:buNone/>
            </a:pPr>
            <a:r>
              <a:rPr lang="cs-CZ" dirty="0" smtClean="0"/>
              <a:t>velmi pěkně		hodně barevný</a:t>
            </a:r>
          </a:p>
          <a:p>
            <a:pPr marL="0" indent="0">
              <a:buNone/>
            </a:pPr>
            <a:r>
              <a:rPr lang="cs-CZ" baseline="-25000" dirty="0"/>
              <a:t> </a:t>
            </a:r>
            <a:r>
              <a:rPr lang="cs-CZ" baseline="-25000" dirty="0" smtClean="0"/>
              <a:t>     5				    6</a:t>
            </a:r>
            <a:endParaRPr lang="cs-CZ" baseline="-25000" dirty="0"/>
          </a:p>
          <a:p>
            <a:pPr marL="0" indent="0">
              <a:buNone/>
            </a:pPr>
            <a:r>
              <a:rPr lang="cs-CZ" dirty="0" smtClean="0"/>
              <a:t>natíral o sto šest		silně vonící</a:t>
            </a:r>
          </a:p>
          <a:p>
            <a:pPr marL="0" indent="0">
              <a:buNone/>
            </a:pPr>
            <a:r>
              <a:rPr lang="cs-CZ" baseline="-25000" dirty="0" smtClean="0"/>
              <a:t>     5				   5</a:t>
            </a:r>
            <a:endParaRPr lang="cs-CZ" baseline="-25000" dirty="0"/>
          </a:p>
          <a:p>
            <a:pPr marL="0" indent="0">
              <a:buNone/>
            </a:pPr>
            <a:r>
              <a:rPr lang="cs-CZ" dirty="0" smtClean="0"/>
              <a:t>běžel jako o závod	leje jako z konve</a:t>
            </a:r>
            <a:endParaRPr lang="cs-CZ" dirty="0"/>
          </a:p>
        </p:txBody>
      </p:sp>
      <p:sp>
        <p:nvSpPr>
          <p:cNvPr id="7" name="Levá jednoduchá závorka 6"/>
          <p:cNvSpPr/>
          <p:nvPr/>
        </p:nvSpPr>
        <p:spPr>
          <a:xfrm rot="16200000">
            <a:off x="5186987" y="4909227"/>
            <a:ext cx="360040" cy="1610982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evá jednoduchá závorka 7"/>
          <p:cNvSpPr/>
          <p:nvPr/>
        </p:nvSpPr>
        <p:spPr>
          <a:xfrm rot="16200000">
            <a:off x="4900414" y="4012036"/>
            <a:ext cx="360040" cy="1188132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evá jednoduchá závorka 8"/>
          <p:cNvSpPr/>
          <p:nvPr/>
        </p:nvSpPr>
        <p:spPr>
          <a:xfrm rot="16200000">
            <a:off x="5149604" y="3151175"/>
            <a:ext cx="360040" cy="1188132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evá jednoduchá závorka 9"/>
          <p:cNvSpPr/>
          <p:nvPr/>
        </p:nvSpPr>
        <p:spPr>
          <a:xfrm rot="16200000">
            <a:off x="1745686" y="4832620"/>
            <a:ext cx="360040" cy="1764196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Levá jednoduchá závorka 10"/>
          <p:cNvSpPr/>
          <p:nvPr/>
        </p:nvSpPr>
        <p:spPr>
          <a:xfrm rot="16200000">
            <a:off x="1673676" y="4012036"/>
            <a:ext cx="360040" cy="1188132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Levá jednoduchá závorka 11"/>
          <p:cNvSpPr/>
          <p:nvPr/>
        </p:nvSpPr>
        <p:spPr>
          <a:xfrm rot="16200000">
            <a:off x="1241631" y="3077881"/>
            <a:ext cx="360040" cy="1188132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34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Příslovečné určení příčiny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zabloudil kvůli mlze</a:t>
            </a:r>
          </a:p>
          <a:p>
            <a:endParaRPr lang="cs-CZ" dirty="0"/>
          </a:p>
          <a:p>
            <a:r>
              <a:rPr lang="cs-CZ" dirty="0" smtClean="0"/>
              <a:t>zpozdil se kvůli počasí	</a:t>
            </a:r>
            <a:r>
              <a:rPr lang="cs-CZ" sz="4400" dirty="0" smtClean="0">
                <a:solidFill>
                  <a:srgbClr val="FF0000"/>
                </a:solidFill>
              </a:rPr>
              <a:t>Proč?</a:t>
            </a:r>
          </a:p>
          <a:p>
            <a:endParaRPr lang="cs-CZ" dirty="0"/>
          </a:p>
          <a:p>
            <a:r>
              <a:rPr lang="cs-CZ" dirty="0" smtClean="0"/>
              <a:t>nepřišla pro nemoc</a:t>
            </a:r>
            <a:endParaRPr lang="cs-CZ" dirty="0"/>
          </a:p>
        </p:txBody>
      </p:sp>
      <p:sp>
        <p:nvSpPr>
          <p:cNvPr id="4" name="Levá jednoduchá závorka 3"/>
          <p:cNvSpPr/>
          <p:nvPr/>
        </p:nvSpPr>
        <p:spPr>
          <a:xfrm rot="16200000">
            <a:off x="2812140" y="1732478"/>
            <a:ext cx="403838" cy="1636640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evá jednoduchá závorka 4"/>
          <p:cNvSpPr/>
          <p:nvPr/>
        </p:nvSpPr>
        <p:spPr>
          <a:xfrm rot="16200000">
            <a:off x="2618013" y="2640609"/>
            <a:ext cx="360040" cy="2068691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evá jednoduchá závorka 5"/>
          <p:cNvSpPr/>
          <p:nvPr/>
        </p:nvSpPr>
        <p:spPr>
          <a:xfrm rot="16200000">
            <a:off x="2596114" y="3964727"/>
            <a:ext cx="403838" cy="1636640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337" y="4066908"/>
            <a:ext cx="2368023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444337" y="5733256"/>
            <a:ext cx="955645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670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Příslovečné určení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při dobré vůli se domluví</a:t>
            </a:r>
          </a:p>
          <a:p>
            <a:endParaRPr lang="cs-CZ" dirty="0"/>
          </a:p>
          <a:p>
            <a:r>
              <a:rPr lang="cs-CZ" dirty="0" smtClean="0"/>
              <a:t>bez práce nejsou koláče</a:t>
            </a:r>
          </a:p>
          <a:p>
            <a:endParaRPr lang="cs-CZ" dirty="0"/>
          </a:p>
          <a:p>
            <a:r>
              <a:rPr lang="cs-CZ" dirty="0" smtClean="0"/>
              <a:t>bez doporučení nemůžeš pracovat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Za jakých podmínek?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Levá jednoduchá závorka 3"/>
          <p:cNvSpPr/>
          <p:nvPr/>
        </p:nvSpPr>
        <p:spPr>
          <a:xfrm rot="16200000">
            <a:off x="3527886" y="1232755"/>
            <a:ext cx="360040" cy="2016223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evá jednoduchá závorka 4"/>
          <p:cNvSpPr/>
          <p:nvPr/>
        </p:nvSpPr>
        <p:spPr>
          <a:xfrm rot="16200000">
            <a:off x="2293977" y="2653630"/>
            <a:ext cx="432049" cy="1636642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evá jednoduchá závorka 5"/>
          <p:cNvSpPr/>
          <p:nvPr/>
        </p:nvSpPr>
        <p:spPr>
          <a:xfrm rot="16200000">
            <a:off x="3316195" y="3820711"/>
            <a:ext cx="403838" cy="1636640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gondkovska\AppData\Local\Microsoft\Windows\Temporary Internet Files\Content.IE5\VD4W4G1K\MC9003484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117" y="1815170"/>
            <a:ext cx="2385011" cy="1825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596336" y="3861048"/>
            <a:ext cx="765792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766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Příslovečné určení účelu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došel nakoupit</a:t>
            </a:r>
          </a:p>
          <a:p>
            <a:endParaRPr lang="cs-CZ" dirty="0"/>
          </a:p>
          <a:p>
            <a:r>
              <a:rPr lang="cs-CZ" dirty="0" smtClean="0"/>
              <a:t>nakreslil to pro radost</a:t>
            </a:r>
          </a:p>
          <a:p>
            <a:endParaRPr lang="cs-CZ" dirty="0" smtClean="0"/>
          </a:p>
          <a:p>
            <a:r>
              <a:rPr lang="cs-CZ" dirty="0" smtClean="0"/>
              <a:t>neuč se jen pro hezké známky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		Za jakým účelem?</a:t>
            </a:r>
            <a:endParaRPr lang="cs-CZ" dirty="0"/>
          </a:p>
        </p:txBody>
      </p:sp>
      <p:sp>
        <p:nvSpPr>
          <p:cNvPr id="4" name="Levá jednoduchá závorka 3"/>
          <p:cNvSpPr/>
          <p:nvPr/>
        </p:nvSpPr>
        <p:spPr>
          <a:xfrm rot="16200000">
            <a:off x="2080423" y="1451500"/>
            <a:ext cx="273926" cy="1636640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evá jednoduchá závorka 4"/>
          <p:cNvSpPr/>
          <p:nvPr/>
        </p:nvSpPr>
        <p:spPr>
          <a:xfrm rot="16200000">
            <a:off x="2596113" y="2640809"/>
            <a:ext cx="403838" cy="1636640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evá jednoduchá závorka 5"/>
          <p:cNvSpPr/>
          <p:nvPr/>
        </p:nvSpPr>
        <p:spPr>
          <a:xfrm rot="16200000">
            <a:off x="3049438" y="2561357"/>
            <a:ext cx="294879" cy="4046394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gondkovska\AppData\Local\Microsoft\Windows\Temporary Internet Files\Content.IE5\VD4W4G1K\MC900391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11841"/>
            <a:ext cx="1944216" cy="2940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596336" y="5652434"/>
            <a:ext cx="792088" cy="36885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462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Příslovečné určení přípustky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zvítězili navzdory překážkám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stalo se to přes zákaz</a:t>
            </a:r>
          </a:p>
          <a:p>
            <a:endParaRPr lang="cs-CZ" dirty="0"/>
          </a:p>
          <a:p>
            <a:r>
              <a:rPr lang="cs-CZ" dirty="0" smtClean="0"/>
              <a:t>dokázal to i přes neznalost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I přes jaké okolnosti (překážky)?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Levá jednoduchá závorka 5"/>
          <p:cNvSpPr/>
          <p:nvPr/>
        </p:nvSpPr>
        <p:spPr>
          <a:xfrm rot="16200000">
            <a:off x="2922872" y="613634"/>
            <a:ext cx="345934" cy="3240361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evá jednoduchá závorka 6"/>
          <p:cNvSpPr/>
          <p:nvPr/>
        </p:nvSpPr>
        <p:spPr>
          <a:xfrm rot="16200000">
            <a:off x="2595955" y="2164686"/>
            <a:ext cx="351694" cy="2592287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evá jednoduchá závorka 7"/>
          <p:cNvSpPr/>
          <p:nvPr/>
        </p:nvSpPr>
        <p:spPr>
          <a:xfrm rot="16200000">
            <a:off x="2917723" y="3143253"/>
            <a:ext cx="356232" cy="2902820"/>
          </a:xfrm>
          <a:prstGeom prst="leftBracket">
            <a:avLst>
              <a:gd name="adj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gondkovska\AppData\Local\Microsoft\Windows\Temporary Internet Files\Content.IE5\1IYTW8DK\MC9003522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008443"/>
            <a:ext cx="2716298" cy="1924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76256" y="4221088"/>
            <a:ext cx="864096" cy="37357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08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Najdi a urči druh příslovečného určení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Byl zatčen pro podezření z loupeže.</a:t>
            </a:r>
          </a:p>
          <a:p>
            <a:endParaRPr lang="cs-CZ" dirty="0" smtClean="0"/>
          </a:p>
          <a:p>
            <a:r>
              <a:rPr lang="cs-CZ" dirty="0" smtClean="0"/>
              <a:t>Zavřeli ho i přes jeho nevinu.</a:t>
            </a:r>
          </a:p>
          <a:p>
            <a:endParaRPr lang="cs-CZ" dirty="0" smtClean="0"/>
          </a:p>
          <a:p>
            <a:r>
              <a:rPr lang="cs-CZ" dirty="0" smtClean="0"/>
              <a:t>Soudce ho velice naštval.</a:t>
            </a:r>
          </a:p>
          <a:p>
            <a:endParaRPr lang="cs-CZ" dirty="0" smtClean="0"/>
          </a:p>
          <a:p>
            <a:r>
              <a:rPr lang="cs-CZ" dirty="0" smtClean="0"/>
              <a:t>Právník mu poradil odvolat se.</a:t>
            </a:r>
          </a:p>
          <a:p>
            <a:endParaRPr lang="cs-CZ" dirty="0" smtClean="0"/>
          </a:p>
          <a:p>
            <a:r>
              <a:rPr lang="cs-CZ" dirty="0" smtClean="0"/>
              <a:t>Pustí ho při slušném chování.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339752" y="2420888"/>
            <a:ext cx="1944216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576922" y="5016733"/>
            <a:ext cx="158417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Pu</a:t>
            </a:r>
            <a:r>
              <a:rPr lang="cs-CZ" dirty="0" smtClean="0"/>
              <a:t> podmínky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491880" y="4099318"/>
            <a:ext cx="158417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P</a:t>
            </a:r>
            <a:r>
              <a:rPr lang="cs-CZ" dirty="0" err="1" smtClean="0"/>
              <a:t>u</a:t>
            </a:r>
            <a:r>
              <a:rPr lang="cs-CZ" dirty="0" smtClean="0"/>
              <a:t> účelu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123728" y="3356992"/>
            <a:ext cx="158417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P</a:t>
            </a:r>
            <a:r>
              <a:rPr lang="cs-CZ" dirty="0" err="1" smtClean="0"/>
              <a:t>u</a:t>
            </a:r>
            <a:r>
              <a:rPr lang="cs-CZ" dirty="0" smtClean="0"/>
              <a:t> míry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674620" y="1709192"/>
            <a:ext cx="158417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P</a:t>
            </a:r>
            <a:r>
              <a:rPr lang="cs-CZ" dirty="0" err="1" smtClean="0"/>
              <a:t>u</a:t>
            </a:r>
            <a:r>
              <a:rPr lang="cs-CZ" dirty="0" smtClean="0"/>
              <a:t> příčiny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699792" y="2459656"/>
            <a:ext cx="158417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Pu</a:t>
            </a:r>
            <a:r>
              <a:rPr lang="cs-CZ" dirty="0" smtClean="0"/>
              <a:t> přípustky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2339752" y="3212976"/>
            <a:ext cx="2448272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339752" y="4077072"/>
            <a:ext cx="972108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563888" y="4867884"/>
            <a:ext cx="1584176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123728" y="5733256"/>
            <a:ext cx="2664296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451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9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Rozhodni, zda se jedná o </a:t>
            </a:r>
            <a:r>
              <a:rPr lang="cs-CZ" sz="3200" dirty="0" err="1" smtClean="0"/>
              <a:t>Pu</a:t>
            </a:r>
            <a:r>
              <a:rPr lang="cs-CZ" sz="3200" dirty="0" smtClean="0"/>
              <a:t> příčiny, nebo účelu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Pro kouř z komínu jsme neviděli nebe.</a:t>
            </a:r>
          </a:p>
          <a:p>
            <a:r>
              <a:rPr lang="cs-CZ" dirty="0" smtClean="0"/>
              <a:t>Dojdi na poštu pro dálniční známku.</a:t>
            </a:r>
          </a:p>
          <a:p>
            <a:r>
              <a:rPr lang="cs-CZ" dirty="0" smtClean="0"/>
              <a:t>Rozbrečela se vzteky.</a:t>
            </a:r>
          </a:p>
          <a:p>
            <a:r>
              <a:rPr lang="cs-CZ" dirty="0" smtClean="0"/>
              <a:t>Došla si vybrat peníze.</a:t>
            </a:r>
          </a:p>
          <a:p>
            <a:r>
              <a:rPr lang="cs-CZ" dirty="0"/>
              <a:t>B</a:t>
            </a:r>
            <a:r>
              <a:rPr lang="cs-CZ" dirty="0" smtClean="0"/>
              <a:t>ylo zavřeno pro nemoc.</a:t>
            </a:r>
          </a:p>
          <a:p>
            <a:r>
              <a:rPr lang="cs-CZ" dirty="0" smtClean="0"/>
              <a:t>Kvůli spěchu se s námi nebavil.</a:t>
            </a:r>
          </a:p>
          <a:p>
            <a:r>
              <a:rPr lang="cs-CZ" dirty="0" smtClean="0"/>
              <a:t>Kolemjdoucí se zastavili prohlédnout si výlohy.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899592" y="2132856"/>
            <a:ext cx="1368152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043608" y="1340768"/>
            <a:ext cx="158417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P</a:t>
            </a:r>
            <a:r>
              <a:rPr lang="cs-CZ" dirty="0" err="1" smtClean="0"/>
              <a:t>u</a:t>
            </a:r>
            <a:r>
              <a:rPr lang="cs-CZ" dirty="0" smtClean="0"/>
              <a:t> příčiny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3419872" y="2708920"/>
            <a:ext cx="3240360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4247964" y="2084685"/>
            <a:ext cx="158417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P</a:t>
            </a:r>
            <a:r>
              <a:rPr lang="cs-CZ" dirty="0" err="1" smtClean="0"/>
              <a:t>u</a:t>
            </a:r>
            <a:r>
              <a:rPr lang="cs-CZ" dirty="0" smtClean="0"/>
              <a:t> účelu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275856" y="3284984"/>
            <a:ext cx="1152128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3288870" y="2648183"/>
            <a:ext cx="158417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P</a:t>
            </a:r>
            <a:r>
              <a:rPr lang="cs-CZ" dirty="0" err="1" smtClean="0"/>
              <a:t>u</a:t>
            </a:r>
            <a:r>
              <a:rPr lang="cs-CZ" dirty="0" smtClean="0"/>
              <a:t> příčiny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2267744" y="3861048"/>
            <a:ext cx="1021126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2483768" y="3104964"/>
            <a:ext cx="158417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Pu</a:t>
            </a:r>
            <a:r>
              <a:rPr lang="cs-CZ" dirty="0" smtClean="0"/>
              <a:t> účelu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3203848" y="4509120"/>
            <a:ext cx="1836204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3851920" y="3681028"/>
            <a:ext cx="158417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P</a:t>
            </a:r>
            <a:r>
              <a:rPr lang="cs-CZ" dirty="0" err="1" smtClean="0"/>
              <a:t>u</a:t>
            </a:r>
            <a:r>
              <a:rPr lang="cs-CZ" dirty="0" smtClean="0"/>
              <a:t> příčiny</a:t>
            </a:r>
            <a:endParaRPr lang="cs-CZ" dirty="0"/>
          </a:p>
        </p:txBody>
      </p:sp>
      <p:cxnSp>
        <p:nvCxnSpPr>
          <p:cNvPr id="25" name="Přímá spojnice 24"/>
          <p:cNvCxnSpPr/>
          <p:nvPr/>
        </p:nvCxnSpPr>
        <p:spPr>
          <a:xfrm>
            <a:off x="899592" y="5085184"/>
            <a:ext cx="2088232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1475656" y="4329100"/>
            <a:ext cx="158417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P</a:t>
            </a:r>
            <a:r>
              <a:rPr lang="cs-CZ" dirty="0" err="1" smtClean="0"/>
              <a:t>u</a:t>
            </a:r>
            <a:r>
              <a:rPr lang="cs-CZ" dirty="0" smtClean="0"/>
              <a:t> příčiny</a:t>
            </a:r>
            <a:endParaRPr lang="cs-CZ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4873046" y="5733256"/>
            <a:ext cx="3587386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6296784" y="4905164"/>
            <a:ext cx="158417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P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dirty="0" err="1" smtClean="0"/>
              <a:t>ůčelu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73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8" grpId="0" animBg="1"/>
      <p:bldP spid="11" grpId="0" animBg="1"/>
      <p:bldP spid="14" grpId="0" animBg="1"/>
      <p:bldP spid="18" grpId="0" animBg="1"/>
      <p:bldP spid="23" grpId="0" animBg="1"/>
      <p:bldP spid="27" grpId="0" animBg="1"/>
      <p:bldP spid="3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Použitý 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</a:t>
            </a:r>
            <a:r>
              <a:rPr lang="cs-CZ" i="1" dirty="0" smtClean="0"/>
              <a:t>ZŠ</a:t>
            </a:r>
            <a:r>
              <a:rPr lang="cs-CZ" dirty="0"/>
              <a:t>. Havlíčkův Brod : Alter, 1999. 188 s. ISBN 80-7245-1001-8.</a:t>
            </a:r>
          </a:p>
          <a:p>
            <a:r>
              <a:rPr lang="cs-CZ" dirty="0" smtClean="0"/>
              <a:t>HAUSER</a:t>
            </a:r>
            <a:r>
              <a:rPr lang="cs-CZ" dirty="0"/>
              <a:t>, Přemysl; STYBLÍK, Vlastimil. </a:t>
            </a:r>
            <a:r>
              <a:rPr lang="cs-CZ" i="1" dirty="0"/>
              <a:t>Český jazyk : Cvičebnice pro 9.ročník základních škol</a:t>
            </a:r>
            <a:r>
              <a:rPr lang="cs-CZ" dirty="0"/>
              <a:t>. Praha : Fortuna, 1996. 102 s. ISBN 80-7168-341-8.</a:t>
            </a:r>
          </a:p>
          <a:p>
            <a:r>
              <a:rPr lang="cs-CZ" dirty="0"/>
              <a:t>TOPIL, Zdeněk; BIČÍKOVÁ, </a:t>
            </a:r>
            <a:r>
              <a:rPr lang="cs-CZ" dirty="0" smtClean="0"/>
              <a:t>Vladimíra</a:t>
            </a:r>
            <a:r>
              <a:rPr lang="cs-CZ" dirty="0"/>
              <a:t>. </a:t>
            </a:r>
            <a:r>
              <a:rPr lang="cs-CZ" i="1" dirty="0"/>
              <a:t>Český jazyk s Tobiášem : Skladba - Věta jednoduchá II</a:t>
            </a:r>
            <a:r>
              <a:rPr lang="cs-CZ" dirty="0"/>
              <a:t>. 3. Havlíčkův Brod : Tobiáš, 1996. 71 s. ISBN 80-85808-39-0</a:t>
            </a:r>
            <a:r>
              <a:rPr lang="cs-CZ" dirty="0" smtClean="0"/>
              <a:t>.</a:t>
            </a:r>
          </a:p>
          <a:p>
            <a:pPr lvl="0"/>
            <a:r>
              <a:rPr lang="cs-CZ" dirty="0" smtClean="0"/>
              <a:t>Obr. </a:t>
            </a:r>
            <a:r>
              <a:rPr lang="cs-CZ" smtClean="0"/>
              <a:t>1-4[cit.2011-8-23] </a:t>
            </a:r>
            <a:r>
              <a:rPr lang="cs-CZ" dirty="0"/>
              <a:t>dostupné na:</a:t>
            </a:r>
          </a:p>
          <a:p>
            <a:r>
              <a:rPr lang="cs-CZ" u="sng" dirty="0">
                <a:hlinkClick r:id="rId2"/>
              </a:rPr>
              <a:t>http://office.microsoft.com/cs-cz/images/?CTT=6&amp;ver=14&amp;app=powerpnt.exe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034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254</Words>
  <Application>Microsoft Office PowerPoint</Application>
  <PresentationFormat>Předvádění na obrazovce (4:3)</PresentationFormat>
  <Paragraphs>99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Příslovečná určení</vt:lpstr>
      <vt:lpstr>Příslovečná určení II</vt:lpstr>
      <vt:lpstr>Příslovečné určení příčiny</vt:lpstr>
      <vt:lpstr>Příslovečné určení podmínky</vt:lpstr>
      <vt:lpstr>Příslovečné určení účelu</vt:lpstr>
      <vt:lpstr>Příslovečné určení přípustky</vt:lpstr>
      <vt:lpstr>Najdi a urči druh příslovečného určení</vt:lpstr>
      <vt:lpstr>Rozhodni, zda se jedná o Pu příčiny, nebo účelu </vt:lpstr>
      <vt:lpstr>Použitý zdroj: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Libuše Gondkovská</cp:lastModifiedBy>
  <cp:revision>27</cp:revision>
  <dcterms:created xsi:type="dcterms:W3CDTF">2011-03-22T17:13:23Z</dcterms:created>
  <dcterms:modified xsi:type="dcterms:W3CDTF">2012-03-21T22:22:25Z</dcterms:modified>
</cp:coreProperties>
</file>