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287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336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873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111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538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896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899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336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94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436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151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481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Přívlastek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VY_32_INOVACE_03-27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5586901"/>
              </p:ext>
            </p:extLst>
          </p:nvPr>
        </p:nvGraphicFramePr>
        <p:xfrm>
          <a:off x="1419810" y="2583160"/>
          <a:ext cx="6208395" cy="206198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6. 7. 8.</a:t>
                      </a: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</a:rPr>
                        <a:t>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Skladba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Příslovečné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určení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5510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23. 8.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Seznámí</a:t>
                      </a:r>
                      <a:r>
                        <a:rPr lang="cs-CZ" sz="1400" kern="50" baseline="0" dirty="0" smtClean="0">
                          <a:effectLst/>
                        </a:rPr>
                        <a:t> žáky s učivem o přívlastku a umožní jeho zopakování.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4351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Přívlastek (</a:t>
            </a:r>
            <a:r>
              <a:rPr lang="cs-CZ" dirty="0" err="1" smtClean="0"/>
              <a:t>Pk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Závisí:</a:t>
            </a:r>
            <a:r>
              <a:rPr lang="cs-CZ" dirty="0" smtClean="0"/>
              <a:t> vždy na podstatném jménu</a:t>
            </a:r>
          </a:p>
          <a:p>
            <a:r>
              <a:rPr lang="cs-CZ" b="1" dirty="0" smtClean="0"/>
              <a:t>Ptáme se na něj</a:t>
            </a:r>
            <a:r>
              <a:rPr lang="cs-CZ" dirty="0" smtClean="0"/>
              <a:t>: Jaký, který, čí</a:t>
            </a:r>
            <a:r>
              <a:rPr lang="cs-CZ" dirty="0" smtClean="0"/>
              <a:t>? + </a:t>
            </a:r>
            <a:r>
              <a:rPr lang="cs-CZ" dirty="0" smtClean="0"/>
              <a:t>řídící podstatné jméno</a:t>
            </a:r>
          </a:p>
          <a:p>
            <a:pPr marL="0" indent="0">
              <a:buNone/>
            </a:pPr>
            <a:r>
              <a:rPr lang="cs-CZ" dirty="0" smtClean="0"/>
              <a:t> př.: </a:t>
            </a:r>
            <a:r>
              <a:rPr lang="cs-CZ" dirty="0" smtClean="0">
                <a:solidFill>
                  <a:srgbClr val="00B050"/>
                </a:solidFill>
              </a:rPr>
              <a:t>správná</a:t>
            </a:r>
            <a:r>
              <a:rPr lang="cs-CZ" dirty="0" smtClean="0"/>
              <a:t> Angličanka – Jaká Angličanka?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sousedův pes – Čí pes?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979712" y="3717032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979712" y="4006968"/>
            <a:ext cx="1584176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579904" y="3717032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979712" y="4869160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979712" y="5157192"/>
            <a:ext cx="144016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3419872" y="4869160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1028" name="Picture 4" descr="C:\Users\gondkovska\AppData\Local\Microsoft\Windows\Temporary Internet Files\Content.IE5\VD4W4G1K\MP9004465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898347"/>
            <a:ext cx="1944216" cy="251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956376" y="4869160"/>
            <a:ext cx="792088" cy="43204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2322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Druhy přívlastku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Přívlastek shodný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Shoduje se v rodě, čísle a pádě s podstatným jménem.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Je vyjádřený: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přídavným jménem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zájmenem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číslovkou</a:t>
            </a:r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Přívlastek neshodný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Neshoduje se v rodě, čísle nebo pádě s podstatným jménem.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Je vyjádřený: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podstatným jménem bez předložky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podstatným jménem s předložkou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infinitivem slovesa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příslovcem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2027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uiExpand="1" build="p" animBg="1"/>
      <p:bldP spid="6" grpId="0" uiExpand="1" build="p" animBg="1"/>
      <p:bldP spid="7" grpId="0" uiExpand="1" build="p" animBg="1"/>
      <p:bldP spid="8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Druhy přívlastku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Přívlastek shodný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Stojí většinou </a:t>
            </a:r>
            <a:r>
              <a:rPr lang="cs-CZ" dirty="0" smtClean="0">
                <a:solidFill>
                  <a:srgbClr val="FF0000"/>
                </a:solidFill>
              </a:rPr>
              <a:t>před</a:t>
            </a:r>
            <a:r>
              <a:rPr lang="cs-CZ" dirty="0" smtClean="0"/>
              <a:t> podstatným jménem.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/>
              <a:t>světlé </a:t>
            </a:r>
            <a:r>
              <a:rPr lang="cs-CZ" dirty="0" smtClean="0"/>
              <a:t>vlasy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/>
              <a:t>tvoje </a:t>
            </a:r>
            <a:r>
              <a:rPr lang="cs-CZ" dirty="0" smtClean="0"/>
              <a:t>kniha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/>
              <a:t>první</a:t>
            </a:r>
            <a:r>
              <a:rPr lang="cs-CZ" dirty="0" smtClean="0"/>
              <a:t> den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r>
              <a:rPr lang="cs-CZ" dirty="0"/>
              <a:t>Přívlastek </a:t>
            </a:r>
            <a:r>
              <a:rPr lang="cs-CZ" dirty="0" smtClean="0"/>
              <a:t>neshodný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Stojí většinou </a:t>
            </a:r>
            <a:r>
              <a:rPr lang="cs-CZ" dirty="0" smtClean="0">
                <a:solidFill>
                  <a:srgbClr val="FF0000"/>
                </a:solidFill>
              </a:rPr>
              <a:t>za</a:t>
            </a:r>
            <a:r>
              <a:rPr lang="cs-CZ" dirty="0" smtClean="0"/>
              <a:t> podstatným jménem.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cesta </a:t>
            </a:r>
            <a:r>
              <a:rPr lang="cs-CZ" u="sng" dirty="0" smtClean="0"/>
              <a:t>lesem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byt </a:t>
            </a:r>
            <a:r>
              <a:rPr lang="cs-CZ" u="sng" dirty="0" smtClean="0"/>
              <a:t>s balkonem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touha </a:t>
            </a:r>
            <a:r>
              <a:rPr lang="cs-CZ" u="sng" dirty="0" smtClean="0"/>
              <a:t>vítězit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let vzhůru</a:t>
            </a:r>
          </a:p>
        </p:txBody>
      </p:sp>
      <p:cxnSp>
        <p:nvCxnSpPr>
          <p:cNvPr id="8" name="Přímá spojnice 7"/>
          <p:cNvCxnSpPr/>
          <p:nvPr/>
        </p:nvCxnSpPr>
        <p:spPr>
          <a:xfrm>
            <a:off x="1907704" y="3356992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907704" y="3573016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555776" y="3356992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691680" y="4221088"/>
            <a:ext cx="0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691680" y="4401108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411760" y="4221088"/>
            <a:ext cx="0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691680" y="5157192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691680" y="5373216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411760" y="5157192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012160" y="3356992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012160" y="3573016"/>
            <a:ext cx="7920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6804248" y="3356992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868144" y="422108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868144" y="4509120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7092280" y="422108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868144" y="5157192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868144" y="5373216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V="1">
            <a:off x="6948264" y="5157192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5868144" y="5949280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>
            <a:endCxn id="6" idx="2"/>
          </p:cNvCxnSpPr>
          <p:nvPr/>
        </p:nvCxnSpPr>
        <p:spPr>
          <a:xfrm>
            <a:off x="5868144" y="6093296"/>
            <a:ext cx="797769" cy="328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>
            <a:stCxn id="6" idx="2"/>
            <a:endCxn id="6" idx="2"/>
          </p:cNvCxnSpPr>
          <p:nvPr/>
        </p:nvCxnSpPr>
        <p:spPr>
          <a:xfrm>
            <a:off x="6665913" y="61261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>
            <a:stCxn id="6" idx="2"/>
          </p:cNvCxnSpPr>
          <p:nvPr/>
        </p:nvCxnSpPr>
        <p:spPr>
          <a:xfrm flipV="1">
            <a:off x="6665913" y="5949280"/>
            <a:ext cx="0" cy="1768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369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Utvoř ke shodnému přívlastku přívlastek </a:t>
            </a:r>
            <a:r>
              <a:rPr lang="cs-CZ" dirty="0" smtClean="0"/>
              <a:t>neshodný.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řívlastek </a:t>
            </a:r>
            <a:r>
              <a:rPr lang="cs-CZ" dirty="0" smtClean="0"/>
              <a:t>shodný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lesní cesta</a:t>
            </a:r>
          </a:p>
          <a:p>
            <a:r>
              <a:rPr lang="cs-CZ" dirty="0" smtClean="0"/>
              <a:t>psí bouda</a:t>
            </a:r>
          </a:p>
          <a:p>
            <a:r>
              <a:rPr lang="cs-CZ" dirty="0" smtClean="0"/>
              <a:t>vlněný oblek</a:t>
            </a:r>
          </a:p>
          <a:p>
            <a:r>
              <a:rPr lang="cs-CZ" dirty="0" smtClean="0"/>
              <a:t>dřevěná lavice</a:t>
            </a:r>
          </a:p>
          <a:p>
            <a:r>
              <a:rPr lang="cs-CZ" dirty="0" smtClean="0"/>
              <a:t>plastová deska</a:t>
            </a:r>
          </a:p>
          <a:p>
            <a:r>
              <a:rPr lang="cs-CZ" dirty="0" smtClean="0"/>
              <a:t>zámecká cesta</a:t>
            </a:r>
          </a:p>
          <a:p>
            <a:r>
              <a:rPr lang="cs-CZ" dirty="0" smtClean="0"/>
              <a:t>přední místo</a:t>
            </a:r>
          </a:p>
          <a:p>
            <a:r>
              <a:rPr lang="cs-CZ" dirty="0" smtClean="0"/>
              <a:t>kukačkové hodiny</a:t>
            </a:r>
          </a:p>
          <a:p>
            <a:r>
              <a:rPr lang="cs-CZ" dirty="0" smtClean="0"/>
              <a:t>stříbrný řetízek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řívlastek </a:t>
            </a:r>
            <a:r>
              <a:rPr lang="cs-CZ" dirty="0" smtClean="0"/>
              <a:t>neshodný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cesta lesem</a:t>
            </a:r>
          </a:p>
          <a:p>
            <a:r>
              <a:rPr lang="cs-CZ" dirty="0" smtClean="0"/>
              <a:t>bouda pro psa</a:t>
            </a:r>
          </a:p>
          <a:p>
            <a:r>
              <a:rPr lang="cs-CZ" dirty="0" smtClean="0"/>
              <a:t>oblek z vlny</a:t>
            </a:r>
          </a:p>
          <a:p>
            <a:r>
              <a:rPr lang="cs-CZ" dirty="0" smtClean="0"/>
              <a:t>lavice ze dřeva</a:t>
            </a:r>
          </a:p>
          <a:p>
            <a:r>
              <a:rPr lang="cs-CZ" dirty="0" smtClean="0"/>
              <a:t>deska z plastu</a:t>
            </a:r>
          </a:p>
          <a:p>
            <a:r>
              <a:rPr lang="cs-CZ" dirty="0" smtClean="0"/>
              <a:t>cesta k zámku</a:t>
            </a:r>
          </a:p>
          <a:p>
            <a:r>
              <a:rPr lang="cs-CZ" dirty="0" smtClean="0"/>
              <a:t>místo vpředu</a:t>
            </a:r>
          </a:p>
          <a:p>
            <a:r>
              <a:rPr lang="cs-CZ" dirty="0" smtClean="0"/>
              <a:t>hodiny s kukačkou</a:t>
            </a:r>
          </a:p>
          <a:p>
            <a:r>
              <a:rPr lang="cs-CZ" dirty="0" smtClean="0"/>
              <a:t>řetízek ze stříbra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236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3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000"/>
                            </p:stCondLst>
                            <p:childTnLst>
                              <p:par>
                                <p:cTn id="6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3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3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3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3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3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3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3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3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3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3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3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3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3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3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uiExpand="1" build="p" animBg="1"/>
      <p:bldP spid="5" grpId="0" uiExpand="1" build="p" animBg="1"/>
      <p:bldP spid="6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Utvoř k neshodnému přívlastku přívlastek </a:t>
            </a:r>
            <a:r>
              <a:rPr lang="cs-CZ" dirty="0" smtClean="0"/>
              <a:t>shodný.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řívlastek </a:t>
            </a:r>
            <a:r>
              <a:rPr lang="cs-CZ" dirty="0" smtClean="0"/>
              <a:t>neshodný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bouda pro špačky</a:t>
            </a:r>
          </a:p>
          <a:p>
            <a:r>
              <a:rPr lang="cs-CZ" dirty="0" smtClean="0"/>
              <a:t>brnění pro rytíře</a:t>
            </a:r>
          </a:p>
          <a:p>
            <a:r>
              <a:rPr lang="cs-CZ" dirty="0" smtClean="0"/>
              <a:t>třešeň v květu</a:t>
            </a:r>
          </a:p>
          <a:p>
            <a:r>
              <a:rPr lang="cs-CZ" dirty="0" smtClean="0"/>
              <a:t>představení v divadle</a:t>
            </a:r>
          </a:p>
          <a:p>
            <a:r>
              <a:rPr lang="cs-CZ" dirty="0" smtClean="0"/>
              <a:t>kniha s obrázky</a:t>
            </a:r>
          </a:p>
          <a:p>
            <a:r>
              <a:rPr lang="cs-CZ" dirty="0" smtClean="0"/>
              <a:t>šaty z bavlny</a:t>
            </a:r>
          </a:p>
          <a:p>
            <a:r>
              <a:rPr lang="cs-CZ" dirty="0" smtClean="0"/>
              <a:t>sako z manšestru</a:t>
            </a:r>
          </a:p>
          <a:p>
            <a:r>
              <a:rPr lang="cs-CZ" dirty="0" smtClean="0"/>
              <a:t>ulice v </a:t>
            </a:r>
            <a:r>
              <a:rPr lang="cs-CZ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raze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řívlastek </a:t>
            </a:r>
            <a:r>
              <a:rPr lang="cs-CZ" dirty="0" smtClean="0"/>
              <a:t>shodný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špaččí bouda</a:t>
            </a:r>
          </a:p>
          <a:p>
            <a:r>
              <a:rPr lang="cs-CZ" dirty="0" smtClean="0"/>
              <a:t>rytířské brnění</a:t>
            </a:r>
          </a:p>
          <a:p>
            <a:r>
              <a:rPr lang="cs-CZ" dirty="0" smtClean="0"/>
              <a:t>kvetoucí třešeň</a:t>
            </a:r>
          </a:p>
          <a:p>
            <a:r>
              <a:rPr lang="cs-CZ" dirty="0" smtClean="0"/>
              <a:t>divadelní představení</a:t>
            </a:r>
          </a:p>
          <a:p>
            <a:r>
              <a:rPr lang="cs-CZ" dirty="0" smtClean="0"/>
              <a:t>obrázková kniha</a:t>
            </a:r>
          </a:p>
          <a:p>
            <a:r>
              <a:rPr lang="cs-CZ" dirty="0" smtClean="0"/>
              <a:t>bavlněné šaty</a:t>
            </a:r>
          </a:p>
          <a:p>
            <a:r>
              <a:rPr lang="cs-CZ" dirty="0" smtClean="0"/>
              <a:t>manšestrové sako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ražská ulice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8689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 uiExpand="1" build="p" animBg="1"/>
      <p:bldP spid="5" grpId="0" uiExpand="1" build="p" animBg="1"/>
      <p:bldP spid="6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Podtrhni v textu PK a urči, zda jsou shodné (</a:t>
            </a:r>
            <a:r>
              <a:rPr lang="cs-CZ" dirty="0" err="1" smtClean="0"/>
              <a:t>sh</a:t>
            </a:r>
            <a:r>
              <a:rPr lang="cs-CZ" dirty="0" smtClean="0"/>
              <a:t>.), či neshodné (</a:t>
            </a:r>
            <a:r>
              <a:rPr lang="cs-CZ" dirty="0" err="1" smtClean="0"/>
              <a:t>nesh</a:t>
            </a:r>
            <a:r>
              <a:rPr lang="cs-CZ" dirty="0" smtClean="0"/>
              <a:t>.).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Zadní stěna pokoje byla obložena modřínovým dřevem.</a:t>
            </a:r>
          </a:p>
          <a:p>
            <a:r>
              <a:rPr lang="cs-CZ" dirty="0" smtClean="0"/>
              <a:t>Strýcův domek stál na konci vesnice.</a:t>
            </a:r>
          </a:p>
          <a:p>
            <a:r>
              <a:rPr lang="cs-CZ" dirty="0" smtClean="0"/>
              <a:t>V dutinách stromů hnízdí vzácné sovy.</a:t>
            </a:r>
          </a:p>
          <a:p>
            <a:r>
              <a:rPr lang="cs-CZ" dirty="0" smtClean="0"/>
              <a:t>V rohu místnosti stál mramorový krb.</a:t>
            </a:r>
          </a:p>
          <a:p>
            <a:r>
              <a:rPr lang="cs-CZ" dirty="0" smtClean="0"/>
              <a:t>Kancelář ředitele najdete v prvním poschodí.</a:t>
            </a:r>
          </a:p>
          <a:p>
            <a:r>
              <a:rPr lang="cs-CZ" dirty="0" smtClean="0"/>
              <a:t>V listnatých lesích rostou bílé konvalinky.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292080" y="4997152"/>
            <a:ext cx="576064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359372" y="4222136"/>
            <a:ext cx="792088" cy="46595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nesh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899592" y="2132856"/>
            <a:ext cx="864096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1331640" y="2492896"/>
            <a:ext cx="504056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7308304" y="1412776"/>
            <a:ext cx="576064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187624" y="1412776"/>
            <a:ext cx="576064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sh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2915816" y="2132856"/>
            <a:ext cx="108012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3095836" y="3149352"/>
            <a:ext cx="720080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nesh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724128" y="2522240"/>
            <a:ext cx="720080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nesh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359372" y="3743884"/>
            <a:ext cx="720080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nesh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3095836" y="1441140"/>
            <a:ext cx="720080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nesh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25" name="Přímá spojnice 24"/>
          <p:cNvCxnSpPr/>
          <p:nvPr/>
        </p:nvCxnSpPr>
        <p:spPr>
          <a:xfrm>
            <a:off x="6444208" y="2132856"/>
            <a:ext cx="2088232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899592" y="3176972"/>
            <a:ext cx="1224136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652120" y="3149352"/>
            <a:ext cx="1296144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735796" y="3793480"/>
            <a:ext cx="1512168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148064" y="3793480"/>
            <a:ext cx="108012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>
            <a:off x="1413748" y="4817132"/>
            <a:ext cx="576064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5976156" y="4275094"/>
            <a:ext cx="576064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5240776" y="3750940"/>
            <a:ext cx="576064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5364088" y="3149352"/>
            <a:ext cx="576064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sh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39" name="Přímá spojnice 38"/>
          <p:cNvCxnSpPr/>
          <p:nvPr/>
        </p:nvCxnSpPr>
        <p:spPr>
          <a:xfrm>
            <a:off x="2316684" y="4997152"/>
            <a:ext cx="1368152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2179564" y="4376861"/>
            <a:ext cx="144016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4355976" y="4365104"/>
            <a:ext cx="1872208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5364088" y="4997152"/>
            <a:ext cx="1224136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1187624" y="5661248"/>
            <a:ext cx="1656184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5148064" y="5589240"/>
            <a:ext cx="54006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3314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 animBg="1"/>
      <p:bldP spid="9" grpId="0" animBg="1"/>
      <p:bldP spid="10" grpId="0" animBg="1"/>
      <p:bldP spid="15" grpId="0" animBg="1"/>
      <p:bldP spid="16" grpId="0" animBg="1"/>
      <p:bldP spid="17" grpId="0" animBg="1"/>
      <p:bldP spid="20" grpId="0" animBg="1"/>
      <p:bldP spid="21" grpId="0" animBg="1"/>
      <p:bldP spid="22" grpId="0" animBg="1"/>
      <p:bldP spid="2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Typy přívlastku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Přívlastek (</a:t>
            </a:r>
            <a:r>
              <a:rPr lang="cs-CZ" dirty="0" err="1" smtClean="0"/>
              <a:t>Pk</a:t>
            </a:r>
            <a:r>
              <a:rPr lang="cs-CZ" dirty="0" smtClean="0"/>
              <a:t>) může být:</a:t>
            </a:r>
          </a:p>
          <a:p>
            <a:r>
              <a:rPr lang="cs-CZ" b="1" dirty="0" smtClean="0"/>
              <a:t>holý</a:t>
            </a:r>
            <a:r>
              <a:rPr lang="cs-CZ" dirty="0" smtClean="0"/>
              <a:t>			</a:t>
            </a:r>
            <a:r>
              <a:rPr lang="cs-CZ" dirty="0" smtClean="0">
                <a:solidFill>
                  <a:srgbClr val="00B050"/>
                </a:solidFill>
              </a:rPr>
              <a:t>krásný</a:t>
            </a:r>
            <a:r>
              <a:rPr lang="cs-CZ" dirty="0" smtClean="0"/>
              <a:t> den</a:t>
            </a:r>
          </a:p>
          <a:p>
            <a:endParaRPr lang="cs-CZ" dirty="0" smtClean="0"/>
          </a:p>
          <a:p>
            <a:r>
              <a:rPr lang="cs-CZ" b="1" dirty="0" smtClean="0"/>
              <a:t>rozvitý</a:t>
            </a:r>
            <a:r>
              <a:rPr lang="cs-CZ" dirty="0" smtClean="0"/>
              <a:t>			</a:t>
            </a:r>
            <a:r>
              <a:rPr lang="cs-CZ" dirty="0" smtClean="0">
                <a:solidFill>
                  <a:srgbClr val="00B050"/>
                </a:solidFill>
              </a:rPr>
              <a:t>velmi krásný </a:t>
            </a:r>
            <a:r>
              <a:rPr lang="cs-CZ" dirty="0" smtClean="0"/>
              <a:t>den</a:t>
            </a:r>
          </a:p>
          <a:p>
            <a:endParaRPr lang="cs-CZ" dirty="0" smtClean="0"/>
          </a:p>
          <a:p>
            <a:r>
              <a:rPr lang="cs-CZ" b="1" dirty="0" smtClean="0"/>
              <a:t>několikanásobný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00B050"/>
                </a:solidFill>
              </a:rPr>
              <a:t>krásný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00B050"/>
                </a:solidFill>
              </a:rPr>
              <a:t>slunečný</a:t>
            </a:r>
            <a:r>
              <a:rPr lang="cs-CZ" dirty="0" smtClean="0"/>
              <a:t> den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716016" y="2636912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716016" y="2996952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5652120" y="2636912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652120" y="3789040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652120" y="4149080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6732240" y="3789040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16016" y="3789040"/>
            <a:ext cx="0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716016" y="3969060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012160" y="3789040"/>
            <a:ext cx="0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716016" y="4941168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716016" y="5301208"/>
            <a:ext cx="28083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7524328" y="4941168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6192180" y="4941168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6764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/>
              <a:t>HORÁČKOVÁ, Miroslava, et al. </a:t>
            </a:r>
            <a:r>
              <a:rPr lang="cs-CZ" i="1" dirty="0"/>
              <a:t>Český jazyk pro sedmý ročník ZŠ</a:t>
            </a:r>
            <a:r>
              <a:rPr lang="cs-CZ" dirty="0"/>
              <a:t>. Havlíčkův Brod : Alter, 1999. 188 s. ISBN 80-7245-1001-8.</a:t>
            </a:r>
          </a:p>
          <a:p>
            <a:r>
              <a:rPr lang="cs-CZ" dirty="0"/>
              <a:t>TOPIL, Zdeněk; BIČÍKOVÁ, </a:t>
            </a:r>
            <a:r>
              <a:rPr lang="cs-CZ" dirty="0" smtClean="0"/>
              <a:t>Vladimíra</a:t>
            </a:r>
            <a:r>
              <a:rPr lang="cs-CZ" dirty="0"/>
              <a:t>. </a:t>
            </a:r>
            <a:r>
              <a:rPr lang="cs-CZ" i="1" dirty="0"/>
              <a:t>Český jazyk s Tobiášem : Skladba - Věta jednoduchá II</a:t>
            </a:r>
            <a:r>
              <a:rPr lang="cs-CZ" dirty="0"/>
              <a:t>. 3. Havlíčkův Brod : Tobiáš, 1996. 71 s. ISBN 80-85808-39-0.</a:t>
            </a:r>
          </a:p>
          <a:p>
            <a:r>
              <a:rPr lang="cs-CZ" dirty="0"/>
              <a:t> HAUSER, Přemysl; STYBLÍK, Vlastimil. </a:t>
            </a:r>
            <a:r>
              <a:rPr lang="cs-CZ" i="1" dirty="0"/>
              <a:t>Český jazyk : Cvičebnice pro 9.ročník základních škol</a:t>
            </a:r>
            <a:r>
              <a:rPr lang="cs-CZ" dirty="0"/>
              <a:t>. Praha : Fortuna, 1996. 102 s. ISBN 80-7168-341-8</a:t>
            </a:r>
            <a:r>
              <a:rPr lang="cs-CZ" dirty="0" smtClean="0"/>
              <a:t>.</a:t>
            </a:r>
          </a:p>
          <a:p>
            <a:pPr lvl="0"/>
            <a:r>
              <a:rPr lang="cs-CZ" dirty="0" smtClean="0"/>
              <a:t>obrázek 1 </a:t>
            </a:r>
            <a:r>
              <a:rPr lang="cs-CZ" smtClean="0"/>
              <a:t>[cit.2011-8-23] </a:t>
            </a:r>
            <a:r>
              <a:rPr lang="cs-CZ" dirty="0"/>
              <a:t>dostupné na:</a:t>
            </a:r>
          </a:p>
          <a:p>
            <a:r>
              <a:rPr lang="cs-CZ" u="sng" dirty="0">
                <a:hlinkClick r:id="rId2"/>
              </a:rPr>
              <a:t>http://office.microsoft.com/cs-cz/images/?CTT=6&amp;ver=14&amp;app=powerpnt.exe 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2104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434</TotalTime>
  <Words>363</Words>
  <Application>Microsoft Office PowerPoint</Application>
  <PresentationFormat>Předvádění na obrazovce (4:3)</PresentationFormat>
  <Paragraphs>131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Přívlastek</vt:lpstr>
      <vt:lpstr>Přívlastek (Pk)</vt:lpstr>
      <vt:lpstr>Druhy přívlastku</vt:lpstr>
      <vt:lpstr>Druhy přívlastku</vt:lpstr>
      <vt:lpstr>Utvoř ke shodnému přívlastku přívlastek neshodný.</vt:lpstr>
      <vt:lpstr>Utvoř k neshodnému přívlastku přívlastek shodný.</vt:lpstr>
      <vt:lpstr>Podtrhni v textu PK a urči, zda jsou shodné (sh.), či neshodné (nesh.).</vt:lpstr>
      <vt:lpstr>Typy přívlastku</vt:lpstr>
      <vt:lpstr>Použité zdroje: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Martin Králík</cp:lastModifiedBy>
  <cp:revision>29</cp:revision>
  <dcterms:created xsi:type="dcterms:W3CDTF">2011-03-22T17:13:23Z</dcterms:created>
  <dcterms:modified xsi:type="dcterms:W3CDTF">2012-04-03T16:13:02Z</dcterms:modified>
</cp:coreProperties>
</file>