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4" r:id="rId13"/>
    <p:sldId id="269" r:id="rId14"/>
    <p:sldId id="268" r:id="rId15"/>
    <p:sldId id="270" r:id="rId16"/>
    <p:sldId id="272" r:id="rId17"/>
    <p:sldId id="259" r:id="rId18"/>
    <p:sldId id="271" r:id="rId19"/>
    <p:sldId id="273" r:id="rId2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-12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1" y="1054516"/>
            <a:ext cx="6172199" cy="1688684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2929398"/>
            <a:ext cx="6172200" cy="842502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75B14-852D-4BFF-9C3E-FE4A00C3726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154D31-5DB7-4237-9B89-8BDB2FB6C8D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159002"/>
            <a:ext cx="4224528" cy="291465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F775B14-852D-4BFF-9C3E-FE4A00C3726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7154D31-5DB7-4237-9B89-8BDB2FB6C8D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104138"/>
            <a:ext cx="6172200" cy="1597914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914650"/>
            <a:ext cx="6172200" cy="6858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75B14-852D-4BFF-9C3E-FE4A00C3726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154D31-5DB7-4237-9B89-8BDB2FB6C8D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7" y="457200"/>
            <a:ext cx="3616325" cy="8001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436894"/>
            <a:ext cx="3646966" cy="216107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5" y="1436911"/>
            <a:ext cx="3639311" cy="21610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75B14-852D-4BFF-9C3E-FE4A00C3726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154D31-5DB7-4237-9B89-8BDB2FB6C8D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457201"/>
            <a:ext cx="3615734" cy="8000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437085"/>
            <a:ext cx="3638550" cy="484584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145508"/>
            <a:ext cx="3638550" cy="21621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6" y="1437085"/>
            <a:ext cx="3660775" cy="484584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145507"/>
            <a:ext cx="3651250" cy="216217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75B14-852D-4BFF-9C3E-FE4A00C3726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154D31-5DB7-4237-9B89-8BDB2FB6C8D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163658"/>
            <a:ext cx="1828800" cy="273844"/>
          </a:xfrm>
        </p:spPr>
        <p:txBody>
          <a:bodyPr/>
          <a:lstStyle/>
          <a:p>
            <a:fld id="{CF775B14-852D-4BFF-9C3E-FE4A00C3726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154D31-5DB7-4237-9B89-8BDB2FB6C8D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75B14-852D-4BFF-9C3E-FE4A00C3726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54D31-5DB7-4237-9B89-8BDB2FB6C8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1" y="1440657"/>
            <a:ext cx="3654425" cy="216693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7" y="454819"/>
            <a:ext cx="3629025" cy="78105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1" y="1440657"/>
            <a:ext cx="3629025" cy="13596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75B14-852D-4BFF-9C3E-FE4A00C3726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154D31-5DB7-4237-9B89-8BDB2FB6C8D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450056"/>
            <a:ext cx="2074862" cy="14859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3" y="1238250"/>
            <a:ext cx="5627687" cy="316557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460773"/>
            <a:ext cx="3741738" cy="6822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75B14-852D-4BFF-9C3E-FE4A00C3726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154D31-5DB7-4237-9B89-8BDB2FB6C8D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4767263"/>
            <a:ext cx="5102352" cy="273844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165860"/>
            <a:ext cx="4222308" cy="291465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75B14-852D-4BFF-9C3E-FE4A00C3726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54D31-5DB7-4237-9B89-8BDB2FB6C8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165860"/>
            <a:ext cx="2075688" cy="29146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165860"/>
            <a:ext cx="4224528" cy="291465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75B14-852D-4BFF-9C3E-FE4A00C3726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54D31-5DB7-4237-9B89-8BDB2FB6C8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165860"/>
            <a:ext cx="2073348" cy="1484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160277"/>
            <a:ext cx="4222308" cy="29146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42101"/>
            <a:ext cx="1828800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775B14-852D-4BFF-9C3E-FE4A00C37260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4767263"/>
            <a:ext cx="5102352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4767263"/>
            <a:ext cx="1137684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154D31-5DB7-4237-9B89-8BDB2FB6C8D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hyperlink" Target="http://upload.wikimedia.org/wikipedia/commons/d/db/SKNeumann_by_Gellner.jpg" TargetMode="External"/><Relationship Id="rId7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image" Target="../media/image5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5" Type="http://schemas.microsoft.com/office/2007/relationships/hdphoto" Target="../media/hdphoto4.wdp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73094510"/>
              </p:ext>
            </p:extLst>
          </p:nvPr>
        </p:nvGraphicFramePr>
        <p:xfrm>
          <a:off x="467544" y="1548191"/>
          <a:ext cx="8136582" cy="3528740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Stanislav Kostka Neumann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představuje jednoho z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nejvýznamnějších básníků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 české literatuře první poloviny 20. století. Snaží se žákům objektivně přiblížit životní osudy a dílo tohoto autora. S ohledem na regionální dějiny literatury je část prezentace zaměřena na jeho pobyt v brněnském regionu.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8. 10. 2013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130145" y="0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966970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5656" y="1059582"/>
            <a:ext cx="6172199" cy="168868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STANISLAV KOSTKA NEUMANN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6517914" y="4515966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</a:t>
            </a:r>
            <a:r>
              <a:rPr lang="cs-CZ" sz="18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Kráčmar 2013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72615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3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800" dirty="0" smtClean="0">
                <a:solidFill>
                  <a:schemeClr val="bg1"/>
                </a:solidFill>
              </a:rPr>
            </a:br>
            <a:r>
              <a:rPr lang="cs-CZ" sz="3200" dirty="0" smtClean="0"/>
              <a:t>ÚVOD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89459" y="1203598"/>
            <a:ext cx="4216839" cy="2520280"/>
          </a:xfrm>
        </p:spPr>
        <p:txBody>
          <a:bodyPr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600" dirty="0" smtClean="0"/>
              <a:t>narozen 5. 6. 1875 v Praze, kde také 28. 6. 1947 zemřel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600" dirty="0" smtClean="0"/>
              <a:t> český básník, prozaik, novinář a překladatel (především z francouzštiny)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600" dirty="0" smtClean="0"/>
              <a:t>propagátor moderních uměleckých směrů v literatuře – např. </a:t>
            </a:r>
            <a:r>
              <a:rPr lang="cs-CZ" sz="1600" dirty="0" smtClean="0">
                <a:solidFill>
                  <a:schemeClr val="bg1"/>
                </a:solidFill>
              </a:rPr>
              <a:t>dekadence, symbolismu nebo civilismu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600" dirty="0"/>
              <a:t>t</a:t>
            </a:r>
            <a:r>
              <a:rPr lang="cs-CZ" sz="1600" dirty="0" smtClean="0"/>
              <a:t>vůrce tzv. </a:t>
            </a:r>
            <a:r>
              <a:rPr lang="cs-CZ" sz="1600" dirty="0" smtClean="0">
                <a:solidFill>
                  <a:schemeClr val="bg1"/>
                </a:solidFill>
              </a:rPr>
              <a:t>proletářské poezie 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www.cojeco.cz/Attach/photos/pers3951d7168a48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383" y="1324744"/>
            <a:ext cx="2376264" cy="2946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SKNeumann by Gellne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583" y="3402963"/>
            <a:ext cx="1008112" cy="157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235" t="23397" r="35209" b="10237"/>
          <a:stretch/>
        </p:blipFill>
        <p:spPr bwMode="auto">
          <a:xfrm>
            <a:off x="277391" y="3492061"/>
            <a:ext cx="1224136" cy="1337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73" t="23921" r="16697" b="7593"/>
          <a:stretch/>
        </p:blipFill>
        <p:spPr bwMode="auto">
          <a:xfrm>
            <a:off x="2843808" y="3409582"/>
            <a:ext cx="1022947" cy="1515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5477319" y="4354292"/>
            <a:ext cx="3528391" cy="4952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otografie a karikatury S. K. Neumanna – první od Františka Tichého, další dvě od Františka Gellnera              a poslední od Adolfa Hoffmeistera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Stanislav Kostka Neumann na kresbě A. Hoffmeistera. Naskenovanou kresbu poskytl pan Pavel Kováč, děkujeme.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544" y="3500674"/>
            <a:ext cx="1125265" cy="1320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5407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3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800" dirty="0" smtClean="0">
                <a:solidFill>
                  <a:schemeClr val="bg1"/>
                </a:solidFill>
              </a:rPr>
            </a:br>
            <a:r>
              <a:rPr lang="cs-CZ" sz="3200" dirty="0" smtClean="0"/>
              <a:t>ŽIVOTNÍ OSUDY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9622"/>
            <a:ext cx="8136904" cy="3326325"/>
          </a:xfrm>
        </p:spPr>
        <p:txBody>
          <a:bodyPr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600" dirty="0"/>
              <a:t>p</a:t>
            </a:r>
            <a:r>
              <a:rPr lang="cs-CZ" sz="1600" dirty="0" smtClean="0"/>
              <a:t>ocházel z „dobré“ rodiny staročeského poslance Říšské rady, když mu v pěti letech zemřel otec, byl vychováván matkou a tetami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600" dirty="0"/>
              <a:t>o</a:t>
            </a:r>
            <a:r>
              <a:rPr lang="cs-CZ" sz="1600" dirty="0" smtClean="0"/>
              <a:t>d mládí byl </a:t>
            </a:r>
            <a:r>
              <a:rPr lang="cs-CZ" sz="1600" dirty="0" smtClean="0">
                <a:solidFill>
                  <a:schemeClr val="bg1"/>
                </a:solidFill>
              </a:rPr>
              <a:t>politicky aktivní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chemeClr val="tx1"/>
                </a:solidFill>
              </a:rPr>
              <a:t>a ve svých názorech nekonformní a radikální</a:t>
            </a:r>
            <a:endParaRPr lang="cs-CZ" sz="1600" dirty="0" smtClean="0"/>
          </a:p>
          <a:p>
            <a:pPr marL="742950" lvl="1" indent="-285750" algn="l">
              <a:buFont typeface="Wingdings" panose="05000000000000000000" pitchFamily="2" charset="2"/>
              <a:buChar char="§"/>
            </a:pPr>
            <a:r>
              <a:rPr lang="cs-CZ" sz="1600" dirty="0" smtClean="0"/>
              <a:t>v 19 letech byl odsouzen k čtrnáctiměsíčnímu vězení v tzv. </a:t>
            </a:r>
            <a:r>
              <a:rPr lang="cs-CZ" sz="1600" dirty="0" smtClean="0">
                <a:solidFill>
                  <a:schemeClr val="bg1"/>
                </a:solidFill>
              </a:rPr>
              <a:t>procesu s Omladinou </a:t>
            </a:r>
            <a:r>
              <a:rPr lang="cs-CZ" sz="1600" dirty="0" smtClean="0">
                <a:solidFill>
                  <a:schemeClr val="tx1"/>
                </a:solidFill>
              </a:rPr>
              <a:t>–                      z velké části vykonstruovaný proces se </a:t>
            </a:r>
            <a:r>
              <a:rPr lang="cs-CZ" sz="1600" dirty="0" smtClean="0">
                <a:solidFill>
                  <a:schemeClr val="bg1"/>
                </a:solidFill>
              </a:rPr>
              <a:t>názorově velmi rozrůzněnou skupinou </a:t>
            </a:r>
            <a:r>
              <a:rPr lang="cs-CZ" sz="1600" dirty="0" smtClean="0">
                <a:solidFill>
                  <a:schemeClr val="tx1"/>
                </a:solidFill>
              </a:rPr>
              <a:t>revoltující mládeže (souzen mj. i Alois Rašín) </a:t>
            </a:r>
          </a:p>
          <a:p>
            <a:pPr marL="742950" lvl="1" indent="-285750" algn="l">
              <a:buFont typeface="Wingdings" panose="05000000000000000000" pitchFamily="2" charset="2"/>
              <a:buChar char="§"/>
            </a:pPr>
            <a:r>
              <a:rPr lang="cs-CZ" sz="1600" dirty="0"/>
              <a:t>p</a:t>
            </a:r>
            <a:r>
              <a:rPr lang="cs-CZ" sz="1600" dirty="0" smtClean="0"/>
              <a:t>o návratu z vězení se stal </a:t>
            </a:r>
            <a:r>
              <a:rPr lang="cs-CZ" sz="1600" dirty="0" smtClean="0">
                <a:solidFill>
                  <a:schemeClr val="bg1"/>
                </a:solidFill>
              </a:rPr>
              <a:t>zastáncem anarchistického hnutí - </a:t>
            </a:r>
            <a:r>
              <a:rPr lang="cs-CZ" sz="1600" dirty="0" smtClean="0">
                <a:solidFill>
                  <a:schemeClr val="tx1"/>
                </a:solidFill>
              </a:rPr>
              <a:t>byl vůdčím představitelem tzv. </a:t>
            </a:r>
            <a:r>
              <a:rPr lang="cs-CZ" sz="1600" dirty="0" smtClean="0">
                <a:solidFill>
                  <a:schemeClr val="bg1"/>
                </a:solidFill>
              </a:rPr>
              <a:t>generace buřičů, </a:t>
            </a:r>
            <a:r>
              <a:rPr lang="cs-CZ" sz="1600" i="0" dirty="0" smtClean="0">
                <a:solidFill>
                  <a:schemeClr val="tx1"/>
                </a:solidFill>
              </a:rPr>
              <a:t>kam mj. patřil i Fráňa Šrámek nebo František Gellner; deklarovali absolutní svobodu člověka, zcela odmítali autority, vystupovali proti válečnému násilí, vedli bohémský život</a:t>
            </a:r>
          </a:p>
          <a:p>
            <a:pPr marL="742950" lvl="1" indent="-285750" algn="l">
              <a:buFont typeface="Wingdings" panose="05000000000000000000" pitchFamily="2" charset="2"/>
              <a:buChar char="§"/>
            </a:pPr>
            <a:r>
              <a:rPr lang="cs-CZ" sz="1600" i="0" dirty="0" smtClean="0">
                <a:solidFill>
                  <a:schemeClr val="tx1"/>
                </a:solidFill>
              </a:rPr>
              <a:t>měl celoživotní odpor k maloměšťáctví a klerikalismu (zejména pak katolicismu)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600" i="0" dirty="0">
                <a:solidFill>
                  <a:schemeClr val="tx1"/>
                </a:solidFill>
              </a:rPr>
              <a:t>p</a:t>
            </a:r>
            <a:r>
              <a:rPr lang="cs-CZ" sz="1600" i="0" dirty="0" smtClean="0">
                <a:solidFill>
                  <a:schemeClr val="tx1"/>
                </a:solidFill>
              </a:rPr>
              <a:t>řed první světovou válkou žil v Brně a v Bílovicích nad Svitavou (viz samostatné snímky) </a:t>
            </a:r>
          </a:p>
        </p:txBody>
      </p:sp>
    </p:spTree>
    <p:extLst>
      <p:ext uri="{BB962C8B-B14F-4D97-AF65-F5344CB8AC3E}">
        <p14:creationId xmlns:p14="http://schemas.microsoft.com/office/powerpoint/2010/main" val="2765351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3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800" dirty="0" smtClean="0">
                <a:solidFill>
                  <a:schemeClr val="bg1"/>
                </a:solidFill>
              </a:rPr>
            </a:br>
            <a:r>
              <a:rPr lang="cs-CZ" sz="3200" dirty="0" smtClean="0"/>
              <a:t>ŽIVOTNÍ OSUDY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9622"/>
            <a:ext cx="8136904" cy="3326325"/>
          </a:xfrm>
        </p:spPr>
        <p:txBody>
          <a:bodyPr>
            <a:normAutofit fontScale="925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800" i="0" dirty="0">
                <a:solidFill>
                  <a:schemeClr val="tx1"/>
                </a:solidFill>
              </a:rPr>
              <a:t>první světovou válku prožil na albánské frontě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800" i="0" dirty="0" smtClean="0">
                <a:solidFill>
                  <a:schemeClr val="tx1"/>
                </a:solidFill>
              </a:rPr>
              <a:t>od anarchistických názorů postupně přešel ke socialistickému smýšlení (společná platforma v boji za sociální spravedlnost), následně </a:t>
            </a:r>
            <a:r>
              <a:rPr lang="cs-CZ" sz="1800" i="0" dirty="0">
                <a:solidFill>
                  <a:schemeClr val="tx1"/>
                </a:solidFill>
              </a:rPr>
              <a:t>se po válce stal zakládajícím členem </a:t>
            </a:r>
            <a:r>
              <a:rPr lang="cs-CZ" sz="1800" i="0" dirty="0">
                <a:solidFill>
                  <a:schemeClr val="bg1"/>
                </a:solidFill>
              </a:rPr>
              <a:t>Komunistické strany Československa </a:t>
            </a:r>
            <a:r>
              <a:rPr lang="cs-CZ" sz="1800" i="0" dirty="0" smtClean="0">
                <a:solidFill>
                  <a:schemeClr val="tx1"/>
                </a:solidFill>
              </a:rPr>
              <a:t>   </a:t>
            </a:r>
            <a:endParaRPr lang="cs-CZ" sz="18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800" dirty="0" smtClean="0"/>
              <a:t>v roce 1929 podepsal tzv. </a:t>
            </a:r>
            <a:r>
              <a:rPr lang="cs-CZ" sz="1800" dirty="0" smtClean="0">
                <a:solidFill>
                  <a:schemeClr val="bg1"/>
                </a:solidFill>
              </a:rPr>
              <a:t>Manifest sedmi – </a:t>
            </a:r>
            <a:r>
              <a:rPr lang="cs-CZ" sz="1800" dirty="0" smtClean="0">
                <a:solidFill>
                  <a:schemeClr val="tx1"/>
                </a:solidFill>
              </a:rPr>
              <a:t>ostrý protest komunistických spisovatelů proti vedení strany v čele s Klementem Gottwaldem – následně byl spolu s ostatními                   z </a:t>
            </a:r>
            <a:r>
              <a:rPr lang="cs-CZ" sz="1800" dirty="0" smtClean="0">
                <a:solidFill>
                  <a:schemeClr val="bg1"/>
                </a:solidFill>
              </a:rPr>
              <a:t>KSČ vyloučen </a:t>
            </a:r>
            <a:r>
              <a:rPr lang="cs-CZ" sz="1800" dirty="0" smtClean="0">
                <a:solidFill>
                  <a:schemeClr val="tx1"/>
                </a:solidFill>
              </a:rPr>
              <a:t>(mj. i Jaroslav Seifert nebo Vladislav Vančura), </a:t>
            </a:r>
            <a:r>
              <a:rPr lang="cs-CZ" sz="1800" dirty="0" smtClean="0">
                <a:solidFill>
                  <a:schemeClr val="bg1"/>
                </a:solidFill>
              </a:rPr>
              <a:t>brzy se však do ní vrátil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tx1"/>
                </a:solidFill>
              </a:rPr>
              <a:t>v</a:t>
            </a:r>
            <a:r>
              <a:rPr lang="cs-CZ" sz="1800" dirty="0" smtClean="0">
                <a:solidFill>
                  <a:schemeClr val="tx1"/>
                </a:solidFill>
              </a:rPr>
              <a:t>e 30. letech onemocněl srdeční chorobou, s níž se léčil v Poděbradech, kde i bydlel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vzhledem ke svým </a:t>
            </a:r>
            <a:r>
              <a:rPr lang="cs-CZ" sz="1800" dirty="0" smtClean="0">
                <a:solidFill>
                  <a:schemeClr val="bg1"/>
                </a:solidFill>
              </a:rPr>
              <a:t>předválečným protifašistickým aktivitám </a:t>
            </a:r>
            <a:r>
              <a:rPr lang="cs-CZ" sz="1800" dirty="0" smtClean="0">
                <a:solidFill>
                  <a:schemeClr val="tx1"/>
                </a:solidFill>
              </a:rPr>
              <a:t>strávil válku „ukryt“ v obci Vápenný Podol v Železných horách (Českomoravská vrchovina)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tx1"/>
                </a:solidFill>
              </a:rPr>
              <a:t>p</a:t>
            </a:r>
            <a:r>
              <a:rPr lang="cs-CZ" sz="1800" dirty="0" smtClean="0">
                <a:solidFill>
                  <a:schemeClr val="tx1"/>
                </a:solidFill>
              </a:rPr>
              <a:t>o válce se vrací do Prahy, kde  v </a:t>
            </a:r>
            <a:r>
              <a:rPr lang="cs-CZ" sz="1800" dirty="0" smtClean="0">
                <a:solidFill>
                  <a:schemeClr val="bg1"/>
                </a:solidFill>
              </a:rPr>
              <a:t>červnu 1947 po těžké nemoci umírá   </a:t>
            </a:r>
          </a:p>
        </p:txBody>
      </p:sp>
    </p:spTree>
    <p:extLst>
      <p:ext uri="{BB962C8B-B14F-4D97-AF65-F5344CB8AC3E}">
        <p14:creationId xmlns:p14="http://schemas.microsoft.com/office/powerpoint/2010/main" val="1749042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3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800" dirty="0" smtClean="0">
                <a:solidFill>
                  <a:schemeClr val="bg1"/>
                </a:solidFill>
              </a:rPr>
            </a:br>
            <a:r>
              <a:rPr lang="cs-CZ" sz="3200" dirty="0" smtClean="0"/>
              <a:t>ŽIVOTNÍ OSUDY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9622"/>
            <a:ext cx="6120680" cy="3456384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p</a:t>
            </a:r>
            <a:r>
              <a:rPr lang="cs-CZ" sz="1400" dirty="0" smtClean="0">
                <a:solidFill>
                  <a:schemeClr val="tx1"/>
                </a:solidFill>
              </a:rPr>
              <a:t>ředevším v období do druhé světové války budil S. K. Neumann nejen svými názory, ale rovněž i způsobem života velkou pozornost a často i pohoršení  </a:t>
            </a:r>
            <a:endParaRPr lang="cs-CZ" sz="1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b</a:t>
            </a:r>
            <a:r>
              <a:rPr lang="cs-CZ" sz="1400" dirty="0" smtClean="0">
                <a:solidFill>
                  <a:schemeClr val="tx1"/>
                </a:solidFill>
              </a:rPr>
              <a:t>yl dvakrát ženatý (rozvod nebyl tehdy tak běžnou záležitostí jako dnes)               a následně měl třetí dlouhodobý vztah, všechny byly provázeny nevěrami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r</a:t>
            </a:r>
            <a:r>
              <a:rPr lang="cs-CZ" sz="1400" dirty="0" smtClean="0">
                <a:solidFill>
                  <a:schemeClr val="tx1"/>
                </a:solidFill>
              </a:rPr>
              <a:t>ád se účastnil bujarých alkoholických večírků a několikadenních flámů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m</a:t>
            </a:r>
            <a:r>
              <a:rPr lang="cs-CZ" sz="1400" dirty="0" smtClean="0">
                <a:solidFill>
                  <a:schemeClr val="tx1"/>
                </a:solidFill>
              </a:rPr>
              <a:t>ěl </a:t>
            </a:r>
            <a:r>
              <a:rPr lang="cs-CZ" sz="1400" dirty="0" smtClean="0">
                <a:solidFill>
                  <a:schemeClr val="bg1"/>
                </a:solidFill>
              </a:rPr>
              <a:t>dvě děti, syna a dceru</a:t>
            </a:r>
          </a:p>
          <a:p>
            <a:pPr marL="742950" lvl="1" indent="-285750" algn="l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chemeClr val="tx1"/>
                </a:solidFill>
              </a:rPr>
              <a:t>s</a:t>
            </a:r>
            <a:r>
              <a:rPr lang="cs-CZ" sz="1400" dirty="0" smtClean="0">
                <a:solidFill>
                  <a:schemeClr val="tx1"/>
                </a:solidFill>
              </a:rPr>
              <a:t>yn Stanislav z prvního manželství se stal známým hercem (např. role krále v Pyšné princezně,  čerta v pohádce Hrátky s čertem nebo kuchaře v Princezně se zlatou hvězdou )</a:t>
            </a:r>
          </a:p>
          <a:p>
            <a:pPr marL="742950" lvl="1" indent="-285750" algn="l"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chemeClr val="tx1"/>
                </a:solidFill>
              </a:rPr>
              <a:t>v</a:t>
            </a:r>
            <a:r>
              <a:rPr lang="cs-CZ" sz="1400" dirty="0" smtClean="0">
                <a:solidFill>
                  <a:schemeClr val="tx1"/>
                </a:solidFill>
              </a:rPr>
              <a:t>nuk, opět Stanislav Neumann, byl nadšeným komunistickým básníkem, který po deziluzi z vývoje společnosti (např. okupace roku 1968) spáchal sebevraždu</a:t>
            </a:r>
          </a:p>
          <a:p>
            <a:pPr marL="342900" indent="-3429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bg1"/>
                </a:solidFill>
              </a:rPr>
              <a:t>t</a:t>
            </a:r>
            <a:r>
              <a:rPr lang="cs-CZ" sz="1400" dirty="0" smtClean="0">
                <a:solidFill>
                  <a:schemeClr val="bg1"/>
                </a:solidFill>
              </a:rPr>
              <a:t>otalitní komunistický režim z S. K. Neumanna po roce 1948 udělal jednu ze svých spisovatelských „ikon“ </a:t>
            </a:r>
            <a:r>
              <a:rPr lang="cs-CZ" sz="1400" dirty="0" smtClean="0">
                <a:solidFill>
                  <a:schemeClr val="tx1"/>
                </a:solidFill>
              </a:rPr>
              <a:t>(mrtvý - …. </a:t>
            </a:r>
            <a:r>
              <a:rPr lang="cs-CZ" sz="1400" dirty="0">
                <a:solidFill>
                  <a:schemeClr val="tx1"/>
                </a:solidFill>
              </a:rPr>
              <a:t>v</a:t>
            </a:r>
            <a:r>
              <a:rPr lang="cs-CZ" sz="1400" dirty="0" smtClean="0">
                <a:solidFill>
                  <a:schemeClr val="tx1"/>
                </a:solidFill>
              </a:rPr>
              <a:t>í), je však přinejmenším sporné, jak by se S. K. Neumann postavil k způsobu komunistické vlády  </a:t>
            </a:r>
          </a:p>
        </p:txBody>
      </p:sp>
      <p:pic>
        <p:nvPicPr>
          <p:cNvPr id="1026" name="Picture 2" descr="http://b.wz.cz/photo512384/a/autogramy_blgz_cz/68/Neuman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007" y="1407844"/>
            <a:ext cx="1512168" cy="235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6809983" y="3867894"/>
            <a:ext cx="1944216" cy="30569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 Stanislav </a:t>
            </a: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eumann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248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3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800" dirty="0" smtClean="0">
                <a:solidFill>
                  <a:schemeClr val="bg1"/>
                </a:solidFill>
              </a:rPr>
            </a:br>
            <a:r>
              <a:rPr lang="cs-CZ" sz="3200" dirty="0" smtClean="0"/>
              <a:t>LITERÁRNÍ ZEMĚPIS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939902"/>
            <a:ext cx="8568952" cy="1080120"/>
          </a:xfrm>
        </p:spPr>
        <p:txBody>
          <a:bodyPr>
            <a:normAutofit fontScale="70000" lnSpcReduction="20000"/>
          </a:bodyPr>
          <a:lstStyle/>
          <a:p>
            <a:r>
              <a:rPr lang="cs-CZ" sz="1800" u="sng" dirty="0" smtClean="0">
                <a:solidFill>
                  <a:schemeClr val="bg1"/>
                </a:solidFill>
              </a:rPr>
              <a:t>Místopis S. K. Neumanna: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Praha – </a:t>
            </a:r>
            <a:r>
              <a:rPr lang="cs-CZ" sz="1800" dirty="0" smtClean="0">
                <a:solidFill>
                  <a:schemeClr val="tx1"/>
                </a:solidFill>
              </a:rPr>
              <a:t>místo narození a úmrtí                                                                                                        </a:t>
            </a:r>
            <a:r>
              <a:rPr lang="cs-CZ" sz="1800" dirty="0" smtClean="0">
                <a:solidFill>
                  <a:schemeClr val="bg1"/>
                </a:solidFill>
              </a:rPr>
              <a:t>Albánie - </a:t>
            </a:r>
            <a:r>
              <a:rPr lang="cs-CZ" sz="1800" dirty="0" smtClean="0">
                <a:solidFill>
                  <a:schemeClr val="tx1"/>
                </a:solidFill>
              </a:rPr>
              <a:t>pobyt za první světové války</a:t>
            </a:r>
          </a:p>
          <a:p>
            <a:r>
              <a:rPr lang="cs-CZ" sz="1800" dirty="0" smtClean="0">
                <a:solidFill>
                  <a:srgbClr val="002060"/>
                </a:solidFill>
              </a:rPr>
              <a:t>Brněnsko </a:t>
            </a:r>
            <a:r>
              <a:rPr lang="cs-CZ" sz="1800" dirty="0" smtClean="0">
                <a:solidFill>
                  <a:schemeClr val="tx1"/>
                </a:solidFill>
              </a:rPr>
              <a:t>- místo pobytu před první světovou válkou</a:t>
            </a:r>
          </a:p>
          <a:p>
            <a:r>
              <a:rPr lang="cs-CZ" sz="1800" dirty="0" smtClean="0">
                <a:solidFill>
                  <a:srgbClr val="00B050"/>
                </a:solidFill>
              </a:rPr>
              <a:t>Poděbrady </a:t>
            </a:r>
            <a:r>
              <a:rPr lang="cs-CZ" sz="1800" dirty="0" smtClean="0">
                <a:solidFill>
                  <a:schemeClr val="tx1"/>
                </a:solidFill>
              </a:rPr>
              <a:t>- pobyt ve 30. letech 20. století</a:t>
            </a:r>
          </a:p>
          <a:p>
            <a:r>
              <a:rPr lang="cs-CZ" sz="1800" dirty="0" smtClean="0">
                <a:solidFill>
                  <a:srgbClr val="FFFF00"/>
                </a:solidFill>
              </a:rPr>
              <a:t>Vápenný Podol </a:t>
            </a:r>
            <a:r>
              <a:rPr lang="cs-CZ" sz="1800" dirty="0" smtClean="0">
                <a:solidFill>
                  <a:schemeClr val="tx1"/>
                </a:solidFill>
              </a:rPr>
              <a:t>- pobyt za druhé světové války</a:t>
            </a:r>
            <a:endParaRPr lang="cs-CZ" sz="1800" dirty="0" smtClean="0">
              <a:solidFill>
                <a:srgbClr val="FFFF00"/>
              </a:solidFill>
            </a:endParaRPr>
          </a:p>
          <a:p>
            <a:endParaRPr lang="cs-CZ" sz="1800" dirty="0" smtClean="0">
              <a:solidFill>
                <a:schemeClr val="tx1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5864051" y="1235238"/>
            <a:ext cx="2592288" cy="2608634"/>
            <a:chOff x="5868144" y="1324420"/>
            <a:chExt cx="2592288" cy="2608634"/>
          </a:xfrm>
        </p:grpSpPr>
        <p:pic>
          <p:nvPicPr>
            <p:cNvPr id="5" name="Picture 2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8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9" r="20831"/>
            <a:stretch/>
          </p:blipFill>
          <p:spPr bwMode="auto">
            <a:xfrm>
              <a:off x="5868144" y="1324420"/>
              <a:ext cx="2592288" cy="26086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Ovál 9"/>
            <p:cNvSpPr/>
            <p:nvPr/>
          </p:nvSpPr>
          <p:spPr>
            <a:xfrm>
              <a:off x="7452320" y="3300467"/>
              <a:ext cx="288032" cy="288032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74800" y="1235238"/>
            <a:ext cx="5199260" cy="2664296"/>
            <a:chOff x="251520" y="1275606"/>
            <a:chExt cx="5199260" cy="2664296"/>
          </a:xfrm>
        </p:grpSpPr>
        <p:grpSp>
          <p:nvGrpSpPr>
            <p:cNvPr id="13" name="Skupina 12"/>
            <p:cNvGrpSpPr/>
            <p:nvPr/>
          </p:nvGrpSpPr>
          <p:grpSpPr>
            <a:xfrm>
              <a:off x="251520" y="1275606"/>
              <a:ext cx="5199260" cy="2664296"/>
              <a:chOff x="251520" y="1275606"/>
              <a:chExt cx="5199260" cy="2664296"/>
            </a:xfrm>
          </p:grpSpPr>
          <p:grpSp>
            <p:nvGrpSpPr>
              <p:cNvPr id="12" name="Skupina 11"/>
              <p:cNvGrpSpPr/>
              <p:nvPr/>
            </p:nvGrpSpPr>
            <p:grpSpPr>
              <a:xfrm>
                <a:off x="251520" y="1275606"/>
                <a:ext cx="5199260" cy="2664296"/>
                <a:chOff x="251520" y="1275606"/>
                <a:chExt cx="5199260" cy="2664296"/>
              </a:xfrm>
            </p:grpSpPr>
            <p:pic>
              <p:nvPicPr>
                <p:cNvPr id="4" name="Picture 2"/>
                <p:cNvPicPr>
                  <a:picLocks noChangeAspect="1" noChangeArrowheads="1"/>
                </p:cNvPicPr>
                <p:nvPr/>
              </p:nvPicPr>
              <p:blipFill rotWithShape="1">
                <a:blip r:embed="rId4" cstate="print">
                  <a:extLst>
                    <a:ext uri="{BEBA8EAE-BF5A-486C-A8C5-ECC9F3942E4B}">
                      <a14:imgProps xmlns:a14="http://schemas.microsoft.com/office/drawing/2010/main">
                        <a14:imgLayer r:embed="rId5">
                          <a14:imgEffect>
                            <a14:brightnessContrast bright="28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12828" r="2919" b="10903"/>
                <a:stretch/>
              </p:blipFill>
              <p:spPr bwMode="auto">
                <a:xfrm>
                  <a:off x="251520" y="1275606"/>
                  <a:ext cx="5199260" cy="266429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sp>
              <p:nvSpPr>
                <p:cNvPr id="6" name="Ovál 5"/>
                <p:cNvSpPr/>
                <p:nvPr/>
              </p:nvSpPr>
              <p:spPr>
                <a:xfrm>
                  <a:off x="1907704" y="2192536"/>
                  <a:ext cx="288032" cy="288032"/>
                </a:xfrm>
                <a:prstGeom prst="ellipse">
                  <a:avLst/>
                </a:prstGeom>
                <a:noFill/>
                <a:ln w="38100"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" name="Ovál 6"/>
                <p:cNvSpPr/>
                <p:nvPr/>
              </p:nvSpPr>
              <p:spPr>
                <a:xfrm>
                  <a:off x="3707904" y="3003798"/>
                  <a:ext cx="288032" cy="288032"/>
                </a:xfrm>
                <a:prstGeom prst="ellipse">
                  <a:avLst/>
                </a:prstGeom>
                <a:noFill/>
                <a:ln w="38100"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srgbClr val="002060"/>
                    </a:solidFill>
                  </a:endParaRPr>
                </a:p>
              </p:txBody>
            </p:sp>
          </p:grpSp>
          <p:sp>
            <p:nvSpPr>
              <p:cNvPr id="8" name="Ovál 7"/>
              <p:cNvSpPr/>
              <p:nvPr/>
            </p:nvSpPr>
            <p:spPr>
              <a:xfrm>
                <a:off x="2405708" y="2078174"/>
                <a:ext cx="288032" cy="288032"/>
              </a:xfrm>
              <a:prstGeom prst="ellipse">
                <a:avLst/>
              </a:prstGeom>
              <a:noFill/>
              <a:ln w="38100"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" name="Ovál 10"/>
            <p:cNvSpPr/>
            <p:nvPr/>
          </p:nvSpPr>
          <p:spPr>
            <a:xfrm>
              <a:off x="2987824" y="2309649"/>
              <a:ext cx="288032" cy="288032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33769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23478"/>
            <a:ext cx="8786674" cy="1224136"/>
          </a:xfrm>
        </p:spPr>
        <p:txBody>
          <a:bodyPr/>
          <a:lstStyle/>
          <a:p>
            <a:pPr algn="ctr"/>
            <a:r>
              <a:rPr lang="cs-CZ" sz="3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800" dirty="0" smtClean="0">
                <a:solidFill>
                  <a:schemeClr val="bg1"/>
                </a:solidFill>
              </a:rPr>
            </a:br>
            <a:r>
              <a:rPr lang="cs-CZ" sz="2600" dirty="0" smtClean="0"/>
              <a:t>pobyt v Brně a v Bílovicích nad Svitavou</a:t>
            </a:r>
            <a:endParaRPr lang="cs-CZ" sz="2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9622"/>
            <a:ext cx="6048672" cy="3326325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tx1"/>
                </a:solidFill>
              </a:rPr>
              <a:t>n</a:t>
            </a:r>
            <a:r>
              <a:rPr lang="cs-CZ" sz="1800" dirty="0" smtClean="0">
                <a:solidFill>
                  <a:schemeClr val="tx1"/>
                </a:solidFill>
              </a:rPr>
              <a:t>a Brněnsko přijel S. K. </a:t>
            </a:r>
            <a:r>
              <a:rPr lang="cs-CZ" sz="1800" dirty="0">
                <a:solidFill>
                  <a:schemeClr val="tx1"/>
                </a:solidFill>
              </a:rPr>
              <a:t>N</a:t>
            </a:r>
            <a:r>
              <a:rPr lang="cs-CZ" sz="1800" dirty="0" smtClean="0">
                <a:solidFill>
                  <a:schemeClr val="tx1"/>
                </a:solidFill>
              </a:rPr>
              <a:t>eumann za svou družkou a pozdější druhou manželkou Boženou Hodačovou v roce 1905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nejprve žili v </a:t>
            </a:r>
            <a:r>
              <a:rPr lang="cs-CZ" sz="1800" dirty="0" smtClean="0">
                <a:solidFill>
                  <a:schemeClr val="bg1"/>
                </a:solidFill>
              </a:rPr>
              <a:t>Brně – Řečkovicích </a:t>
            </a:r>
            <a:r>
              <a:rPr lang="cs-CZ" sz="1800" dirty="0" smtClean="0">
                <a:solidFill>
                  <a:schemeClr val="tx1"/>
                </a:solidFill>
              </a:rPr>
              <a:t>(ty tehdy však ještě nebyly součástí Brna), když byli odsud pro skandály vypovězeni, přestěhovali se v roce 1907 do </a:t>
            </a:r>
            <a:r>
              <a:rPr lang="cs-CZ" sz="1800" dirty="0" smtClean="0">
                <a:solidFill>
                  <a:schemeClr val="bg1"/>
                </a:solidFill>
              </a:rPr>
              <a:t>Bílovic nad Svitavou</a:t>
            </a:r>
            <a:r>
              <a:rPr lang="cs-CZ" sz="1800" dirty="0" smtClean="0">
                <a:solidFill>
                  <a:schemeClr val="tx1"/>
                </a:solidFill>
              </a:rPr>
              <a:t>, kde S. K. Neumann žil až do svého odchodu na frontu v roce 1915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sám hodnotí léta zde strávená jako velmi šťastná, vytvořil si zde okruh přátel, s nimiž se stýkal (např. Rudolf </a:t>
            </a:r>
            <a:r>
              <a:rPr lang="cs-CZ" sz="1800" dirty="0" err="1" smtClean="0">
                <a:solidFill>
                  <a:schemeClr val="tx1"/>
                </a:solidFill>
              </a:rPr>
              <a:t>Těsnohlídek</a:t>
            </a:r>
            <a:r>
              <a:rPr lang="cs-CZ" sz="1800" dirty="0" smtClean="0">
                <a:solidFill>
                  <a:schemeClr val="tx1"/>
                </a:solidFill>
              </a:rPr>
              <a:t>), hodně se procházel zdejší přírodou, která mu učarovala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doba zde strávená byla úspěšná i literárně, svůj vztah ke zdejší přírodě vylíčil v díle </a:t>
            </a:r>
            <a:r>
              <a:rPr lang="cs-CZ" sz="1800" b="1" dirty="0">
                <a:solidFill>
                  <a:schemeClr val="bg1"/>
                </a:solidFill>
              </a:rPr>
              <a:t>K</a:t>
            </a:r>
            <a:r>
              <a:rPr lang="cs-CZ" sz="1800" b="1" dirty="0" smtClean="0">
                <a:solidFill>
                  <a:schemeClr val="bg1"/>
                </a:solidFill>
              </a:rPr>
              <a:t>niha lesů, vod a strání </a:t>
            </a:r>
            <a:r>
              <a:rPr lang="cs-CZ" sz="1800" dirty="0" smtClean="0">
                <a:solidFill>
                  <a:schemeClr val="bg1"/>
                </a:solidFill>
              </a:rPr>
              <a:t>- </a:t>
            </a:r>
            <a:r>
              <a:rPr lang="cs-CZ" sz="1800" dirty="0" smtClean="0">
                <a:solidFill>
                  <a:schemeClr val="tx1"/>
                </a:solidFill>
              </a:rPr>
              <a:t>sbírka lyrické poezie plná radosti ze života  </a:t>
            </a:r>
            <a:r>
              <a:rPr lang="cs-CZ" sz="1800" dirty="0" smtClean="0">
                <a:solidFill>
                  <a:schemeClr val="bg1"/>
                </a:solidFill>
              </a:rPr>
              <a:t> </a:t>
            </a:r>
            <a:endParaRPr lang="cs-CZ" sz="1800" dirty="0">
              <a:solidFill>
                <a:schemeClr val="bg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516215" y="1347614"/>
            <a:ext cx="2376265" cy="3168352"/>
            <a:chOff x="6516215" y="1347614"/>
            <a:chExt cx="2376265" cy="3168352"/>
          </a:xfrm>
        </p:grpSpPr>
        <p:pic>
          <p:nvPicPr>
            <p:cNvPr id="4" name="Picture 8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6215" y="1347614"/>
              <a:ext cx="2376265" cy="31683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Ovál 4"/>
            <p:cNvSpPr/>
            <p:nvPr/>
          </p:nvSpPr>
          <p:spPr>
            <a:xfrm>
              <a:off x="7344307" y="2427734"/>
              <a:ext cx="360040" cy="36004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/>
            <p:nvPr/>
          </p:nvSpPr>
          <p:spPr>
            <a:xfrm>
              <a:off x="8100392" y="2427734"/>
              <a:ext cx="360040" cy="36004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05184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23478"/>
            <a:ext cx="8786674" cy="1224136"/>
          </a:xfrm>
        </p:spPr>
        <p:txBody>
          <a:bodyPr/>
          <a:lstStyle/>
          <a:p>
            <a:pPr algn="ctr"/>
            <a:r>
              <a:rPr lang="cs-CZ" sz="3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800" dirty="0" smtClean="0">
                <a:solidFill>
                  <a:schemeClr val="bg1"/>
                </a:solidFill>
              </a:rPr>
            </a:br>
            <a:r>
              <a:rPr lang="cs-CZ" sz="2600" dirty="0" smtClean="0"/>
              <a:t>pobyt v Brně a v Bílovicích nad Svitavou</a:t>
            </a:r>
            <a:endParaRPr lang="cs-CZ" sz="2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1400108"/>
            <a:ext cx="3240360" cy="2160239"/>
          </a:xfrm>
          <a:ln w="25400">
            <a:solidFill>
              <a:schemeClr val="bg1"/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cs-CZ" sz="1800" dirty="0" smtClean="0">
                <a:solidFill>
                  <a:schemeClr val="tx1"/>
                </a:solidFill>
              </a:rPr>
              <a:t>Mateřídouškou ruce mi voní;</a:t>
            </a:r>
          </a:p>
          <a:p>
            <a:r>
              <a:rPr lang="cs-CZ" sz="1800" dirty="0">
                <a:solidFill>
                  <a:schemeClr val="tx1"/>
                </a:solidFill>
              </a:rPr>
              <a:t>l</a:t>
            </a:r>
            <a:r>
              <a:rPr lang="cs-CZ" sz="1800" dirty="0" smtClean="0">
                <a:solidFill>
                  <a:schemeClr val="tx1"/>
                </a:solidFill>
              </a:rPr>
              <a:t>ežel jsem na mezi, naslouchal skřivanu,</a:t>
            </a:r>
          </a:p>
          <a:p>
            <a:r>
              <a:rPr lang="cs-CZ" sz="1800" dirty="0">
                <a:solidFill>
                  <a:schemeClr val="tx1"/>
                </a:solidFill>
              </a:rPr>
              <a:t>z</a:t>
            </a:r>
            <a:r>
              <a:rPr lang="cs-CZ" sz="1800" dirty="0" smtClean="0">
                <a:solidFill>
                  <a:schemeClr val="tx1"/>
                </a:solidFill>
              </a:rPr>
              <a:t>da je to pták či snad srdce mi to zvoní</a:t>
            </a:r>
          </a:p>
          <a:p>
            <a:r>
              <a:rPr lang="cs-CZ" sz="1800" dirty="0">
                <a:solidFill>
                  <a:schemeClr val="tx1"/>
                </a:solidFill>
              </a:rPr>
              <a:t>m</a:t>
            </a:r>
            <a:r>
              <a:rPr lang="cs-CZ" sz="1800" dirty="0" smtClean="0">
                <a:solidFill>
                  <a:schemeClr val="tx1"/>
                </a:solidFill>
              </a:rPr>
              <a:t>ně po ránu.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Procitlá země, nadechlý sen,</a:t>
            </a:r>
          </a:p>
          <a:p>
            <a:r>
              <a:rPr lang="cs-CZ" sz="1800" dirty="0">
                <a:solidFill>
                  <a:schemeClr val="tx1"/>
                </a:solidFill>
              </a:rPr>
              <a:t>s</a:t>
            </a:r>
            <a:r>
              <a:rPr lang="cs-CZ" sz="1800" dirty="0" smtClean="0">
                <a:solidFill>
                  <a:schemeClr val="tx1"/>
                </a:solidFill>
              </a:rPr>
              <a:t>libovala mi rozkošný den.</a:t>
            </a:r>
          </a:p>
          <a:p>
            <a:endParaRPr lang="cs-CZ" sz="1800" dirty="0" smtClean="0">
              <a:solidFill>
                <a:schemeClr val="tx1"/>
              </a:solidFill>
            </a:endParaRPr>
          </a:p>
          <a:p>
            <a:pPr algn="r"/>
            <a:r>
              <a:rPr lang="cs-CZ" sz="1800" dirty="0" smtClean="0">
                <a:solidFill>
                  <a:schemeClr val="tx1"/>
                </a:solidFill>
              </a:rPr>
              <a:t>Kniha lesů, vod a strání (ukázka)</a:t>
            </a:r>
            <a:endParaRPr lang="cs-CZ" sz="1800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37" t="4330" r="30263" b="15471"/>
          <a:stretch/>
        </p:blipFill>
        <p:spPr bwMode="auto">
          <a:xfrm>
            <a:off x="539552" y="1275606"/>
            <a:ext cx="1440160" cy="2593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Stanislav Kostka Neumann v bílovickém lese na fotografii z roku 1912. Snímek poskytl pan Pavel Kováč, děkujeme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194265"/>
            <a:ext cx="1414124" cy="1524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30" b="6863"/>
          <a:stretch/>
        </p:blipFill>
        <p:spPr bwMode="auto">
          <a:xfrm>
            <a:off x="5220072" y="3654445"/>
            <a:ext cx="1316504" cy="1293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 descr="http://www.bilovice-nad-svitavou.cz/VismoOnline_ActionScripts/Image.aspx?id_org=455&amp;id_obrazky=139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654445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33" t="5044" r="7418" b="7365"/>
          <a:stretch/>
        </p:blipFill>
        <p:spPr bwMode="auto">
          <a:xfrm>
            <a:off x="7254935" y="3189159"/>
            <a:ext cx="1232830" cy="1759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323528" y="4068709"/>
            <a:ext cx="2016224" cy="64923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busta S. K.  Neumanna                      a Neumannova vila v </a:t>
            </a:r>
            <a:r>
              <a: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ílovicích nad Svitavou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6759247" y="2720825"/>
            <a:ext cx="2224206" cy="64923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S. K.  Neumann v bílovických lesích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26547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3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800" dirty="0" smtClean="0">
                <a:solidFill>
                  <a:schemeClr val="bg1"/>
                </a:solidFill>
              </a:rPr>
            </a:br>
            <a:r>
              <a:rPr lang="cs-CZ" sz="3200" dirty="0" smtClean="0"/>
              <a:t>NOVINÁŘSKÁ ČINNOST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9622"/>
            <a:ext cx="8496944" cy="345638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lně vždy koresponduje s názory, které v daném období života razil, publikuje  v např. časopisech:</a:t>
            </a:r>
          </a:p>
          <a:p>
            <a:pPr marL="742950" lvl="1" indent="-285750" algn="l">
              <a:buFont typeface="Wingdings" panose="05000000000000000000" pitchFamily="2" charset="2"/>
              <a:buChar char="§"/>
            </a:pPr>
            <a:r>
              <a:rPr lang="cs-CZ" sz="2400" b="1" dirty="0" smtClean="0">
                <a:solidFill>
                  <a:schemeClr val="bg1"/>
                </a:solidFill>
              </a:rPr>
              <a:t>Moderní revue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–</a:t>
            </a:r>
            <a:r>
              <a:rPr lang="cs-CZ" sz="2400" dirty="0" smtClean="0">
                <a:solidFill>
                  <a:schemeClr val="tx1"/>
                </a:solidFill>
              </a:rPr>
              <a:t> dekadentní a symbolistická díla</a:t>
            </a:r>
          </a:p>
          <a:p>
            <a:pPr marL="742950" lvl="1" indent="-285750" algn="l">
              <a:buFont typeface="Wingdings" panose="05000000000000000000" pitchFamily="2" charset="2"/>
              <a:buChar char="§"/>
            </a:pPr>
            <a:r>
              <a:rPr lang="cs-CZ" sz="2400" b="1" dirty="0" smtClean="0">
                <a:solidFill>
                  <a:schemeClr val="bg1"/>
                </a:solidFill>
              </a:rPr>
              <a:t>Nový kult - </a:t>
            </a:r>
            <a:r>
              <a:rPr lang="cs-CZ" sz="2400" dirty="0" smtClean="0">
                <a:solidFill>
                  <a:schemeClr val="tx1"/>
                </a:solidFill>
              </a:rPr>
              <a:t>revue anarchistických buřičů</a:t>
            </a:r>
          </a:p>
          <a:p>
            <a:pPr marL="742950" lvl="1" indent="-285750" algn="l">
              <a:buFont typeface="Wingdings" panose="05000000000000000000" pitchFamily="2" charset="2"/>
              <a:buChar char="§"/>
            </a:pPr>
            <a:r>
              <a:rPr lang="cs-CZ" sz="2400" b="1" dirty="0" smtClean="0">
                <a:solidFill>
                  <a:schemeClr val="bg1"/>
                </a:solidFill>
              </a:rPr>
              <a:t>Červen, Kmen, Proletkult , Komunistická revue, Reflektor - 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časopisy, které redigoval a propagoval v nich proletářskou poezii a marxistické vidění světa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742950" lvl="1" indent="-285750" algn="l">
              <a:buFont typeface="Wingdings" panose="05000000000000000000" pitchFamily="2" charset="2"/>
              <a:buChar char="§"/>
            </a:pPr>
            <a:endParaRPr lang="cs-CZ" sz="24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04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30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000" dirty="0" smtClean="0">
                <a:solidFill>
                  <a:schemeClr val="bg1"/>
                </a:solidFill>
              </a:rPr>
            </a:br>
            <a:r>
              <a:rPr lang="cs-CZ" sz="3000" dirty="0" smtClean="0"/>
              <a:t>dílo</a:t>
            </a:r>
            <a:endParaRPr lang="cs-CZ" sz="3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4890" y="915566"/>
            <a:ext cx="8496944" cy="345638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d</a:t>
            </a:r>
            <a:r>
              <a:rPr lang="cs-CZ" sz="1600" dirty="0" smtClean="0">
                <a:solidFill>
                  <a:schemeClr val="tx1"/>
                </a:solidFill>
              </a:rPr>
              <a:t>ekadentní poezie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r>
              <a:rPr lang="cs-CZ" sz="1600" b="1" dirty="0" smtClean="0">
                <a:solidFill>
                  <a:schemeClr val="bg1"/>
                </a:solidFill>
              </a:rPr>
              <a:t>Satanova sláva mezi námi </a:t>
            </a:r>
            <a:r>
              <a:rPr lang="cs-CZ" sz="1600" dirty="0" smtClean="0">
                <a:solidFill>
                  <a:schemeClr val="tx1"/>
                </a:solidFill>
              </a:rPr>
              <a:t>(1897) – sbírka rebelských veršů, včetně oslavy satanství (provokace nenáviděného kléru?)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endParaRPr lang="cs-CZ" sz="2200" dirty="0" smtClean="0">
              <a:solidFill>
                <a:schemeClr val="bg1"/>
              </a:solidFill>
            </a:endParaRPr>
          </a:p>
          <a:p>
            <a:pPr marL="742950" lvl="1" indent="-285750" algn="l">
              <a:buFont typeface="Wingdings" panose="05000000000000000000" pitchFamily="2" charset="2"/>
              <a:buChar char="§"/>
            </a:pP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552275" y="1779662"/>
            <a:ext cx="8208912" cy="3230942"/>
          </a:xfrm>
          <a:prstGeom prst="rect">
            <a:avLst/>
          </a:prstGeom>
          <a:ln w="25400">
            <a:solidFill>
              <a:schemeClr val="bg1"/>
            </a:solidFill>
          </a:ln>
        </p:spPr>
        <p:txBody>
          <a:bodyPr vert="horz" lIns="91440" tIns="45720" rIns="91440" bIns="45720" numCol="2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b="1" dirty="0" smtClean="0"/>
              <a:t>Vypučel jsem nad bahna</a:t>
            </a:r>
          </a:p>
          <a:p>
            <a:endParaRPr lang="cs-CZ" sz="1200" dirty="0" smtClean="0"/>
          </a:p>
          <a:p>
            <a:r>
              <a:rPr lang="cs-CZ" sz="1200" dirty="0" smtClean="0"/>
              <a:t>Vypučel </a:t>
            </a:r>
            <a:r>
              <a:rPr lang="cs-CZ" sz="1200" dirty="0"/>
              <a:t>jsem nad bahna . . Vypučel jsem nad </a:t>
            </a:r>
            <a:r>
              <a:rPr lang="cs-CZ" sz="1200" dirty="0" smtClean="0"/>
              <a:t>bahna </a:t>
            </a:r>
            <a:r>
              <a:rPr lang="cs-CZ" sz="1200" dirty="0"/>
              <a:t>do měsíčné noci jednou, a ráno</a:t>
            </a:r>
            <a:r>
              <a:rPr lang="cs-CZ" sz="1200" dirty="0" smtClean="0"/>
              <a:t>,</a:t>
            </a:r>
          </a:p>
          <a:p>
            <a:r>
              <a:rPr lang="cs-CZ" sz="1200" dirty="0" smtClean="0"/>
              <a:t>když stříbrnou </a:t>
            </a:r>
            <a:r>
              <a:rPr lang="cs-CZ" sz="1200" dirty="0"/>
              <a:t>radost svého života skřivan střásal na </a:t>
            </a:r>
            <a:r>
              <a:rPr lang="cs-CZ" sz="1200" dirty="0" smtClean="0"/>
              <a:t>zemi,</a:t>
            </a:r>
          </a:p>
          <a:p>
            <a:r>
              <a:rPr lang="cs-CZ" sz="1200" dirty="0" smtClean="0"/>
              <a:t>ke </a:t>
            </a:r>
            <a:r>
              <a:rPr lang="cs-CZ" sz="1200" dirty="0"/>
              <a:t>žhnoucím nebesům vzepjatý, zřel jsem se </a:t>
            </a:r>
            <a:r>
              <a:rPr lang="cs-CZ" sz="1200" dirty="0" smtClean="0"/>
              <a:t>vzkvétat.</a:t>
            </a:r>
          </a:p>
          <a:p>
            <a:r>
              <a:rPr lang="cs-CZ" sz="1200" dirty="0" smtClean="0"/>
              <a:t>Osudu </a:t>
            </a:r>
            <a:r>
              <a:rPr lang="cs-CZ" sz="1200" dirty="0"/>
              <a:t>tvrdou pěstí </a:t>
            </a:r>
            <a:r>
              <a:rPr lang="cs-CZ" sz="1200" dirty="0" smtClean="0"/>
              <a:t>zasetý,</a:t>
            </a:r>
          </a:p>
          <a:p>
            <a:r>
              <a:rPr lang="cs-CZ" sz="1200" dirty="0" smtClean="0"/>
              <a:t>přišel </a:t>
            </a:r>
            <a:r>
              <a:rPr lang="cs-CZ" sz="1200" dirty="0"/>
              <a:t>jsem z tropů a hrdým gestem odmítl jsem </a:t>
            </a:r>
            <a:r>
              <a:rPr lang="cs-CZ" sz="1200" dirty="0" smtClean="0"/>
              <a:t>aklimatizovat </a:t>
            </a:r>
            <a:r>
              <a:rPr lang="cs-CZ" sz="1200" dirty="0"/>
              <a:t>se</a:t>
            </a:r>
            <a:r>
              <a:rPr lang="cs-CZ" sz="1200" dirty="0" smtClean="0"/>
              <a:t>.</a:t>
            </a:r>
          </a:p>
          <a:p>
            <a:endParaRPr lang="cs-CZ" sz="1200" dirty="0"/>
          </a:p>
          <a:p>
            <a:r>
              <a:rPr lang="cs-CZ" sz="1200" dirty="0" smtClean="0"/>
              <a:t>Vypučel </a:t>
            </a:r>
            <a:r>
              <a:rPr lang="cs-CZ" sz="1200" dirty="0"/>
              <a:t>jsem do vzduchu</a:t>
            </a:r>
            <a:r>
              <a:rPr lang="cs-CZ" sz="1200" dirty="0" smtClean="0"/>
              <a:t>,</a:t>
            </a:r>
          </a:p>
          <a:p>
            <a:r>
              <a:rPr lang="cs-CZ" sz="1200" dirty="0" smtClean="0"/>
              <a:t>jenž </a:t>
            </a:r>
            <a:r>
              <a:rPr lang="cs-CZ" sz="1200" dirty="0"/>
              <a:t>zemdlený chvěje se bázní a předtuchou slavného otectví</a:t>
            </a:r>
            <a:r>
              <a:rPr lang="cs-CZ" sz="1200" dirty="0" smtClean="0"/>
              <a:t>,</a:t>
            </a:r>
          </a:p>
          <a:p>
            <a:r>
              <a:rPr lang="cs-CZ" sz="1200" dirty="0" smtClean="0"/>
              <a:t>o </a:t>
            </a:r>
            <a:r>
              <a:rPr lang="cs-CZ" sz="1200" dirty="0"/>
              <a:t>jehož příchodu zpívám </a:t>
            </a:r>
            <a:r>
              <a:rPr lang="cs-CZ" sz="1200" dirty="0" smtClean="0"/>
              <a:t>;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vypučel jsem vysoko a barvami vetřelce kvetu</a:t>
            </a:r>
            <a:r>
              <a:rPr lang="cs-CZ" sz="1200" dirty="0" smtClean="0"/>
              <a:t>,</a:t>
            </a:r>
          </a:p>
          <a:p>
            <a:r>
              <a:rPr lang="cs-CZ" sz="1200" dirty="0" smtClean="0"/>
              <a:t>nad </a:t>
            </a:r>
            <a:r>
              <a:rPr lang="cs-CZ" sz="1200" dirty="0"/>
              <a:t>bahny kvetu úbělem a uprostřed mdloby žárem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 </a:t>
            </a:r>
          </a:p>
          <a:p>
            <a:r>
              <a:rPr lang="cs-CZ" sz="1200" dirty="0" smtClean="0"/>
              <a:t>Ale </a:t>
            </a:r>
            <a:r>
              <a:rPr lang="cs-CZ" sz="1200" dirty="0"/>
              <a:t>ty v bahnech moje kořeny </a:t>
            </a:r>
            <a:r>
              <a:rPr lang="cs-CZ" sz="1200" dirty="0" smtClean="0"/>
              <a:t>!</a:t>
            </a:r>
          </a:p>
          <a:p>
            <a:r>
              <a:rPr lang="cs-CZ" sz="1200" dirty="0" smtClean="0"/>
              <a:t>Uprostřed </a:t>
            </a:r>
            <a:r>
              <a:rPr lang="cs-CZ" sz="1200" dirty="0"/>
              <a:t>pláně stojím </a:t>
            </a:r>
            <a:r>
              <a:rPr lang="cs-CZ" sz="1200" dirty="0" err="1"/>
              <a:t>samoten</a:t>
            </a:r>
            <a:r>
              <a:rPr lang="cs-CZ" sz="1200" dirty="0"/>
              <a:t> </a:t>
            </a:r>
            <a:endParaRPr lang="cs-CZ" sz="1200" dirty="0" smtClean="0"/>
          </a:p>
          <a:p>
            <a:r>
              <a:rPr lang="cs-CZ" sz="1200" dirty="0" smtClean="0"/>
              <a:t>a </a:t>
            </a:r>
            <a:r>
              <a:rPr lang="cs-CZ" sz="1200" dirty="0"/>
              <a:t>vysoko zdvihám </a:t>
            </a:r>
            <a:endParaRPr lang="cs-CZ" sz="1200" dirty="0" smtClean="0"/>
          </a:p>
          <a:p>
            <a:r>
              <a:rPr lang="cs-CZ" sz="1200" dirty="0" smtClean="0"/>
              <a:t>svá </a:t>
            </a:r>
            <a:r>
              <a:rPr lang="cs-CZ" sz="1200" dirty="0"/>
              <a:t>hubená ramena vstříc mým snům nejdražší vlasti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 </a:t>
            </a:r>
          </a:p>
          <a:p>
            <a:r>
              <a:rPr lang="cs-CZ" sz="1200" dirty="0" smtClean="0"/>
              <a:t>Sám</a:t>
            </a:r>
          </a:p>
          <a:p>
            <a:r>
              <a:rPr lang="cs-CZ" sz="1200" dirty="0" smtClean="0"/>
              <a:t>Pyšný</a:t>
            </a:r>
          </a:p>
          <a:p>
            <a:r>
              <a:rPr lang="cs-CZ" sz="1200" dirty="0" smtClean="0"/>
              <a:t>věčné </a:t>
            </a:r>
            <a:r>
              <a:rPr lang="cs-CZ" sz="1200" dirty="0"/>
              <a:t>nepřátelství vypověděl jsem plazům, jež </a:t>
            </a:r>
            <a:r>
              <a:rPr lang="cs-CZ" sz="1200" dirty="0" smtClean="0"/>
              <a:t>kolem</a:t>
            </a:r>
          </a:p>
          <a:p>
            <a:r>
              <a:rPr lang="cs-CZ" sz="1200" dirty="0" smtClean="0"/>
              <a:t>s jedovatou </a:t>
            </a:r>
            <a:r>
              <a:rPr lang="cs-CZ" sz="1200" dirty="0"/>
              <a:t>vegetací živoří nečisté dny své, </a:t>
            </a:r>
            <a:endParaRPr lang="cs-CZ" sz="1200" dirty="0" smtClean="0"/>
          </a:p>
          <a:p>
            <a:r>
              <a:rPr lang="cs-CZ" sz="1200" dirty="0" smtClean="0"/>
              <a:t>a </a:t>
            </a:r>
            <a:r>
              <a:rPr lang="cs-CZ" sz="1200" dirty="0"/>
              <a:t>svoji nenávist jako štít jasný </a:t>
            </a:r>
            <a:r>
              <a:rPr lang="cs-CZ" sz="1200" dirty="0" smtClean="0"/>
              <a:t>jsem </a:t>
            </a:r>
            <a:r>
              <a:rPr lang="cs-CZ" sz="1200" dirty="0"/>
              <a:t>pozvedl </a:t>
            </a:r>
            <a:endParaRPr lang="cs-CZ" sz="1200" dirty="0" smtClean="0"/>
          </a:p>
          <a:p>
            <a:r>
              <a:rPr lang="cs-CZ" sz="1200" dirty="0" smtClean="0"/>
              <a:t>a </a:t>
            </a:r>
            <a:r>
              <a:rPr lang="cs-CZ" sz="1200" dirty="0"/>
              <a:t>čekám </a:t>
            </a:r>
            <a:r>
              <a:rPr lang="cs-CZ" sz="1200" dirty="0" smtClean="0"/>
              <a:t>rány. </a:t>
            </a:r>
          </a:p>
          <a:p>
            <a:endParaRPr lang="cs-CZ" sz="1200" dirty="0">
              <a:solidFill>
                <a:schemeClr val="tx1"/>
              </a:solidFill>
            </a:endParaRPr>
          </a:p>
          <a:p>
            <a:pPr algn="r"/>
            <a:r>
              <a:rPr lang="cs-CZ" sz="1200" dirty="0" smtClean="0">
                <a:solidFill>
                  <a:schemeClr val="tx1"/>
                </a:solidFill>
              </a:rPr>
              <a:t>(ukázka)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251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30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000" dirty="0" smtClean="0">
                <a:solidFill>
                  <a:schemeClr val="bg1"/>
                </a:solidFill>
              </a:rPr>
            </a:br>
            <a:r>
              <a:rPr lang="cs-CZ" sz="3000" dirty="0" smtClean="0"/>
              <a:t>dílo</a:t>
            </a:r>
            <a:endParaRPr lang="cs-CZ" sz="3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4890" y="915566"/>
            <a:ext cx="8496944" cy="345638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tx1"/>
                </a:solidFill>
              </a:rPr>
              <a:t>s</a:t>
            </a:r>
            <a:r>
              <a:rPr lang="cs-CZ" sz="1800" dirty="0" smtClean="0">
                <a:solidFill>
                  <a:schemeClr val="tx1"/>
                </a:solidFill>
              </a:rPr>
              <a:t>ymbolistická poezie 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Kniha mládí a vzdoru </a:t>
            </a:r>
            <a:r>
              <a:rPr lang="cs-CZ" dirty="0" smtClean="0">
                <a:solidFill>
                  <a:schemeClr val="tx1"/>
                </a:solidFill>
              </a:rPr>
              <a:t>(1920) – obsahuje verše z přelomu století, shrnuje zkušenosti po návratu z vězení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800" dirty="0">
                <a:solidFill>
                  <a:schemeClr val="tx1"/>
                </a:solidFill>
              </a:rPr>
              <a:t>c</a:t>
            </a:r>
            <a:r>
              <a:rPr lang="cs-CZ" sz="1800" dirty="0" smtClean="0">
                <a:solidFill>
                  <a:schemeClr val="tx1"/>
                </a:solidFill>
              </a:rPr>
              <a:t>ivilismus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Nové zpěvy</a:t>
            </a:r>
            <a:r>
              <a:rPr lang="cs-CZ" dirty="0" smtClean="0">
                <a:solidFill>
                  <a:schemeClr val="tx1"/>
                </a:solidFill>
              </a:rPr>
              <a:t>  (1918) – sbírka oslavující technický pokrok, lidskou práci i přírodu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chemeClr val="tx1"/>
                </a:solidFill>
              </a:rPr>
              <a:t>o</a:t>
            </a:r>
            <a:r>
              <a:rPr lang="cs-CZ" sz="1800" dirty="0" smtClean="0">
                <a:solidFill>
                  <a:schemeClr val="tx1"/>
                </a:solidFill>
              </a:rPr>
              <a:t>slavná báseň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r>
              <a:rPr lang="cs-CZ" b="1" dirty="0" smtClean="0">
                <a:solidFill>
                  <a:schemeClr val="bg1"/>
                </a:solidFill>
              </a:rPr>
              <a:t>Pozdrav Tomáši G. Masarykovi </a:t>
            </a:r>
            <a:r>
              <a:rPr lang="cs-CZ" dirty="0" smtClean="0">
                <a:solidFill>
                  <a:schemeClr val="tx1"/>
                </a:solidFill>
              </a:rPr>
              <a:t>(1918)</a:t>
            </a:r>
            <a:endParaRPr lang="cs-CZ" b="1" dirty="0" smtClean="0">
              <a:solidFill>
                <a:schemeClr val="tx1"/>
              </a:solidFill>
            </a:endParaRPr>
          </a:p>
          <a:p>
            <a:pPr marL="1257300" lvl="2" indent="-342900" algn="l">
              <a:buFont typeface="Wingdings" panose="05000000000000000000" pitchFamily="2" charset="2"/>
              <a:buChar char="ü"/>
            </a:pPr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áseň nezapadá do Neumannovy tvůrčí a ani názorové koncepce – Masaryk (přestože silně sociálně cítící) byl silným kritikem marxistické filosofie a komunismu</a:t>
            </a:r>
          </a:p>
          <a:p>
            <a:pPr marL="1257300" lvl="2" indent="-342900" algn="l">
              <a:buFont typeface="Wingdings" panose="05000000000000000000" pitchFamily="2" charset="2"/>
              <a:buChar char="ü"/>
            </a:pPr>
            <a:r>
              <a:rPr lang="cs-CZ" dirty="0">
                <a:solidFill>
                  <a:schemeClr val="tx1"/>
                </a:solidFill>
              </a:rPr>
              <a:t>d</a:t>
            </a:r>
            <a:r>
              <a:rPr lang="cs-CZ" dirty="0" smtClean="0">
                <a:solidFill>
                  <a:schemeClr val="tx1"/>
                </a:solidFill>
              </a:rPr>
              <a:t>ílo vzniklo zřejmě z euforie po vzniku samostatného Československa (???)</a:t>
            </a:r>
            <a:endParaRPr lang="cs-CZ" dirty="0" smtClean="0">
              <a:solidFill>
                <a:schemeClr val="bg1"/>
              </a:solidFill>
            </a:endParaRPr>
          </a:p>
          <a:p>
            <a:pPr marL="742950" lvl="1" indent="-285750" algn="l">
              <a:buFont typeface="Wingdings" panose="05000000000000000000" pitchFamily="2" charset="2"/>
              <a:buChar char="§"/>
            </a:pPr>
            <a:endParaRPr lang="cs-CZ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615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30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000" dirty="0" smtClean="0">
                <a:solidFill>
                  <a:schemeClr val="bg1"/>
                </a:solidFill>
              </a:rPr>
            </a:br>
            <a:r>
              <a:rPr lang="cs-CZ" sz="3000" dirty="0" smtClean="0"/>
              <a:t>dílo</a:t>
            </a:r>
            <a:endParaRPr lang="cs-CZ" sz="3000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395536" y="1203598"/>
            <a:ext cx="3960440" cy="3744416"/>
          </a:xfrm>
          <a:ln w="25400"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cs-CZ" sz="850" b="1" dirty="0"/>
              <a:t>Chvála rotačky </a:t>
            </a:r>
            <a:r>
              <a:rPr lang="cs-CZ" sz="850" b="1" dirty="0" smtClean="0"/>
              <a:t>(</a:t>
            </a:r>
            <a:r>
              <a:rPr lang="cs-CZ" sz="850" b="1" dirty="0"/>
              <a:t>Nové zpěvy)</a:t>
            </a:r>
          </a:p>
          <a:p>
            <a:endParaRPr lang="cs-CZ" sz="850" dirty="0" smtClean="0"/>
          </a:p>
          <a:p>
            <a:r>
              <a:rPr lang="cs-CZ" sz="850" dirty="0" smtClean="0"/>
              <a:t>Důstojný </a:t>
            </a:r>
            <a:r>
              <a:rPr lang="cs-CZ" sz="850" dirty="0"/>
              <a:t>slone,</a:t>
            </a:r>
            <a:br>
              <a:rPr lang="cs-CZ" sz="850" dirty="0"/>
            </a:br>
            <a:r>
              <a:rPr lang="cs-CZ" sz="850" dirty="0"/>
              <a:t>v pralese zdiva zavřený jako ve vězení,</a:t>
            </a:r>
            <a:br>
              <a:rPr lang="cs-CZ" sz="850" dirty="0"/>
            </a:br>
            <a:r>
              <a:rPr lang="cs-CZ" sz="850" dirty="0"/>
              <a:t>a přece na svém a jediném možném místě!</a:t>
            </a:r>
            <a:br>
              <a:rPr lang="cs-CZ" sz="850" dirty="0"/>
            </a:br>
            <a:r>
              <a:rPr lang="cs-CZ" sz="850" dirty="0"/>
              <a:t>Olej a barvy,</a:t>
            </a:r>
            <a:br>
              <a:rPr lang="cs-CZ" sz="850" dirty="0"/>
            </a:br>
            <a:r>
              <a:rPr lang="cs-CZ" sz="850" dirty="0"/>
              <a:t>jimiž tě krmí zpocení lidé v zasklené stáji,</a:t>
            </a:r>
            <a:br>
              <a:rPr lang="cs-CZ" sz="850" dirty="0"/>
            </a:br>
            <a:r>
              <a:rPr lang="cs-CZ" sz="850" dirty="0"/>
              <a:t>noří tě v tropickou atmosféru,</a:t>
            </a:r>
            <a:br>
              <a:rPr lang="cs-CZ" sz="850" dirty="0"/>
            </a:br>
            <a:r>
              <a:rPr lang="cs-CZ" sz="850" dirty="0"/>
              <a:t>jež je ti po chuti</a:t>
            </a:r>
            <a:br>
              <a:rPr lang="cs-CZ" sz="850" dirty="0"/>
            </a:br>
            <a:r>
              <a:rPr lang="cs-CZ" sz="850" dirty="0"/>
              <a:t>a lepí se ti na hladké, lesklé údy.</a:t>
            </a:r>
            <a:br>
              <a:rPr lang="cs-CZ" sz="850" dirty="0"/>
            </a:br>
            <a:r>
              <a:rPr lang="cs-CZ" sz="850" dirty="0"/>
              <a:t>Syt stále, opatrován, cíděn jak na svatbu dívka,</a:t>
            </a:r>
            <a:br>
              <a:rPr lang="cs-CZ" sz="850" dirty="0"/>
            </a:br>
            <a:r>
              <a:rPr lang="cs-CZ" sz="850" dirty="0"/>
              <a:t>na dané znamení, věrně konáš svůj nejlepší kousek,</a:t>
            </a:r>
            <a:br>
              <a:rPr lang="cs-CZ" sz="850" dirty="0"/>
            </a:br>
            <a:r>
              <a:rPr lang="cs-CZ" sz="850" dirty="0"/>
              <a:t>ač nepřicházejí a neplatí vstupné,</a:t>
            </a:r>
            <a:br>
              <a:rPr lang="cs-CZ" sz="850" dirty="0"/>
            </a:br>
            <a:r>
              <a:rPr lang="cs-CZ" sz="850" dirty="0"/>
              <a:t>aby ti zatleskat mohli,</a:t>
            </a:r>
            <a:br>
              <a:rPr lang="cs-CZ" sz="850" dirty="0"/>
            </a:br>
            <a:r>
              <a:rPr lang="cs-CZ" sz="850" dirty="0"/>
              <a:t>ač děvčátko v slaměném kloboučku s červenou stuhou nepodává ti kostky cukru. </a:t>
            </a:r>
          </a:p>
          <a:p>
            <a:r>
              <a:rPr lang="cs-CZ" sz="850" dirty="0" smtClean="0"/>
              <a:t>- - - </a:t>
            </a:r>
            <a:endParaRPr lang="cs-CZ" sz="850" dirty="0"/>
          </a:p>
          <a:p>
            <a:r>
              <a:rPr lang="cs-CZ" sz="850" dirty="0"/>
              <a:t>Zatímco příroda přestala rodit živočišné tvé předky,</a:t>
            </a:r>
            <a:br>
              <a:rPr lang="cs-CZ" sz="850" dirty="0"/>
            </a:br>
            <a:r>
              <a:rPr lang="cs-CZ" sz="850" dirty="0"/>
              <a:t>nádherné rody, velebné nad pomyšlení,</a:t>
            </a:r>
            <a:br>
              <a:rPr lang="cs-CZ" sz="850" dirty="0"/>
            </a:br>
            <a:r>
              <a:rPr lang="cs-CZ" sz="850" dirty="0"/>
              <a:t>z nového věku a lidského mozku se rodíš,</a:t>
            </a:r>
            <a:br>
              <a:rPr lang="cs-CZ" sz="850" dirty="0"/>
            </a:br>
            <a:r>
              <a:rPr lang="cs-CZ" sz="850" dirty="0"/>
              <a:t>obludo mechanická,</a:t>
            </a:r>
            <a:br>
              <a:rPr lang="cs-CZ" sz="850" dirty="0"/>
            </a:br>
            <a:r>
              <a:rPr lang="cs-CZ" sz="850" dirty="0"/>
              <a:t>obludo krásná, moudrá, stále se zdokonalující</a:t>
            </a:r>
            <a:br>
              <a:rPr lang="cs-CZ" sz="850" dirty="0"/>
            </a:br>
            <a:r>
              <a:rPr lang="cs-CZ" sz="850" dirty="0"/>
              <a:t>a jedna ze stera podobných tobě i nepodobných</a:t>
            </a:r>
            <a:br>
              <a:rPr lang="cs-CZ" sz="850" dirty="0"/>
            </a:br>
            <a:r>
              <a:rPr lang="cs-CZ" sz="850" dirty="0"/>
              <a:t>z nesčetné rodiny dobývající světa. </a:t>
            </a:r>
          </a:p>
          <a:p>
            <a:r>
              <a:rPr lang="cs-CZ" sz="850" dirty="0" smtClean="0"/>
              <a:t>- - - </a:t>
            </a:r>
            <a:endParaRPr lang="cs-CZ" sz="850" dirty="0"/>
          </a:p>
          <a:p>
            <a:r>
              <a:rPr lang="cs-CZ" sz="850" dirty="0"/>
              <a:t>Horoucí slavíku,</a:t>
            </a:r>
            <a:br>
              <a:rPr lang="cs-CZ" sz="850" dirty="0"/>
            </a:br>
            <a:r>
              <a:rPr lang="cs-CZ" sz="850" dirty="0"/>
              <a:t>jenž k zemi jsi přimontován a přece vášnivě tlučeš ve velkoměstských nocích,</a:t>
            </a:r>
            <a:br>
              <a:rPr lang="cs-CZ" sz="850" dirty="0"/>
            </a:br>
            <a:r>
              <a:rPr lang="cs-CZ" sz="850" dirty="0"/>
              <a:t>ve všech, kromě neděl a velikých svátků! </a:t>
            </a:r>
            <a:r>
              <a:rPr lang="cs-CZ" sz="850" dirty="0" smtClean="0"/>
              <a:t>                                                                       </a:t>
            </a:r>
            <a:r>
              <a:rPr lang="cs-CZ" sz="900" dirty="0" smtClean="0"/>
              <a:t>(ukázka)</a:t>
            </a:r>
            <a:r>
              <a:rPr lang="cs-CZ" sz="900" dirty="0"/>
              <a:t/>
            </a:r>
            <a:br>
              <a:rPr lang="cs-CZ" sz="900" dirty="0"/>
            </a:br>
            <a:r>
              <a:rPr lang="cs-CZ" sz="900" dirty="0"/>
              <a:t/>
            </a:r>
            <a:br>
              <a:rPr lang="cs-CZ" sz="900" dirty="0"/>
            </a:b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4788024" y="1203598"/>
            <a:ext cx="3960440" cy="3744416"/>
          </a:xfrm>
          <a:prstGeom prst="rect">
            <a:avLst/>
          </a:prstGeom>
          <a:ln w="25400">
            <a:solidFill>
              <a:schemeClr val="bg1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dirty="0" smtClean="0">
                <a:solidFill>
                  <a:schemeClr val="tx1"/>
                </a:solidFill>
              </a:rPr>
              <a:t>Pozdrav Tomáši G. Masarykovi</a:t>
            </a:r>
          </a:p>
          <a:p>
            <a:endParaRPr lang="cs-CZ" sz="1800" b="1" dirty="0" smtClean="0">
              <a:solidFill>
                <a:schemeClr val="tx1"/>
              </a:solidFill>
            </a:endParaRPr>
          </a:p>
          <a:p>
            <a:r>
              <a:rPr lang="cs-CZ" sz="1300" dirty="0" smtClean="0"/>
              <a:t>Červenou </a:t>
            </a:r>
            <a:r>
              <a:rPr lang="cs-CZ" sz="1300" dirty="0"/>
              <a:t>růži dáváme </a:t>
            </a:r>
            <a:endParaRPr lang="cs-CZ" sz="1300" dirty="0" smtClean="0"/>
          </a:p>
          <a:p>
            <a:r>
              <a:rPr lang="cs-CZ" sz="1300" dirty="0" smtClean="0"/>
              <a:t>národa </a:t>
            </a:r>
            <a:r>
              <a:rPr lang="cs-CZ" sz="1300" dirty="0"/>
              <a:t>synu nade vše věrnému, </a:t>
            </a:r>
            <a:endParaRPr lang="cs-CZ" sz="1300" dirty="0" smtClean="0"/>
          </a:p>
          <a:p>
            <a:r>
              <a:rPr lang="cs-CZ" sz="1300" dirty="0" smtClean="0"/>
              <a:t>jenž </a:t>
            </a:r>
            <a:r>
              <a:rPr lang="cs-CZ" sz="1300" dirty="0"/>
              <a:t>ve chvíli, kdy temně udeřila </a:t>
            </a:r>
            <a:endParaRPr lang="cs-CZ" sz="1300" dirty="0" smtClean="0"/>
          </a:p>
          <a:p>
            <a:r>
              <a:rPr lang="cs-CZ" sz="1300" dirty="0" smtClean="0"/>
              <a:t>hodina </a:t>
            </a:r>
            <a:r>
              <a:rPr lang="cs-CZ" sz="1300" dirty="0"/>
              <a:t>strašlivých soudů, </a:t>
            </a:r>
            <a:endParaRPr lang="cs-CZ" sz="1300" dirty="0" smtClean="0"/>
          </a:p>
          <a:p>
            <a:r>
              <a:rPr lang="cs-CZ" sz="1300" dirty="0" smtClean="0"/>
              <a:t>vyrazil</a:t>
            </a:r>
            <a:r>
              <a:rPr lang="cs-CZ" sz="1300" dirty="0"/>
              <a:t>, střela, jež se rozpálila </a:t>
            </a:r>
            <a:endParaRPr lang="cs-CZ" sz="1300" dirty="0" smtClean="0"/>
          </a:p>
          <a:p>
            <a:r>
              <a:rPr lang="cs-CZ" sz="1300" dirty="0" smtClean="0"/>
              <a:t>a </a:t>
            </a:r>
            <a:r>
              <a:rPr lang="cs-CZ" sz="1300" dirty="0"/>
              <a:t>rodnou opustiv hroudu, </a:t>
            </a:r>
            <a:endParaRPr lang="cs-CZ" sz="1300" dirty="0" smtClean="0"/>
          </a:p>
          <a:p>
            <a:r>
              <a:rPr lang="cs-CZ" sz="1300" dirty="0" smtClean="0"/>
              <a:t>šel</a:t>
            </a:r>
            <a:r>
              <a:rPr lang="cs-CZ" sz="1300" dirty="0"/>
              <a:t>, aby spatřil a zvítězil. </a:t>
            </a:r>
            <a:endParaRPr lang="cs-CZ" sz="1300" dirty="0" smtClean="0"/>
          </a:p>
          <a:p>
            <a:r>
              <a:rPr lang="cs-CZ" sz="1300" dirty="0" smtClean="0"/>
              <a:t>Jak </a:t>
            </a:r>
            <a:r>
              <a:rPr lang="cs-CZ" sz="1300" dirty="0"/>
              <a:t>Hus </a:t>
            </a:r>
            <a:r>
              <a:rPr lang="cs-CZ" sz="1300" dirty="0" smtClean="0"/>
              <a:t>nám k </a:t>
            </a:r>
            <a:r>
              <a:rPr lang="cs-CZ" sz="1300" dirty="0"/>
              <a:t>slávě umíral, tak On teď </a:t>
            </a:r>
            <a:r>
              <a:rPr lang="cs-CZ" sz="1300" dirty="0" smtClean="0"/>
              <a:t>nám</a:t>
            </a:r>
          </a:p>
          <a:p>
            <a:r>
              <a:rPr lang="cs-CZ" sz="1300" dirty="0" smtClean="0"/>
              <a:t>k </a:t>
            </a:r>
            <a:r>
              <a:rPr lang="cs-CZ" sz="1300" dirty="0"/>
              <a:t>slávě žil. </a:t>
            </a:r>
            <a:endParaRPr lang="cs-CZ" sz="1300" dirty="0" smtClean="0"/>
          </a:p>
          <a:p>
            <a:r>
              <a:rPr lang="cs-CZ" sz="1300" dirty="0" smtClean="0"/>
              <a:t>Po </a:t>
            </a:r>
            <a:r>
              <a:rPr lang="cs-CZ" sz="1300" dirty="0"/>
              <a:t>světě vyvinuv nadlidské úsilí, </a:t>
            </a:r>
            <a:endParaRPr lang="cs-CZ" sz="1300" dirty="0" smtClean="0"/>
          </a:p>
          <a:p>
            <a:r>
              <a:rPr lang="cs-CZ" sz="1300" dirty="0" smtClean="0"/>
              <a:t>pro </a:t>
            </a:r>
            <a:r>
              <a:rPr lang="cs-CZ" sz="1300" dirty="0"/>
              <a:t>poklad </a:t>
            </a:r>
            <a:r>
              <a:rPr lang="cs-CZ" sz="1300" dirty="0" smtClean="0"/>
              <a:t>národní </a:t>
            </a:r>
            <a:r>
              <a:rPr lang="cs-CZ" sz="1300" dirty="0"/>
              <a:t>drahocennou mosaiku, </a:t>
            </a:r>
            <a:endParaRPr lang="cs-CZ" sz="1300" dirty="0" smtClean="0"/>
          </a:p>
          <a:p>
            <a:r>
              <a:rPr lang="cs-CZ" sz="1300" dirty="0" smtClean="0"/>
              <a:t>pro </a:t>
            </a:r>
            <a:r>
              <a:rPr lang="cs-CZ" sz="1300" dirty="0"/>
              <a:t>historii epickou báseň novou, </a:t>
            </a:r>
            <a:endParaRPr lang="cs-CZ" sz="1300" dirty="0" smtClean="0"/>
          </a:p>
          <a:p>
            <a:r>
              <a:rPr lang="cs-CZ" sz="1300" dirty="0" smtClean="0"/>
              <a:t>v </a:t>
            </a:r>
            <a:r>
              <a:rPr lang="cs-CZ" sz="1300" dirty="0" err="1"/>
              <a:t>zápolu</a:t>
            </a:r>
            <a:r>
              <a:rPr lang="cs-CZ" sz="1300" dirty="0"/>
              <a:t> s mocnostmi egoismu a násilí </a:t>
            </a:r>
            <a:endParaRPr lang="cs-CZ" sz="1300" dirty="0" smtClean="0"/>
          </a:p>
          <a:p>
            <a:r>
              <a:rPr lang="cs-CZ" sz="1300" dirty="0" smtClean="0"/>
              <a:t>vyrval </a:t>
            </a:r>
            <a:r>
              <a:rPr lang="cs-CZ" sz="1300" dirty="0"/>
              <a:t>jim pro národ nových božích </a:t>
            </a:r>
            <a:r>
              <a:rPr lang="cs-CZ" sz="1300" dirty="0" smtClean="0"/>
              <a:t>bojovníků</a:t>
            </a:r>
          </a:p>
          <a:p>
            <a:r>
              <a:rPr lang="cs-CZ" sz="1300" dirty="0" smtClean="0"/>
              <a:t>jako </a:t>
            </a:r>
            <a:r>
              <a:rPr lang="cs-CZ" sz="1300" dirty="0"/>
              <a:t>ze skály desku mi-amorovou — svobodu. </a:t>
            </a:r>
            <a:endParaRPr lang="cs-CZ" sz="1300" dirty="0" smtClean="0"/>
          </a:p>
          <a:p>
            <a:pPr algn="r"/>
            <a:r>
              <a:rPr lang="cs-CZ" sz="1300" dirty="0" smtClean="0">
                <a:solidFill>
                  <a:schemeClr val="tx1"/>
                </a:solidFill>
              </a:rPr>
              <a:t>(ukázka)</a:t>
            </a:r>
            <a:endParaRPr lang="cs-CZ" sz="13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441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3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800" dirty="0" smtClean="0">
                <a:solidFill>
                  <a:schemeClr val="bg1"/>
                </a:solidFill>
              </a:rPr>
            </a:br>
            <a:r>
              <a:rPr lang="cs-CZ" sz="3200" dirty="0" smtClean="0"/>
              <a:t>dílo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8259" y="1059582"/>
            <a:ext cx="8496944" cy="345638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proletářská poezie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r>
              <a:rPr lang="cs-CZ" sz="1600" b="1" dirty="0" smtClean="0">
                <a:solidFill>
                  <a:schemeClr val="bg1"/>
                </a:solidFill>
              </a:rPr>
              <a:t>Rudé zpěvy </a:t>
            </a:r>
            <a:r>
              <a:rPr lang="cs-CZ" sz="1600" dirty="0" smtClean="0">
                <a:solidFill>
                  <a:schemeClr val="tx1"/>
                </a:solidFill>
              </a:rPr>
              <a:t>(1923) – bojovná agitační poezie, obdiv k Sovětskému svazu</a:t>
            </a:r>
          </a:p>
          <a:p>
            <a:pPr lvl="1" algn="l"/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552275" y="1683968"/>
            <a:ext cx="8208912" cy="3336053"/>
          </a:xfrm>
          <a:prstGeom prst="rect">
            <a:avLst/>
          </a:prstGeom>
          <a:ln w="25400">
            <a:solidFill>
              <a:schemeClr val="bg1"/>
            </a:solidFill>
          </a:ln>
        </p:spPr>
        <p:txBody>
          <a:bodyPr vert="horz" lIns="91440" tIns="45720" rIns="91440" bIns="45720" numCol="3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b="1" dirty="0" err="1" smtClean="0">
                <a:solidFill>
                  <a:schemeClr val="tx1"/>
                </a:solidFill>
              </a:rPr>
              <a:t>Socialisttickým</a:t>
            </a:r>
            <a:r>
              <a:rPr lang="cs-CZ" sz="1200" b="1" dirty="0" smtClean="0">
                <a:solidFill>
                  <a:schemeClr val="tx1"/>
                </a:solidFill>
              </a:rPr>
              <a:t> ženám</a:t>
            </a:r>
          </a:p>
          <a:p>
            <a:endParaRPr lang="cs-CZ" sz="1200" b="1" dirty="0">
              <a:solidFill>
                <a:schemeClr val="tx1"/>
              </a:solidFill>
            </a:endParaRPr>
          </a:p>
          <a:p>
            <a:r>
              <a:rPr lang="cs-CZ" sz="1200" b="1" dirty="0"/>
              <a:t>Soudružky,</a:t>
            </a:r>
            <a:br>
              <a:rPr lang="cs-CZ" sz="1200" b="1" dirty="0"/>
            </a:br>
            <a:r>
              <a:rPr lang="cs-CZ" sz="1200" b="1" dirty="0"/>
              <a:t>zastavte proudy své výmluvnosti,</a:t>
            </a:r>
            <a:br>
              <a:rPr lang="cs-CZ" sz="1200" b="1" dirty="0"/>
            </a:br>
            <a:r>
              <a:rPr lang="cs-CZ" sz="1200" b="1" dirty="0"/>
              <a:t>zadržte řinčivé výhrůžky!</a:t>
            </a:r>
            <a:br>
              <a:rPr lang="cs-CZ" sz="1200" b="1" dirty="0"/>
            </a:br>
            <a:r>
              <a:rPr lang="cs-CZ" sz="1200" b="1" dirty="0"/>
              <a:t>Házíte hladovým ohlodané kosti,</a:t>
            </a:r>
            <a:br>
              <a:rPr lang="cs-CZ" sz="1200" b="1" dirty="0"/>
            </a:br>
            <a:r>
              <a:rPr lang="cs-CZ" sz="1200" b="1" dirty="0"/>
              <a:t>a revoluce není řečnický výlet:</a:t>
            </a:r>
            <a:br>
              <a:rPr lang="cs-CZ" sz="1200" b="1" dirty="0"/>
            </a:br>
            <a:r>
              <a:rPr lang="cs-CZ" sz="1200" b="1" dirty="0">
                <a:solidFill>
                  <a:srgbClr val="FF0000"/>
                </a:solidFill>
              </a:rPr>
              <a:t>Učte se střílet!</a:t>
            </a:r>
            <a:endParaRPr lang="cs-CZ" sz="1200" dirty="0">
              <a:solidFill>
                <a:srgbClr val="FF0000"/>
              </a:solidFill>
            </a:endParaRPr>
          </a:p>
          <a:p>
            <a:r>
              <a:rPr lang="cs-CZ" sz="1200" b="1" dirty="0"/>
              <a:t>Pryč s feminismem!</a:t>
            </a:r>
            <a:r>
              <a:rPr lang="cs-CZ" sz="1200" dirty="0"/>
              <a:t> </a:t>
            </a: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Je žena X a muž je Y,</a:t>
            </a:r>
            <a:br>
              <a:rPr lang="cs-CZ" sz="1200" b="1" dirty="0"/>
            </a:br>
            <a:r>
              <a:rPr lang="cs-CZ" sz="1200" b="1" dirty="0"/>
              <a:t>leč srdcí dvé </a:t>
            </a:r>
            <a:r>
              <a:rPr lang="cs-CZ" sz="1200" b="1" dirty="0" err="1"/>
              <a:t>můž</a:t>
            </a:r>
            <a:r>
              <a:rPr lang="cs-CZ" sz="1200" b="1" dirty="0"/>
              <a:t> zníti jako jeden zvon,</a:t>
            </a:r>
            <a:br>
              <a:rPr lang="cs-CZ" sz="1200" b="1" dirty="0"/>
            </a:br>
            <a:r>
              <a:rPr lang="cs-CZ" sz="1200" b="1" dirty="0"/>
              <a:t>když s puškou v ruce jde se za cílem.</a:t>
            </a:r>
            <a:br>
              <a:rPr lang="cs-CZ" sz="1200" b="1" dirty="0"/>
            </a:br>
            <a:r>
              <a:rPr lang="cs-CZ" sz="1200" b="1" dirty="0"/>
              <a:t>S </a:t>
            </a:r>
            <a:r>
              <a:rPr lang="cs-CZ" sz="1200" b="1" dirty="0" err="1"/>
              <a:t>manlicherovkou</a:t>
            </a:r>
            <a:r>
              <a:rPr lang="cs-CZ" sz="1200" b="1" dirty="0"/>
              <a:t> vojandy rudé</a:t>
            </a:r>
            <a:br>
              <a:rPr lang="cs-CZ" sz="1200" b="1" dirty="0"/>
            </a:br>
            <a:r>
              <a:rPr lang="cs-CZ" sz="1200" b="1" dirty="0"/>
              <a:t>ve vratech, oknech, na vozech tramvají –</a:t>
            </a:r>
            <a:br>
              <a:rPr lang="cs-CZ" sz="1200" b="1" dirty="0"/>
            </a:br>
            <a:r>
              <a:rPr lang="cs-CZ" sz="1200" b="1" dirty="0"/>
              <a:t>s těmi to </a:t>
            </a:r>
            <a:r>
              <a:rPr lang="cs-CZ" sz="1200" b="1" dirty="0" err="1"/>
              <a:t>pu’de</a:t>
            </a: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na města šampusů, vesnice keťasů.</a:t>
            </a:r>
            <a:br>
              <a:rPr lang="cs-CZ" sz="1200" b="1" dirty="0"/>
            </a:br>
            <a:r>
              <a:rPr lang="cs-CZ" sz="1200" b="1" dirty="0"/>
              <a:t>Ti, co se chechtají pak budou kvílet:</a:t>
            </a:r>
            <a:br>
              <a:rPr lang="cs-CZ" sz="1200" b="1" dirty="0"/>
            </a:br>
            <a:r>
              <a:rPr lang="cs-CZ" sz="1200" b="1" dirty="0"/>
              <a:t>Učte se střílet!</a:t>
            </a:r>
            <a:endParaRPr lang="cs-CZ" sz="1200" dirty="0"/>
          </a:p>
          <a:p>
            <a:r>
              <a:rPr lang="cs-CZ" sz="1200" b="1" dirty="0"/>
              <a:t>Nechte si lékařské rady!</a:t>
            </a:r>
            <a:r>
              <a:rPr lang="cs-CZ" sz="1200" dirty="0"/>
              <a:t> </a:t>
            </a: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Je revoluce nejlepší hygiena.</a:t>
            </a:r>
            <a:br>
              <a:rPr lang="cs-CZ" sz="1200" b="1" dirty="0"/>
            </a:br>
            <a:r>
              <a:rPr lang="cs-CZ" sz="1200" b="1" dirty="0"/>
              <a:t>Jen obvazů pro kamarády</a:t>
            </a:r>
            <a:br>
              <a:rPr lang="cs-CZ" sz="1200" b="1" dirty="0"/>
            </a:br>
            <a:r>
              <a:rPr lang="cs-CZ" sz="1200" b="1" dirty="0"/>
              <a:t>ať máte plné kapsy!</a:t>
            </a:r>
            <a:br>
              <a:rPr lang="cs-CZ" sz="1200" b="1" dirty="0"/>
            </a:br>
            <a:r>
              <a:rPr lang="cs-CZ" sz="1200" b="1" dirty="0"/>
              <a:t>Buď každá jak blesk a krvavá fena,</a:t>
            </a:r>
            <a:br>
              <a:rPr lang="cs-CZ" sz="1200" b="1" dirty="0"/>
            </a:br>
            <a:r>
              <a:rPr lang="cs-CZ" sz="1200" b="1" dirty="0"/>
              <a:t>a na psy!</a:t>
            </a:r>
            <a:br>
              <a:rPr lang="cs-CZ" sz="1200" b="1" dirty="0"/>
            </a:br>
            <a:r>
              <a:rPr lang="cs-CZ" sz="1200" b="1" dirty="0"/>
              <a:t>Kulomet bude šílet:</a:t>
            </a:r>
            <a:br>
              <a:rPr lang="cs-CZ" sz="1200" b="1" dirty="0"/>
            </a:br>
            <a:r>
              <a:rPr lang="cs-CZ" sz="1200" b="1" dirty="0">
                <a:solidFill>
                  <a:srgbClr val="FF0000"/>
                </a:solidFill>
              </a:rPr>
              <a:t>Učte se střílet!</a:t>
            </a:r>
            <a:endParaRPr lang="cs-CZ" sz="1200" dirty="0">
              <a:solidFill>
                <a:srgbClr val="FF0000"/>
              </a:solidFill>
            </a:endParaRPr>
          </a:p>
          <a:p>
            <a:r>
              <a:rPr lang="cs-CZ" sz="1200" b="1" dirty="0"/>
              <a:t>Pryč s akademickou prací</a:t>
            </a:r>
            <a:r>
              <a:rPr lang="cs-CZ" sz="1200" dirty="0"/>
              <a:t> </a:t>
            </a: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a dolů s kazatelen!</a:t>
            </a:r>
            <a:br>
              <a:rPr lang="cs-CZ" sz="1200" b="1" dirty="0"/>
            </a:br>
            <a:r>
              <a:rPr lang="cs-CZ" sz="1200" b="1" dirty="0"/>
              <a:t>Aut revolučních buďte síla hnací,</a:t>
            </a:r>
            <a:br>
              <a:rPr lang="cs-CZ" sz="1200" b="1" dirty="0"/>
            </a:br>
            <a:r>
              <a:rPr lang="cs-CZ" sz="1200" b="1" dirty="0"/>
              <a:t>by z měšťáka stal se jelen.</a:t>
            </a:r>
            <a:br>
              <a:rPr lang="cs-CZ" sz="1200" b="1" dirty="0"/>
            </a:br>
            <a:r>
              <a:rPr lang="cs-CZ" sz="1200" b="1" dirty="0"/>
              <a:t>Pryč s </a:t>
            </a:r>
            <a:r>
              <a:rPr lang="cs-CZ" sz="1200" b="1" dirty="0" err="1"/>
              <a:t>moralinem</a:t>
            </a:r>
            <a:r>
              <a:rPr lang="cs-CZ" sz="1200" b="1" dirty="0"/>
              <a:t>, maloměšťačky!</a:t>
            </a:r>
            <a:br>
              <a:rPr lang="cs-CZ" sz="1200" b="1" dirty="0"/>
            </a:br>
            <a:r>
              <a:rPr lang="cs-CZ" sz="1200" b="1" dirty="0"/>
              <a:t>Se sentimentalitou krbu!</a:t>
            </a:r>
            <a:br>
              <a:rPr lang="cs-CZ" sz="1200" b="1" dirty="0"/>
            </a:br>
            <a:r>
              <a:rPr lang="cs-CZ" sz="1200" b="1" dirty="0"/>
              <a:t>Na mračna nesete řehtačky,</a:t>
            </a:r>
            <a:br>
              <a:rPr lang="cs-CZ" sz="1200" b="1" dirty="0"/>
            </a:br>
            <a:r>
              <a:rPr lang="cs-CZ" sz="1200" b="1" dirty="0"/>
              <a:t>ctnost vidíte ve svém hrbu.</a:t>
            </a:r>
            <a:endParaRPr lang="cs-CZ" sz="1200" dirty="0"/>
          </a:p>
          <a:p>
            <a:r>
              <a:rPr lang="cs-CZ" sz="1200" b="1" dirty="0"/>
              <a:t>Nechte si tirády proti alkoholu!</a:t>
            </a:r>
            <a:r>
              <a:rPr lang="cs-CZ" sz="1200" dirty="0"/>
              <a:t> </a:t>
            </a: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Tím nevyprázdníte sklepů.</a:t>
            </a:r>
            <a:br>
              <a:rPr lang="cs-CZ" sz="1200" b="1" dirty="0"/>
            </a:br>
            <a:r>
              <a:rPr lang="cs-CZ" sz="1200" b="1" dirty="0"/>
              <a:t>Až přijde den, tak rozbijeme spolu</a:t>
            </a:r>
            <a:br>
              <a:rPr lang="cs-CZ" sz="1200" b="1" dirty="0"/>
            </a:br>
            <a:r>
              <a:rPr lang="cs-CZ" sz="1200" b="1" dirty="0"/>
              <a:t>všecko, co ničí energii molů</a:t>
            </a:r>
            <a:br>
              <a:rPr lang="cs-CZ" sz="1200" b="1" dirty="0"/>
            </a:br>
            <a:r>
              <a:rPr lang="cs-CZ" sz="1200" b="1" dirty="0"/>
              <a:t>v </a:t>
            </a:r>
            <a:r>
              <a:rPr lang="cs-CZ" sz="1200" b="1" dirty="0" err="1"/>
              <a:t>kožiše</a:t>
            </a:r>
            <a:r>
              <a:rPr lang="cs-CZ" sz="1200" b="1" dirty="0"/>
              <a:t> panstva.</a:t>
            </a:r>
            <a:endParaRPr lang="cs-CZ" sz="1200" dirty="0"/>
          </a:p>
          <a:p>
            <a:r>
              <a:rPr lang="cs-CZ" sz="1200" b="1" dirty="0"/>
              <a:t>Zahoďte dětské trumpetky!</a:t>
            </a:r>
            <a:r>
              <a:rPr lang="cs-CZ" sz="1200" dirty="0"/>
              <a:t> </a:t>
            </a: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Zbytečně piští a kvičí.</a:t>
            </a:r>
            <a:br>
              <a:rPr lang="cs-CZ" sz="1200" b="1" dirty="0"/>
            </a:br>
            <a:r>
              <a:rPr lang="cs-CZ" sz="1200" b="1" dirty="0"/>
              <a:t>Odhoďte sobectví, přijměte důsledky!</a:t>
            </a:r>
            <a:br>
              <a:rPr lang="cs-CZ" sz="1200" b="1" dirty="0"/>
            </a:br>
            <a:r>
              <a:rPr lang="cs-CZ" sz="1200" b="1" dirty="0"/>
              <a:t>Vítězem ten, kdo sebe v díle zničí.</a:t>
            </a:r>
            <a:endParaRPr lang="cs-CZ" sz="1200" dirty="0"/>
          </a:p>
          <a:p>
            <a:r>
              <a:rPr lang="cs-CZ" sz="1200" b="1" dirty="0"/>
              <a:t>Matky a ženy, dcery a milenky,</a:t>
            </a:r>
            <a:r>
              <a:rPr lang="cs-CZ" sz="1200" dirty="0"/>
              <a:t> </a:t>
            </a: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/>
              <a:t>na řetěz </a:t>
            </a:r>
            <a:r>
              <a:rPr lang="cs-CZ" sz="1200" b="1" dirty="0" err="1"/>
              <a:t>citečky</a:t>
            </a:r>
            <a:r>
              <a:rPr lang="cs-CZ" sz="1200" b="1" dirty="0"/>
              <a:t> sladké i bolné!</a:t>
            </a:r>
            <a:br>
              <a:rPr lang="cs-CZ" sz="1200" b="1" dirty="0"/>
            </a:br>
            <a:r>
              <a:rPr lang="cs-CZ" sz="1200" b="1" dirty="0"/>
              <a:t>Spalte své myrty, spalte své pomněnky,</a:t>
            </a:r>
            <a:br>
              <a:rPr lang="cs-CZ" sz="1200" b="1" dirty="0"/>
            </a:br>
            <a:r>
              <a:rPr lang="cs-CZ" sz="1200" b="1" dirty="0"/>
              <a:t>soudružky, buďte volné.</a:t>
            </a:r>
            <a:endParaRPr lang="cs-CZ" sz="1200" dirty="0"/>
          </a:p>
          <a:p>
            <a:r>
              <a:rPr lang="cs-CZ" sz="1200" b="1" dirty="0"/>
              <a:t>Jen kázeň revoluce chtějte s námi sdílet,</a:t>
            </a:r>
            <a:r>
              <a:rPr lang="cs-CZ" sz="1200" dirty="0"/>
              <a:t> </a:t>
            </a:r>
            <a:r>
              <a:rPr lang="cs-CZ" sz="1200" b="1" dirty="0"/>
              <a:t/>
            </a:r>
            <a:br>
              <a:rPr lang="cs-CZ" sz="1200" b="1" dirty="0"/>
            </a:br>
            <a:r>
              <a:rPr lang="cs-CZ" sz="1200" b="1" dirty="0">
                <a:solidFill>
                  <a:srgbClr val="FF0000"/>
                </a:solidFill>
              </a:rPr>
              <a:t>učte se střílet!</a:t>
            </a:r>
            <a:endParaRPr lang="cs-CZ" sz="1200" dirty="0">
              <a:solidFill>
                <a:srgbClr val="FF0000"/>
              </a:solidFill>
            </a:endParaRPr>
          </a:p>
          <a:p>
            <a:endParaRPr lang="cs-CZ" sz="1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904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/>
              <a:t>dílo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8259" y="843558"/>
            <a:ext cx="8496944" cy="345638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</a:rPr>
              <a:t>protifašistická poezie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r>
              <a:rPr lang="cs-CZ" sz="1400" b="1" dirty="0" smtClean="0">
                <a:solidFill>
                  <a:schemeClr val="bg1"/>
                </a:solidFill>
              </a:rPr>
              <a:t>Srdce a mračna </a:t>
            </a:r>
            <a:r>
              <a:rPr lang="cs-CZ" sz="1400" dirty="0" smtClean="0">
                <a:solidFill>
                  <a:schemeClr val="tx1"/>
                </a:solidFill>
              </a:rPr>
              <a:t>(1935) –  kritika fašismu a kapitalismu, idealizace poměrů v Sovětském svazu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r>
              <a:rPr lang="cs-CZ" sz="1400" b="1" dirty="0" smtClean="0">
                <a:solidFill>
                  <a:schemeClr val="bg1"/>
                </a:solidFill>
              </a:rPr>
              <a:t>Sonáta horizontálního života </a:t>
            </a:r>
            <a:r>
              <a:rPr lang="cs-CZ" sz="1400" dirty="0" smtClean="0">
                <a:solidFill>
                  <a:schemeClr val="tx1"/>
                </a:solidFill>
              </a:rPr>
              <a:t>(1937) 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585715" y="1635646"/>
            <a:ext cx="8208912" cy="3384376"/>
          </a:xfrm>
          <a:prstGeom prst="rect">
            <a:avLst/>
          </a:prstGeom>
          <a:ln w="25400">
            <a:solidFill>
              <a:schemeClr val="bg1"/>
            </a:solidFill>
          </a:ln>
        </p:spPr>
        <p:txBody>
          <a:bodyPr vert="horz" lIns="91440" tIns="45720" rIns="91440" bIns="45720" numCol="4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b="1" dirty="0" smtClean="0">
                <a:solidFill>
                  <a:schemeClr val="tx1"/>
                </a:solidFill>
              </a:rPr>
              <a:t>Staří dělníci</a:t>
            </a:r>
          </a:p>
          <a:p>
            <a:endParaRPr lang="cs-CZ" sz="1200" b="1" dirty="0" smtClean="0">
              <a:solidFill>
                <a:schemeClr val="tx1"/>
              </a:solidFill>
            </a:endParaRPr>
          </a:p>
          <a:p>
            <a:r>
              <a:rPr lang="cs-CZ" sz="1100" dirty="0"/>
              <a:t>dni našeho života dni všední a všecky svátky</a:t>
            </a:r>
            <a:br>
              <a:rPr lang="cs-CZ" sz="1100" dirty="0"/>
            </a:br>
            <a:r>
              <a:rPr lang="cs-CZ" sz="1100" dirty="0"/>
              <a:t>takové naděje taková temnota</a:t>
            </a:r>
            <a:br>
              <a:rPr lang="cs-CZ" sz="1100" dirty="0"/>
            </a:br>
            <a:r>
              <a:rPr lang="cs-CZ" sz="1100" dirty="0"/>
              <a:t>ten pohled do vroucí dálky</a:t>
            </a:r>
            <a:br>
              <a:rPr lang="cs-CZ" sz="1100" dirty="0"/>
            </a:br>
            <a:r>
              <a:rPr lang="cs-CZ" sz="1100" dirty="0"/>
              <a:t>dni našeho života po celé zeměkouli</a:t>
            </a:r>
            <a:br>
              <a:rPr lang="cs-CZ" sz="1100" dirty="0"/>
            </a:br>
            <a:r>
              <a:rPr lang="cs-CZ" sz="1100" dirty="0"/>
              <a:t>staří dělníci stromy vykotlané</a:t>
            </a:r>
            <a:br>
              <a:rPr lang="cs-CZ" sz="1100" dirty="0"/>
            </a:br>
            <a:r>
              <a:rPr lang="cs-CZ" sz="1100" dirty="0" err="1"/>
              <a:t>kariatidy</a:t>
            </a:r>
            <a:r>
              <a:rPr lang="cs-CZ" sz="1100" dirty="0"/>
              <a:t> sešlé klubka únavy</a:t>
            </a:r>
            <a:br>
              <a:rPr lang="cs-CZ" sz="1100" dirty="0"/>
            </a:br>
            <a:r>
              <a:rPr lang="cs-CZ" sz="1100" dirty="0"/>
              <a:t>staří dělníci kořist opuštěná</a:t>
            </a:r>
            <a:br>
              <a:rPr lang="cs-CZ" sz="1100" dirty="0"/>
            </a:br>
            <a:r>
              <a:rPr lang="cs-CZ" sz="1100" dirty="0"/>
              <a:t>dárci zapomenutí věřitelé marní</a:t>
            </a:r>
            <a:br>
              <a:rPr lang="cs-CZ" sz="1100" dirty="0"/>
            </a:br>
            <a:r>
              <a:rPr lang="cs-CZ" sz="1100" dirty="0"/>
              <a:t>ti staří dělníci a jejich ruce</a:t>
            </a:r>
            <a:br>
              <a:rPr lang="cs-CZ" sz="1100" dirty="0"/>
            </a:br>
            <a:r>
              <a:rPr lang="cs-CZ" sz="1100" dirty="0"/>
              <a:t>především ruce a jejich nohy</a:t>
            </a:r>
            <a:br>
              <a:rPr lang="cs-CZ" sz="1100" dirty="0"/>
            </a:br>
            <a:r>
              <a:rPr lang="cs-CZ" sz="1100" dirty="0"/>
              <a:t>a jejich bedra a jejich oči</a:t>
            </a:r>
            <a:br>
              <a:rPr lang="cs-CZ" sz="1100" dirty="0"/>
            </a:br>
            <a:r>
              <a:rPr lang="cs-CZ" sz="1100" dirty="0"/>
              <a:t>a jejich tváře</a:t>
            </a:r>
            <a:br>
              <a:rPr lang="cs-CZ" sz="1100" dirty="0"/>
            </a:br>
            <a:r>
              <a:rPr lang="cs-CZ" sz="1100" dirty="0"/>
              <a:t>dojemná krása starých dělníků</a:t>
            </a:r>
            <a:br>
              <a:rPr lang="cs-CZ" sz="1100" dirty="0"/>
            </a:br>
            <a:r>
              <a:rPr lang="cs-CZ" sz="1100" dirty="0"/>
              <a:t>staří dělníci ruce na klíně ruce na dýmce</a:t>
            </a:r>
            <a:br>
              <a:rPr lang="cs-CZ" sz="1100" dirty="0"/>
            </a:br>
            <a:r>
              <a:rPr lang="cs-CZ" sz="1100" dirty="0"/>
              <a:t>na zlatém slunci se hřející</a:t>
            </a:r>
            <a:br>
              <a:rPr lang="cs-CZ" sz="1100" dirty="0"/>
            </a:br>
            <a:r>
              <a:rPr lang="cs-CZ" sz="1100" dirty="0"/>
              <a:t>ruce se chvějící lehýnce</a:t>
            </a:r>
            <a:br>
              <a:rPr lang="cs-CZ" sz="1100" dirty="0"/>
            </a:br>
            <a:r>
              <a:rPr lang="cs-CZ" sz="1100" dirty="0"/>
              <a:t>ruce starých dělníků větve usýchající</a:t>
            </a:r>
            <a:br>
              <a:rPr lang="cs-CZ" sz="1100" dirty="0"/>
            </a:br>
            <a:r>
              <a:rPr lang="cs-CZ" sz="1100" dirty="0"/>
              <a:t>kladiva rozbitá vesla puklá</a:t>
            </a:r>
            <a:br>
              <a:rPr lang="cs-CZ" sz="1100" dirty="0"/>
            </a:br>
            <a:r>
              <a:rPr lang="cs-CZ" sz="1100" dirty="0"/>
              <a:t>ruce starých dělníků </a:t>
            </a:r>
            <a:r>
              <a:rPr lang="cs-CZ" sz="1100" dirty="0" err="1"/>
              <a:t>štandarty</a:t>
            </a:r>
            <a:r>
              <a:rPr lang="cs-CZ" sz="1100" dirty="0"/>
              <a:t> zvětralé</a:t>
            </a:r>
            <a:br>
              <a:rPr lang="cs-CZ" sz="1100" dirty="0"/>
            </a:br>
            <a:r>
              <a:rPr lang="cs-CZ" sz="1100" dirty="0"/>
              <a:t>talíře mozolů </a:t>
            </a:r>
            <a:r>
              <a:rPr lang="cs-CZ" sz="1100" dirty="0" err="1"/>
              <a:t>fijaly</a:t>
            </a:r>
            <a:r>
              <a:rPr lang="cs-CZ" sz="1100" dirty="0"/>
              <a:t> ústraní</a:t>
            </a:r>
            <a:br>
              <a:rPr lang="cs-CZ" sz="1100" dirty="0"/>
            </a:br>
            <a:r>
              <a:rPr lang="cs-CZ" sz="1100" dirty="0"/>
              <a:t>ruce starých dělníků chodily by ještě pro munici</a:t>
            </a:r>
            <a:br>
              <a:rPr lang="cs-CZ" sz="1100" dirty="0"/>
            </a:br>
            <a:r>
              <a:rPr lang="cs-CZ" sz="1100" dirty="0"/>
              <a:t>ty ruce starých dělníků puškami </a:t>
            </a:r>
            <a:r>
              <a:rPr lang="cs-CZ" sz="1100" dirty="0" err="1"/>
              <a:t>vonějící</a:t>
            </a: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/>
              <a:t>staří dělníci nemají stání</a:t>
            </a:r>
            <a:br>
              <a:rPr lang="cs-CZ" sz="1100" dirty="0"/>
            </a:br>
            <a:r>
              <a:rPr lang="cs-CZ" sz="1100" dirty="0"/>
              <a:t>ani nohy jim nemohou zapomenouti</a:t>
            </a:r>
            <a:br>
              <a:rPr lang="cs-CZ" sz="1100" dirty="0"/>
            </a:br>
            <a:r>
              <a:rPr lang="cs-CZ" sz="1100" dirty="0"/>
              <a:t>z práce do práce z práce do práce</a:t>
            </a:r>
            <a:br>
              <a:rPr lang="cs-CZ" sz="1100" dirty="0"/>
            </a:br>
            <a:r>
              <a:rPr lang="cs-CZ" sz="1100" dirty="0"/>
              <a:t>chodily bez ustání</a:t>
            </a:r>
            <a:br>
              <a:rPr lang="cs-CZ" sz="1100" dirty="0"/>
            </a:br>
            <a:r>
              <a:rPr lang="cs-CZ" sz="1100" dirty="0"/>
              <a:t>nohy jež teď se div nezhroutí</a:t>
            </a:r>
            <a:br>
              <a:rPr lang="cs-CZ" sz="1100" dirty="0"/>
            </a:br>
            <a:r>
              <a:rPr lang="cs-CZ" sz="1100" dirty="0"/>
              <a:t>nohy starých dělníků</a:t>
            </a:r>
            <a:br>
              <a:rPr lang="cs-CZ" sz="1100" dirty="0"/>
            </a:br>
            <a:r>
              <a:rPr lang="cs-CZ" sz="1100" dirty="0"/>
              <a:t>v kolenou nalomené</a:t>
            </a:r>
            <a:br>
              <a:rPr lang="cs-CZ" sz="1100" dirty="0"/>
            </a:br>
            <a:r>
              <a:rPr lang="cs-CZ" sz="1100" dirty="0"/>
              <a:t>městkami tatované</a:t>
            </a:r>
            <a:br>
              <a:rPr lang="cs-CZ" sz="1100" dirty="0"/>
            </a:br>
            <a:r>
              <a:rPr lang="cs-CZ" sz="1100" dirty="0"/>
              <a:t>nohy starých dělníků</a:t>
            </a:r>
            <a:br>
              <a:rPr lang="cs-CZ" sz="1100" dirty="0"/>
            </a:br>
            <a:r>
              <a:rPr lang="cs-CZ" sz="1100" dirty="0"/>
              <a:t>pilíře včerejška</a:t>
            </a:r>
            <a:br>
              <a:rPr lang="cs-CZ" sz="1100" dirty="0"/>
            </a:br>
            <a:r>
              <a:rPr lang="cs-CZ" sz="1100" dirty="0"/>
              <a:t>stoupy opotřebované</a:t>
            </a:r>
            <a:br>
              <a:rPr lang="cs-CZ" sz="1100" dirty="0"/>
            </a:br>
            <a:r>
              <a:rPr lang="cs-CZ" sz="1100" dirty="0" err="1"/>
              <a:t>rahna</a:t>
            </a:r>
            <a:r>
              <a:rPr lang="cs-CZ" sz="1100" dirty="0"/>
              <a:t> zbavená plachet</a:t>
            </a:r>
            <a:br>
              <a:rPr lang="cs-CZ" sz="1100" dirty="0"/>
            </a:br>
            <a:r>
              <a:rPr lang="cs-CZ" sz="1100" dirty="0"/>
              <a:t>nohy starých dělníků</a:t>
            </a:r>
            <a:br>
              <a:rPr lang="cs-CZ" sz="1100" dirty="0"/>
            </a:br>
            <a:r>
              <a:rPr lang="cs-CZ" sz="1100" dirty="0"/>
              <a:t>taktovky rozloučení</a:t>
            </a:r>
            <a:br>
              <a:rPr lang="cs-CZ" sz="1100" dirty="0"/>
            </a:br>
            <a:r>
              <a:rPr lang="cs-CZ" sz="1100" dirty="0"/>
              <a:t>stvoly před kosou</a:t>
            </a:r>
            <a:br>
              <a:rPr lang="cs-CZ" sz="1100" dirty="0"/>
            </a:br>
            <a:r>
              <a:rPr lang="cs-CZ" sz="1100" dirty="0"/>
              <a:t>průvodkyně do země</a:t>
            </a:r>
            <a:br>
              <a:rPr lang="cs-CZ" sz="1100" dirty="0"/>
            </a:br>
            <a:r>
              <a:rPr lang="cs-CZ" sz="1100" dirty="0"/>
              <a:t>nohy starých dělníků</a:t>
            </a:r>
            <a:br>
              <a:rPr lang="cs-CZ" sz="1100" dirty="0"/>
            </a:br>
            <a:r>
              <a:rPr lang="cs-CZ" sz="1100" dirty="0"/>
              <a:t>marnotratnice vykořistěné</a:t>
            </a:r>
            <a:br>
              <a:rPr lang="cs-CZ" sz="1100" dirty="0"/>
            </a:br>
            <a:r>
              <a:rPr lang="cs-CZ" sz="1100" dirty="0"/>
              <a:t>poutnice oloupené</a:t>
            </a:r>
            <a:br>
              <a:rPr lang="cs-CZ" sz="1100" dirty="0"/>
            </a:br>
            <a:r>
              <a:rPr lang="cs-CZ" sz="1100" dirty="0"/>
              <a:t>poslice nevděku</a:t>
            </a:r>
            <a:br>
              <a:rPr lang="cs-CZ" sz="1100" dirty="0"/>
            </a:br>
            <a:r>
              <a:rPr lang="cs-CZ" sz="1100" dirty="0"/>
              <a:t>nohy starých dělníků</a:t>
            </a:r>
            <a:br>
              <a:rPr lang="cs-CZ" sz="1100" dirty="0"/>
            </a:br>
            <a:r>
              <a:rPr lang="cs-CZ" sz="1100" dirty="0"/>
              <a:t>které stávaly před četníky</a:t>
            </a:r>
            <a:br>
              <a:rPr lang="cs-CZ" sz="1100" dirty="0"/>
            </a:br>
            <a:r>
              <a:rPr lang="cs-CZ" sz="1100" dirty="0"/>
              <a:t>šiky s dlažby a silnice</a:t>
            </a:r>
            <a:br>
              <a:rPr lang="cs-CZ" sz="1100" dirty="0"/>
            </a:br>
            <a:r>
              <a:rPr lang="cs-CZ" sz="1100" dirty="0"/>
              <a:t>pod nimiž duněla země</a:t>
            </a:r>
            <a:br>
              <a:rPr lang="cs-CZ" sz="1100" dirty="0"/>
            </a:br>
            <a:r>
              <a:rPr lang="cs-CZ" sz="1100" dirty="0"/>
              <a:t>nohy starých dělníků</a:t>
            </a:r>
            <a:br>
              <a:rPr lang="cs-CZ" sz="1100" dirty="0"/>
            </a:br>
            <a:r>
              <a:rPr lang="cs-CZ" sz="1100" dirty="0"/>
              <a:t>tváře starých dělníků</a:t>
            </a:r>
            <a:br>
              <a:rPr lang="cs-CZ" sz="1100" dirty="0"/>
            </a:br>
            <a:r>
              <a:rPr lang="cs-CZ" sz="1100" dirty="0"/>
              <a:t>stránky strašné kroniky</a:t>
            </a:r>
            <a:br>
              <a:rPr lang="cs-CZ" sz="1100" dirty="0"/>
            </a:br>
            <a:r>
              <a:rPr lang="cs-CZ" sz="1100" dirty="0"/>
              <a:t>prázdné nory kleteb</a:t>
            </a:r>
            <a:br>
              <a:rPr lang="cs-CZ" sz="1100" dirty="0"/>
            </a:br>
            <a:r>
              <a:rPr lang="cs-CZ" sz="1100" dirty="0"/>
              <a:t>dokumenty jha</a:t>
            </a:r>
            <a:br>
              <a:rPr lang="cs-CZ" sz="1100" dirty="0"/>
            </a:br>
            <a:r>
              <a:rPr lang="cs-CZ" sz="1100" dirty="0"/>
              <a:t>staří dělníci odcházejí</a:t>
            </a:r>
            <a:br>
              <a:rPr lang="cs-CZ" sz="1100" dirty="0"/>
            </a:br>
            <a:r>
              <a:rPr lang="cs-CZ" sz="1100" dirty="0"/>
              <a:t>druh za druhem</a:t>
            </a:r>
            <a:br>
              <a:rPr lang="cs-CZ" sz="1100" dirty="0"/>
            </a:br>
            <a:r>
              <a:rPr lang="cs-CZ" sz="1100" dirty="0"/>
              <a:t>staří dělníci přicházejí</a:t>
            </a:r>
            <a:br>
              <a:rPr lang="cs-CZ" sz="1100" dirty="0"/>
            </a:br>
            <a:r>
              <a:rPr lang="cs-CZ" sz="1100" dirty="0"/>
              <a:t>kamarád s kamarády</a:t>
            </a:r>
            <a:br>
              <a:rPr lang="cs-CZ" sz="1100" dirty="0"/>
            </a:br>
            <a:r>
              <a:rPr lang="cs-CZ" sz="1100" dirty="0"/>
              <a:t>ti staří dělníci okrašlují</a:t>
            </a:r>
            <a:br>
              <a:rPr lang="cs-CZ" sz="1100" dirty="0"/>
            </a:br>
            <a:r>
              <a:rPr lang="cs-CZ" sz="1100" dirty="0"/>
              <a:t>dni našeho života</a:t>
            </a:r>
            <a:br>
              <a:rPr lang="cs-CZ" sz="1100" dirty="0"/>
            </a:br>
            <a:r>
              <a:rPr lang="cs-CZ" sz="1100" dirty="0"/>
              <a:t>dřina je strašlivá</a:t>
            </a:r>
            <a:br>
              <a:rPr lang="cs-CZ" sz="1100" dirty="0"/>
            </a:br>
            <a:r>
              <a:rPr lang="cs-CZ" sz="1100" dirty="0"/>
              <a:t>bolest je těžká</a:t>
            </a:r>
            <a:br>
              <a:rPr lang="cs-CZ" sz="1100" dirty="0"/>
            </a:br>
            <a:r>
              <a:rPr lang="cs-CZ" sz="1100" dirty="0"/>
              <a:t>smrt není</a:t>
            </a:r>
            <a:br>
              <a:rPr lang="cs-CZ" sz="1100" dirty="0"/>
            </a:br>
            <a:r>
              <a:rPr lang="cs-CZ" sz="1100" dirty="0"/>
              <a:t>dni našeho života</a:t>
            </a:r>
            <a:br>
              <a:rPr lang="cs-CZ" sz="1100" dirty="0"/>
            </a:br>
            <a:r>
              <a:rPr lang="cs-CZ" sz="1100" dirty="0"/>
              <a:t>dni nesené dělníky</a:t>
            </a:r>
            <a:br>
              <a:rPr lang="cs-CZ" sz="1100" dirty="0"/>
            </a:br>
            <a:r>
              <a:rPr lang="cs-CZ" sz="1100" dirty="0"/>
              <a:t>k vykoupení</a:t>
            </a:r>
            <a:endParaRPr lang="cs-CZ" sz="11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012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/>
              <a:t>dílo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8259" y="843558"/>
            <a:ext cx="8496944" cy="3456384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prozaická tvorba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r>
              <a:rPr lang="cs-CZ" sz="2000" b="1" dirty="0" smtClean="0">
                <a:solidFill>
                  <a:schemeClr val="bg1"/>
                </a:solidFill>
              </a:rPr>
              <a:t>S městem za zády </a:t>
            </a:r>
            <a:r>
              <a:rPr lang="cs-CZ" sz="2000" dirty="0" smtClean="0">
                <a:solidFill>
                  <a:schemeClr val="tx1"/>
                </a:solidFill>
              </a:rPr>
              <a:t>(1923) –  kniha fejetonů z období před narukováním na frontu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r>
              <a:rPr lang="cs-CZ" sz="2000" b="1" dirty="0" smtClean="0">
                <a:solidFill>
                  <a:schemeClr val="bg1"/>
                </a:solidFill>
              </a:rPr>
              <a:t>Ať žije život </a:t>
            </a:r>
            <a:r>
              <a:rPr lang="cs-CZ" sz="2000" dirty="0" smtClean="0">
                <a:solidFill>
                  <a:schemeClr val="tx1"/>
                </a:solidFill>
              </a:rPr>
              <a:t>(1920) – fejetony a úvahy o umění</a:t>
            </a:r>
          </a:p>
          <a:p>
            <a:pPr marL="800100" lvl="1" indent="-342900" algn="l">
              <a:buFont typeface="Wingdings" panose="05000000000000000000" pitchFamily="2" charset="2"/>
              <a:buChar char="§"/>
            </a:pPr>
            <a:r>
              <a:rPr lang="cs-CZ" sz="2000" b="1" dirty="0" smtClean="0">
                <a:solidFill>
                  <a:schemeClr val="bg1"/>
                </a:solidFill>
              </a:rPr>
              <a:t>Anti – </a:t>
            </a:r>
            <a:r>
              <a:rPr lang="cs-CZ" sz="2000" b="1" dirty="0" err="1" smtClean="0">
                <a:solidFill>
                  <a:schemeClr val="bg1"/>
                </a:solidFill>
              </a:rPr>
              <a:t>Gide</a:t>
            </a:r>
            <a:r>
              <a:rPr lang="cs-CZ" sz="2000" b="1" dirty="0" smtClean="0">
                <a:solidFill>
                  <a:schemeClr val="bg1"/>
                </a:solidFill>
              </a:rPr>
              <a:t> neboli Optimismus bez pověr a iluzí</a:t>
            </a:r>
            <a:r>
              <a:rPr lang="cs-CZ" sz="2000" dirty="0" smtClean="0">
                <a:solidFill>
                  <a:schemeClr val="tx1"/>
                </a:solidFill>
              </a:rPr>
              <a:t>  (1937)</a:t>
            </a:r>
          </a:p>
          <a:p>
            <a:pPr marL="1257300" lvl="2" indent="-342900" algn="l"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chemeClr val="tx1"/>
                </a:solidFill>
              </a:rPr>
              <a:t>ostrá polemika s francouzským spisovatelem André </a:t>
            </a:r>
            <a:r>
              <a:rPr lang="cs-CZ" sz="2000" dirty="0" err="1" smtClean="0">
                <a:solidFill>
                  <a:schemeClr val="tx1"/>
                </a:solidFill>
              </a:rPr>
              <a:t>Gidem</a:t>
            </a:r>
            <a:r>
              <a:rPr lang="cs-CZ" sz="2000" dirty="0" smtClean="0">
                <a:solidFill>
                  <a:schemeClr val="tx1"/>
                </a:solidFill>
              </a:rPr>
              <a:t> (pozdější nositel Nobelovy ceny za literaturu), který napsal knihu o svých zkušenostech ze Sovětského svazu, z nějž byl, byť silně levicově orientovaný, velmi rozčarován</a:t>
            </a:r>
          </a:p>
          <a:p>
            <a:pPr marL="1257300" lvl="2" indent="-342900" algn="l"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chemeClr val="tx1"/>
                </a:solidFill>
              </a:rPr>
              <a:t>S. K. Neumann mu, byť bez vlastní zkušenosti, oponuje, hájí Sovětský svaz v duchu stalinské rétoriky </a:t>
            </a:r>
            <a:endParaRPr lang="cs-CZ" sz="20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867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3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3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800" dirty="0" smtClean="0">
                <a:solidFill>
                  <a:schemeClr val="bg1"/>
                </a:solidFill>
              </a:rPr>
            </a:br>
            <a:r>
              <a:rPr lang="cs-CZ" sz="3200" dirty="0" err="1" smtClean="0"/>
              <a:t>zDROJE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03598"/>
            <a:ext cx="8568952" cy="3600400"/>
          </a:xfrm>
        </p:spPr>
        <p:txBody>
          <a:bodyPr>
            <a:noAutofit/>
          </a:bodyPr>
          <a:lstStyle/>
          <a:p>
            <a:r>
              <a:rPr lang="cs-CZ" sz="1000" dirty="0">
                <a:solidFill>
                  <a:schemeClr val="tx1"/>
                </a:solidFill>
              </a:rPr>
              <a:t>Literatura pro </a:t>
            </a:r>
            <a:r>
              <a:rPr lang="cs-CZ" sz="1000" dirty="0" smtClean="0">
                <a:solidFill>
                  <a:schemeClr val="tx1"/>
                </a:solidFill>
              </a:rPr>
              <a:t>3. </a:t>
            </a:r>
            <a:r>
              <a:rPr lang="cs-CZ" sz="1000" dirty="0">
                <a:solidFill>
                  <a:schemeClr val="tx1"/>
                </a:solidFill>
              </a:rPr>
              <a:t>r</a:t>
            </a:r>
            <a:r>
              <a:rPr lang="cs-CZ" sz="1000" smtClean="0">
                <a:solidFill>
                  <a:schemeClr val="tx1"/>
                </a:solidFill>
              </a:rPr>
              <a:t>očník </a:t>
            </a:r>
            <a:r>
              <a:rPr lang="cs-CZ" sz="1000" dirty="0">
                <a:solidFill>
                  <a:schemeClr val="tx1"/>
                </a:solidFill>
              </a:rPr>
              <a:t>středních škol – Učebnice. 1. Vyd. Brno, </a:t>
            </a:r>
            <a:r>
              <a:rPr lang="cs-CZ" sz="1000" dirty="0" err="1">
                <a:solidFill>
                  <a:schemeClr val="tx1"/>
                </a:solidFill>
              </a:rPr>
              <a:t>Didaktis</a:t>
            </a:r>
            <a:r>
              <a:rPr lang="cs-CZ" sz="1000" dirty="0">
                <a:solidFill>
                  <a:schemeClr val="tx1"/>
                </a:solidFill>
              </a:rPr>
              <a:t> 2009. 151 s. </a:t>
            </a:r>
            <a:r>
              <a:rPr lang="cs-CZ" sz="1000" dirty="0" smtClean="0">
                <a:solidFill>
                  <a:schemeClr val="tx1"/>
                </a:solidFill>
              </a:rPr>
              <a:t>ISBN </a:t>
            </a:r>
            <a:r>
              <a:rPr lang="cs-CZ" sz="1000" dirty="0" smtClean="0"/>
              <a:t>978-80-7358-135-0</a:t>
            </a:r>
          </a:p>
          <a:p>
            <a:r>
              <a:rPr lang="cs-CZ" sz="1000" dirty="0"/>
              <a:t>AUTOR NEUVEDEN. Stanislav Kostka Neumann [online]. [cit. </a:t>
            </a:r>
            <a:r>
              <a:rPr lang="cs-CZ" sz="1000" dirty="0" smtClean="0"/>
              <a:t>8.10.2013]. </a:t>
            </a:r>
            <a:r>
              <a:rPr lang="cs-CZ" sz="1000" dirty="0"/>
              <a:t>Dostupný na WWW: http://</a:t>
            </a:r>
            <a:r>
              <a:rPr lang="cs-CZ" sz="1000" dirty="0" smtClean="0"/>
              <a:t>cs.wikipedia.org/wiki/Stanislav_Kostka_Neumann</a:t>
            </a:r>
          </a:p>
          <a:p>
            <a:r>
              <a:rPr lang="cs-CZ" sz="1000" dirty="0"/>
              <a:t>NEZVAL, Vítězslav. Moderní básnické směry. Praha: československý spisovatel, 1969, ISBN NEUVEDENO. </a:t>
            </a:r>
            <a:endParaRPr lang="cs-CZ" sz="1000" dirty="0" smtClean="0"/>
          </a:p>
          <a:p>
            <a:r>
              <a:rPr lang="cs-CZ" sz="1000" dirty="0"/>
              <a:t>AUTOR NEUVEDEN. </a:t>
            </a:r>
            <a:r>
              <a:rPr lang="cs-CZ" sz="1000" dirty="0" err="1"/>
              <a:t>CojeCo</a:t>
            </a:r>
            <a:r>
              <a:rPr lang="cs-CZ" sz="1000" dirty="0"/>
              <a:t> [online]. [cit. </a:t>
            </a:r>
            <a:r>
              <a:rPr lang="cs-CZ" sz="1000" dirty="0" smtClean="0"/>
              <a:t>8.10.2013]. </a:t>
            </a:r>
            <a:r>
              <a:rPr lang="cs-CZ" sz="1000" dirty="0"/>
              <a:t>Dostupný na WWW: http://www.cojeco.cz/index.php?detail=1&amp;id_desc=64648&amp;s_lang=2 </a:t>
            </a:r>
            <a:endParaRPr lang="cs-CZ" sz="1000" dirty="0" smtClean="0"/>
          </a:p>
          <a:p>
            <a:r>
              <a:rPr lang="cs-CZ" sz="1000" dirty="0"/>
              <a:t>GELLNER, František.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8.10.2013…]. </a:t>
            </a:r>
            <a:r>
              <a:rPr lang="cs-CZ" sz="1000" dirty="0"/>
              <a:t>Dostupný na WWW: http://</a:t>
            </a:r>
            <a:r>
              <a:rPr lang="cs-CZ" sz="1000" dirty="0" smtClean="0"/>
              <a:t>commons.wikimedia.org/wiki/File:SKNeumann_by_Gellner.jpg</a:t>
            </a:r>
          </a:p>
          <a:p>
            <a:r>
              <a:rPr lang="cs-CZ" sz="1000" dirty="0"/>
              <a:t>HOFFMANN, Bohuslav; STRYALOVÁ, Jaroslava. Literatura pro II. ročník středních škol. Praha: SPN, 1985, ISBN NEUVEDENO</a:t>
            </a:r>
            <a:r>
              <a:rPr lang="cs-CZ" sz="1000" dirty="0" smtClean="0"/>
              <a:t>.</a:t>
            </a:r>
          </a:p>
          <a:p>
            <a:r>
              <a:rPr lang="cs-CZ" sz="1000" dirty="0"/>
              <a:t>AUTOR NEUVEDEN. Stanislav Kostka Neumann [online]. [cit. </a:t>
            </a:r>
            <a:r>
              <a:rPr lang="cs-CZ" sz="1000" dirty="0" smtClean="0"/>
              <a:t>8.10.2013]. </a:t>
            </a:r>
            <a:r>
              <a:rPr lang="cs-CZ" sz="1000" dirty="0"/>
              <a:t>Dostupný na WWW: http://</a:t>
            </a:r>
            <a:r>
              <a:rPr lang="cs-CZ" sz="1000" dirty="0" smtClean="0"/>
              <a:t>cs.wikipedia.org/wiki/Stanislav_Kostka_Neumann</a:t>
            </a:r>
          </a:p>
          <a:p>
            <a:r>
              <a:rPr lang="cs-CZ" sz="1000" dirty="0"/>
              <a:t>AUTOR NEUVEDEN. Stanislav Kostka Neumann [online]. [cit. </a:t>
            </a:r>
            <a:r>
              <a:rPr lang="cs-CZ" sz="1000" dirty="0" smtClean="0"/>
              <a:t>8.10.2013]. </a:t>
            </a:r>
            <a:r>
              <a:rPr lang="cs-CZ" sz="1000" dirty="0"/>
              <a:t>Dostupný na WWW: http://encyklopedie.brna.cz/home-mmb/?acc=profil_osobnosti&amp;load=10466 </a:t>
            </a:r>
            <a:endParaRPr lang="cs-CZ" sz="1000" dirty="0" smtClean="0"/>
          </a:p>
          <a:p>
            <a:r>
              <a:rPr lang="cs-CZ" sz="1000" dirty="0"/>
              <a:t>GROMBÍŘ, Jakub. Neumannová versus Neumann [online]. [cit. </a:t>
            </a:r>
            <a:r>
              <a:rPr lang="cs-CZ" sz="1000" dirty="0" smtClean="0"/>
              <a:t>8.10.2013]. </a:t>
            </a:r>
            <a:r>
              <a:rPr lang="cs-CZ" sz="1000" dirty="0"/>
              <a:t>Dostupný na WWW: http://aluze.cz/1999_01/neumannova.php </a:t>
            </a:r>
            <a:r>
              <a:rPr lang="cs-CZ" sz="1000" dirty="0" smtClean="0"/>
              <a:t> </a:t>
            </a:r>
          </a:p>
          <a:p>
            <a:r>
              <a:rPr lang="cs-CZ" sz="1000" dirty="0"/>
              <a:t>KOVÁŘÍK, Vladimír. Literární toulky Moravou. Praha: Albatros, 1985, ISBN NEUVEDENO. </a:t>
            </a:r>
            <a:endParaRPr lang="cs-CZ" sz="1000" dirty="0" smtClean="0"/>
          </a:p>
          <a:p>
            <a:r>
              <a:rPr lang="cs-CZ" sz="1000" dirty="0"/>
              <a:t>AUTOR NEUVEDEN. Autogramy z kosího hnízda [online]. [cit. 9.3.2014]. Dostupný na WWW: http://autogramy.blgz.cz/2010/12/Stanislav-Neumann.html#foto </a:t>
            </a:r>
            <a:endParaRPr lang="cs-CZ" sz="1000" dirty="0" smtClean="0"/>
          </a:p>
          <a:p>
            <a:r>
              <a:rPr lang="cs-CZ" sz="1000" dirty="0">
                <a:solidFill>
                  <a:schemeClr val="tx1"/>
                </a:solidFill>
              </a:rPr>
              <a:t>KOLEKTIV AUTORŮ. Školní atlas České republiky. Praha: kartografie Praha, 2004, ISBN 80-7011-657-9.</a:t>
            </a:r>
            <a:r>
              <a:rPr lang="cs-CZ" sz="1000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1000" dirty="0">
                <a:solidFill>
                  <a:schemeClr val="tx1"/>
                </a:solidFill>
              </a:rPr>
              <a:t>KOLEKTIV AUTORŮ. Školní atlas světa. Praha: Kartografie Praha, 2004, ISBN 80-7011-730-3. </a:t>
            </a:r>
            <a:endParaRPr lang="cs-CZ" sz="1000" dirty="0" smtClean="0">
              <a:solidFill>
                <a:schemeClr val="tx1"/>
              </a:solidFill>
            </a:endParaRPr>
          </a:p>
          <a:p>
            <a:r>
              <a:rPr lang="cs-CZ" sz="1000" dirty="0"/>
              <a:t>AUTOR NEUVEDEN. Encyklopedie dějin Brna [online]. [</a:t>
            </a:r>
            <a:r>
              <a:rPr lang="cs-CZ" sz="1000" dirty="0" smtClean="0"/>
              <a:t>cit.8.10.2013]. </a:t>
            </a:r>
            <a:r>
              <a:rPr lang="cs-CZ" sz="1000" dirty="0"/>
              <a:t>Dostupný na WWW: http://encyklopedie.brna.cz/home-mmb/?</a:t>
            </a:r>
            <a:r>
              <a:rPr lang="cs-CZ" sz="1000" dirty="0" smtClean="0"/>
              <a:t>acc=profil_osobnosti&amp;load=10466</a:t>
            </a:r>
          </a:p>
          <a:p>
            <a:r>
              <a:rPr lang="cs-CZ" sz="1000" dirty="0"/>
              <a:t>AUTOR NEUVEDEN. Bílovice nad Svitavou - oficiální web obce [online]. [cit. </a:t>
            </a:r>
            <a:r>
              <a:rPr lang="cs-CZ" sz="1000" dirty="0" smtClean="0"/>
              <a:t>8.10.2013]. </a:t>
            </a:r>
            <a:r>
              <a:rPr lang="cs-CZ" sz="1000" dirty="0"/>
              <a:t>Dostupný na WWW: http://www.bilovice-nad-svitavou.cz/vismo/galerie2.asp?id_galerie=1025&amp;n=bilovice%2Dnad%2Dsvitavou&amp;p1=68&amp;pocet=25&amp;stranka=2 </a:t>
            </a:r>
            <a:endParaRPr lang="cs-CZ" sz="1000" dirty="0" smtClean="0"/>
          </a:p>
          <a:p>
            <a:r>
              <a:rPr lang="cs-CZ" sz="1000" dirty="0"/>
              <a:t>NEUMANN, Stanislav Kostka. Chvála rotačky [online]. [cit. </a:t>
            </a:r>
            <a:r>
              <a:rPr lang="cs-CZ" sz="1000" dirty="0" smtClean="0"/>
              <a:t>8.10.2013]. </a:t>
            </a:r>
            <a:r>
              <a:rPr lang="cs-CZ" sz="1000" dirty="0"/>
              <a:t>Dostupný na WWW: http://www.cesky-jazyk.cz/citanka/stanislav-kostka-neumann/chvala-rotacky-nove-zpevy.html </a:t>
            </a:r>
            <a:endParaRPr lang="cs-CZ" sz="1000" dirty="0" smtClean="0"/>
          </a:p>
          <a:p>
            <a:r>
              <a:rPr lang="cs-CZ" sz="1000" dirty="0"/>
              <a:t>NEUMANN, Stanislav Kostka. Pozdrav Tomáši G. Masarykovi [online]. [cit. </a:t>
            </a:r>
            <a:r>
              <a:rPr lang="cs-CZ" sz="1000" dirty="0" smtClean="0"/>
              <a:t>8.10.2013]. </a:t>
            </a:r>
            <a:r>
              <a:rPr lang="cs-CZ" sz="1000" dirty="0"/>
              <a:t>Dostupný na WWW: http://archive.org/stream/tgmasarykoslavn00bl/tgmasarykoslavn00bl_djvu.txt </a:t>
            </a:r>
            <a:r>
              <a:rPr lang="cs-CZ" sz="1000" dirty="0" smtClean="0"/>
              <a:t> </a:t>
            </a:r>
            <a:endParaRPr lang="cs-CZ" sz="1000" dirty="0">
              <a:solidFill>
                <a:schemeClr val="tx1"/>
              </a:solidFill>
            </a:endParaRPr>
          </a:p>
          <a:p>
            <a:r>
              <a:rPr lang="cs-CZ" sz="1000" dirty="0" smtClean="0">
                <a:solidFill>
                  <a:schemeClr val="tx1"/>
                </a:solidFill>
              </a:rPr>
              <a:t>  </a:t>
            </a:r>
            <a:endParaRPr lang="cs-CZ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17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3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3800" dirty="0" smtClean="0">
                <a:solidFill>
                  <a:schemeClr val="bg1"/>
                </a:solidFill>
              </a:rPr>
            </a:br>
            <a:r>
              <a:rPr lang="cs-CZ" sz="3200" dirty="0" err="1" smtClean="0"/>
              <a:t>zDROJE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03598"/>
            <a:ext cx="8568952" cy="3600400"/>
          </a:xfrm>
        </p:spPr>
        <p:txBody>
          <a:bodyPr>
            <a:noAutofit/>
          </a:bodyPr>
          <a:lstStyle/>
          <a:p>
            <a:r>
              <a:rPr lang="cs-CZ" sz="1000" dirty="0">
                <a:solidFill>
                  <a:schemeClr val="tx1"/>
                </a:solidFill>
              </a:rPr>
              <a:t>Literatura pro </a:t>
            </a:r>
            <a:r>
              <a:rPr lang="cs-CZ" sz="1000" dirty="0" smtClean="0">
                <a:solidFill>
                  <a:schemeClr val="tx1"/>
                </a:solidFill>
              </a:rPr>
              <a:t>3. </a:t>
            </a:r>
            <a:r>
              <a:rPr lang="cs-CZ" sz="1000" dirty="0">
                <a:solidFill>
                  <a:schemeClr val="tx1"/>
                </a:solidFill>
              </a:rPr>
              <a:t>Ročník středních škol – Učebnice. 1. Vyd. Brno, </a:t>
            </a:r>
            <a:r>
              <a:rPr lang="cs-CZ" sz="1000" dirty="0" err="1">
                <a:solidFill>
                  <a:schemeClr val="tx1"/>
                </a:solidFill>
              </a:rPr>
              <a:t>Didaktis</a:t>
            </a:r>
            <a:r>
              <a:rPr lang="cs-CZ" sz="1000" dirty="0">
                <a:solidFill>
                  <a:schemeClr val="tx1"/>
                </a:solidFill>
              </a:rPr>
              <a:t> 2009. 151 s. </a:t>
            </a:r>
            <a:r>
              <a:rPr lang="cs-CZ" sz="1000" dirty="0" smtClean="0">
                <a:solidFill>
                  <a:schemeClr val="tx1"/>
                </a:solidFill>
              </a:rPr>
              <a:t>ISBN </a:t>
            </a:r>
            <a:r>
              <a:rPr lang="cs-CZ" sz="1000" dirty="0" smtClean="0"/>
              <a:t>978-80-7358-135-0</a:t>
            </a:r>
          </a:p>
          <a:p>
            <a:r>
              <a:rPr lang="cs-CZ" sz="1000" dirty="0"/>
              <a:t>NEUMANN, Stanislav Kostka. Socialistickým ženám [online]. [cit. </a:t>
            </a:r>
            <a:r>
              <a:rPr lang="cs-CZ" sz="1000" dirty="0" smtClean="0"/>
              <a:t>8.10.2013]. </a:t>
            </a:r>
            <a:r>
              <a:rPr lang="cs-CZ" sz="1000" dirty="0"/>
              <a:t>Dostupný na WWW: http://terezka.8bit.cz/rude-zpevy</a:t>
            </a:r>
            <a:r>
              <a:rPr lang="cs-CZ" sz="1000" dirty="0" smtClean="0"/>
              <a:t>/</a:t>
            </a:r>
          </a:p>
          <a:p>
            <a:r>
              <a:rPr lang="cs-CZ" sz="1000" dirty="0"/>
              <a:t>NEUMANN, Stanislav Kostka. Staří dělníci [online]. [</a:t>
            </a:r>
            <a:r>
              <a:rPr lang="cs-CZ" sz="1000" dirty="0" smtClean="0"/>
              <a:t>cit.8. 10.2013]. </a:t>
            </a:r>
            <a:r>
              <a:rPr lang="cs-CZ" sz="1000" dirty="0"/>
              <a:t>Dostupný na WWW: http://www.karaoketexty.cz/texty-pisni/umbrtka/stari-delnici-392416 </a:t>
            </a:r>
            <a:r>
              <a:rPr lang="cs-CZ" sz="10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72494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0">
              <a:schemeClr val="bg2">
                <a:tint val="80000"/>
                <a:lumMod val="10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774" y="123478"/>
            <a:ext cx="8786674" cy="1224136"/>
          </a:xfrm>
        </p:spPr>
        <p:txBody>
          <a:bodyPr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STANISLAV KOSTKA NEUMANN</a:t>
            </a:r>
            <a:br>
              <a:rPr lang="cs-CZ" sz="2800" dirty="0" smtClean="0">
                <a:solidFill>
                  <a:schemeClr val="bg1"/>
                </a:solidFill>
              </a:rPr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2283718"/>
            <a:ext cx="5171853" cy="792088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DĚKUJI ZA POZORNOST.</a:t>
            </a:r>
            <a:endParaRPr lang="cs-CZ" sz="40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614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Tradeshow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1160</TotalTime>
  <Words>1944</Words>
  <Application>Microsoft Office PowerPoint</Application>
  <PresentationFormat>Předvádění na obrazovce (16:9)</PresentationFormat>
  <Paragraphs>193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Tradeshow</vt:lpstr>
      <vt:lpstr>Prezentace aplikace PowerPoint</vt:lpstr>
      <vt:lpstr>STANISLAV KOSTKA NEUMANN</vt:lpstr>
      <vt:lpstr>STANISLAV KOSTKA NEUMANN ÚVOD</vt:lpstr>
      <vt:lpstr>STANISLAV KOSTKA NEUMANN ŽIVOTNÍ OSUDY</vt:lpstr>
      <vt:lpstr>STANISLAV KOSTKA NEUMANN ŽIVOTNÍ OSUDY</vt:lpstr>
      <vt:lpstr>STANISLAV KOSTKA NEUMANN ŽIVOTNÍ OSUDY</vt:lpstr>
      <vt:lpstr>STANISLAV KOSTKA NEUMANN LITERÁRNÍ ZEMĚPIS</vt:lpstr>
      <vt:lpstr>STANISLAV KOSTKA NEUMANN pobyt v Brně a v Bílovicích nad Svitavou</vt:lpstr>
      <vt:lpstr>STANISLAV KOSTKA NEUMANN pobyt v Brně a v Bílovicích nad Svitavou</vt:lpstr>
      <vt:lpstr>STANISLAV KOSTKA NEUMANN NOVINÁŘSKÁ ČINNOST</vt:lpstr>
      <vt:lpstr>STANISLAV KOSTKA NEUMANN dílo</vt:lpstr>
      <vt:lpstr>STANISLAV KOSTKA NEUMANN dílo</vt:lpstr>
      <vt:lpstr>STANISLAV KOSTKA NEUMANN dílo</vt:lpstr>
      <vt:lpstr>STANISLAV KOSTKA NEUMANN dílo</vt:lpstr>
      <vt:lpstr>STANISLAV KOSTKA NEUMANN dílo</vt:lpstr>
      <vt:lpstr>STANISLAV KOSTKA NEUMANN dílo</vt:lpstr>
      <vt:lpstr>STANISLAV KOSTKA NEUMANN zDROJE</vt:lpstr>
      <vt:lpstr>STANISLAV KOSTKA NEUMANN zDROJE</vt:lpstr>
      <vt:lpstr>STANISLAV KOSTKA NEUMANN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STANISLAV KOSTKA NEUMANN</dc:title>
  <dc:creator>Dušan</dc:creator>
  <cp:lastModifiedBy>Dušan</cp:lastModifiedBy>
  <cp:revision>102</cp:revision>
  <dcterms:created xsi:type="dcterms:W3CDTF">2014-03-07T22:05:58Z</dcterms:created>
  <dcterms:modified xsi:type="dcterms:W3CDTF">2014-03-31T16:55:58Z</dcterms:modified>
</cp:coreProperties>
</file>