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9" r:id="rId4"/>
    <p:sldId id="258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504" autoAdjust="0"/>
  </p:normalViewPr>
  <p:slideViewPr>
    <p:cSldViewPr>
      <p:cViewPr varScale="1">
        <p:scale>
          <a:sx n="65" d="100"/>
          <a:sy n="65" d="100"/>
        </p:scale>
        <p:origin x="-15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287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33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87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111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538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89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899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33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94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436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151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481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476672"/>
            <a:ext cx="7772400" cy="1470025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Přívlastek II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VY_32_INOVACE_03-28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2440804"/>
              </p:ext>
            </p:extLst>
          </p:nvPr>
        </p:nvGraphicFramePr>
        <p:xfrm>
          <a:off x="1444983" y="1963440"/>
          <a:ext cx="5961698" cy="2559365"/>
        </p:xfrm>
        <a:graphic>
          <a:graphicData uri="http://schemas.openxmlformats.org/drawingml/2006/table">
            <a:tbl>
              <a:tblPr firstRow="1" firstCol="1" bandRow="1">
                <a:tableStyleId>{00A15C55-8517-42AA-B614-E9B94910E393}</a:tableStyleId>
              </a:tblPr>
              <a:tblGrid>
                <a:gridCol w="1448808"/>
                <a:gridCol w="4512890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0267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8029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19109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Skladba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109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Přívlastek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109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109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24. 8.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8218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Prohlubující</a:t>
                      </a:r>
                      <a:r>
                        <a:rPr lang="cs-CZ" sz="1400" kern="50" baseline="0" dirty="0" smtClean="0">
                          <a:effectLst/>
                        </a:rPr>
                        <a:t> </a:t>
                      </a:r>
                      <a:r>
                        <a:rPr lang="cs-CZ" sz="1400" kern="50" baseline="0" smtClean="0">
                          <a:effectLst/>
                        </a:rPr>
                        <a:t>učivo o přívlastku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4351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Přívlastek 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u="sng" dirty="0" smtClean="0">
                <a:solidFill>
                  <a:srgbClr val="0070C0"/>
                </a:solidFill>
              </a:rPr>
              <a:t>Přívlastek postupně rozvíjející</a:t>
            </a:r>
          </a:p>
          <a:p>
            <a:pPr marL="914400" lvl="2" indent="0">
              <a:buNone/>
            </a:pPr>
            <a:r>
              <a:rPr lang="cs-CZ" sz="2800" dirty="0" smtClean="0">
                <a:solidFill>
                  <a:schemeClr val="accent4">
                    <a:lumMod val="75000"/>
                  </a:schemeClr>
                </a:solidFill>
              </a:rPr>
              <a:t>Neoddělujeme čárkou, nespojujeme spojkou, nemůžeme libovolně měnit pořadí.</a:t>
            </a:r>
          </a:p>
          <a:p>
            <a:pPr marL="0" indent="0">
              <a:buNone/>
            </a:pPr>
            <a:r>
              <a:rPr lang="cs-CZ" dirty="0" smtClean="0"/>
              <a:t>	moderní české </a:t>
            </a:r>
            <a:r>
              <a:rPr lang="cs-CZ" u="sng" dirty="0" smtClean="0"/>
              <a:t>filmy</a:t>
            </a:r>
          </a:p>
          <a:p>
            <a:pPr marL="0" indent="0">
              <a:buNone/>
            </a:pPr>
            <a:r>
              <a:rPr lang="cs-CZ" u="sng" dirty="0" smtClean="0"/>
              <a:t>graficky: </a:t>
            </a:r>
            <a:r>
              <a:rPr lang="cs-CZ" dirty="0" smtClean="0"/>
              <a:t>   			filmy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české																						moderní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3059832" y="3429000"/>
            <a:ext cx="2520280" cy="1512168"/>
          </a:xfrm>
          <a:prstGeom prst="roundRect">
            <a:avLst/>
          </a:prstGeom>
          <a:noFill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3779912" y="3789040"/>
            <a:ext cx="432048" cy="36004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2411760" y="4869160"/>
            <a:ext cx="648072" cy="576064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9395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Grafické znázornění postupně rozvíjejícího přívlastku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		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nová osobní auta</a:t>
            </a:r>
          </a:p>
          <a:p>
            <a:pPr marL="0" indent="0">
              <a:buNone/>
            </a:pPr>
            <a:endParaRPr lang="cs-CZ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auta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nová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osobní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4644008" y="3212976"/>
            <a:ext cx="720080" cy="3383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3743908" y="2806080"/>
            <a:ext cx="2520280" cy="1152128"/>
          </a:xfrm>
          <a:prstGeom prst="round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3382427" y="3958208"/>
            <a:ext cx="792088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0144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Přívlastek několikanásobný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dirty="0" smtClean="0"/>
              <a:t>Jednotlivé členy spojujeme spojkou nebo oddělujeme čárkou. Můžeme měnit pořadí členů.</a:t>
            </a:r>
          </a:p>
          <a:p>
            <a:pPr marL="0" indent="0">
              <a:buNone/>
            </a:pPr>
            <a:r>
              <a:rPr lang="cs-CZ" dirty="0" smtClean="0"/>
              <a:t>Př.: 	</a:t>
            </a:r>
            <a:r>
              <a:rPr lang="cs-CZ" sz="2800" dirty="0" smtClean="0"/>
              <a:t>dlouhá 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 nebezpečná cesta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dlouhá</a:t>
            </a:r>
            <a:r>
              <a:rPr lang="cs-CZ" sz="2800" dirty="0" smtClean="0">
                <a:solidFill>
                  <a:srgbClr val="FF0000"/>
                </a:solidFill>
              </a:rPr>
              <a:t>,</a:t>
            </a:r>
            <a:r>
              <a:rPr lang="cs-CZ" sz="2800" dirty="0" smtClean="0"/>
              <a:t> nebezpečná cesta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nebezpečná a dlouhá cesta</a:t>
            </a:r>
          </a:p>
          <a:p>
            <a:pPr marL="0" indent="0">
              <a:buNone/>
            </a:pPr>
            <a:r>
              <a:rPr lang="cs-CZ" sz="2800" dirty="0"/>
              <a:t>	</a:t>
            </a:r>
            <a:r>
              <a:rPr lang="cs-CZ" sz="2800" dirty="0" smtClean="0"/>
              <a:t>		cesta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	dlouhá a nebezpečná</a:t>
            </a:r>
            <a:endParaRPr lang="cs-CZ" sz="2800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3" name="Přímá spojnice 2"/>
          <p:cNvCxnSpPr/>
          <p:nvPr/>
        </p:nvCxnSpPr>
        <p:spPr>
          <a:xfrm flipV="1">
            <a:off x="1835696" y="5373216"/>
            <a:ext cx="216024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051720" y="5373216"/>
            <a:ext cx="12961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347864" y="5373216"/>
            <a:ext cx="28803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V="1">
            <a:off x="2483768" y="4509120"/>
            <a:ext cx="1152128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9213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181" y="260648"/>
            <a:ext cx="8229600" cy="1143000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Rozhodni , zda se jedná o přívlastek postupně rozvíjející (PR), nebo několikanásobný (N).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6181" y="1538368"/>
            <a:ext cx="8229600" cy="4525963"/>
          </a:xfr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Prudký, ale bezpečný sjezd, tvarohové a makové buchty,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český kreslený film, nejkrásnější gotický hrad, červené a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bílé růže, prostorná zámecká galerie, stará osobní auta,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moje a tvoje přání, nová moderní výstavba, nádherný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 zámecký park, čtvrté nebo páté patro.</a:t>
            </a:r>
            <a:endParaRPr lang="cs-CZ" sz="2800" dirty="0"/>
          </a:p>
        </p:txBody>
      </p:sp>
      <p:sp>
        <p:nvSpPr>
          <p:cNvPr id="17" name="Obdélník 16"/>
          <p:cNvSpPr/>
          <p:nvPr/>
        </p:nvSpPr>
        <p:spPr>
          <a:xfrm>
            <a:off x="6372200" y="1738902"/>
            <a:ext cx="648072" cy="360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286192" y="5229200"/>
            <a:ext cx="648072" cy="360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236945" y="4365104"/>
            <a:ext cx="648072" cy="360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048164" y="3441310"/>
            <a:ext cx="648072" cy="360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059832" y="3425802"/>
            <a:ext cx="648072" cy="360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1610228" y="2598062"/>
            <a:ext cx="648072" cy="360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899592" y="3392996"/>
            <a:ext cx="648072" cy="360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1555448" y="4365104"/>
            <a:ext cx="648072" cy="360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2411760" y="1738902"/>
            <a:ext cx="648072" cy="360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3912909" y="5225377"/>
            <a:ext cx="648072" cy="360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4224619" y="2598062"/>
            <a:ext cx="648072" cy="360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6504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37" grpId="0" animBg="1"/>
      <p:bldP spid="41" grpId="0" animBg="1"/>
      <p:bldP spid="42" grpId="0" animBg="1"/>
      <p:bldP spid="43" grpId="0" animBg="1"/>
      <p:bldP spid="4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1187624" y="2924944"/>
            <a:ext cx="7056784" cy="27363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79912" y="2276872"/>
            <a:ext cx="4320480" cy="1800200"/>
          </a:xfrm>
          <a:prstGeom prst="rect">
            <a:avLst/>
          </a:prstGeom>
          <a:ln w="5715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Přívlastek postupně rozvíjející může mít některé členy rozvité nebo několikanásobné.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34455" y="1792386"/>
            <a:ext cx="8229600" cy="4569371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Babička umí moc dobré tvarohové, povidlové a makové buchty.</a:t>
            </a:r>
          </a:p>
          <a:p>
            <a:pPr marL="3657600" lvl="8" indent="0">
              <a:buNone/>
            </a:pP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427201" y="2555410"/>
            <a:ext cx="5472608" cy="194421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588224" y="2744924"/>
            <a:ext cx="1224136" cy="36004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buchty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880344" y="3527518"/>
            <a:ext cx="4203865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tvarohové, povidlové a makové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889372" y="3527518"/>
            <a:ext cx="1471042" cy="43204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dobré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88107" y="5157192"/>
            <a:ext cx="936104" cy="3600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moc</a:t>
            </a:r>
            <a:endParaRPr lang="cs-CZ" dirty="0"/>
          </a:p>
        </p:txBody>
      </p:sp>
      <p:cxnSp>
        <p:nvCxnSpPr>
          <p:cNvPr id="16" name="Přímá spojnice 15"/>
          <p:cNvCxnSpPr/>
          <p:nvPr/>
        </p:nvCxnSpPr>
        <p:spPr>
          <a:xfrm>
            <a:off x="3592355" y="4485185"/>
            <a:ext cx="432048" cy="44154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024403" y="4941168"/>
            <a:ext cx="1915749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5940152" y="4499626"/>
            <a:ext cx="216024" cy="44154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3677155" y="4995174"/>
            <a:ext cx="2470043" cy="32403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Několikanásobný člen</a:t>
            </a:r>
            <a:endParaRPr lang="cs-CZ" dirty="0"/>
          </a:p>
        </p:txBody>
      </p:sp>
      <p:cxnSp>
        <p:nvCxnSpPr>
          <p:cNvPr id="24" name="Přímá spojnice 23"/>
          <p:cNvCxnSpPr/>
          <p:nvPr/>
        </p:nvCxnSpPr>
        <p:spPr>
          <a:xfrm>
            <a:off x="6393704" y="4355610"/>
            <a:ext cx="0" cy="1449654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1372200" y="5772883"/>
            <a:ext cx="4947989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14" idx="2"/>
          </p:cNvCxnSpPr>
          <p:nvPr/>
        </p:nvCxnSpPr>
        <p:spPr>
          <a:xfrm>
            <a:off x="956159" y="5517232"/>
            <a:ext cx="0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956159" y="5661248"/>
            <a:ext cx="109556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2051720" y="3946312"/>
            <a:ext cx="0" cy="17149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1445507" y="5673191"/>
            <a:ext cx="0" cy="144016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38" name="Obdélník 37"/>
          <p:cNvSpPr/>
          <p:nvPr/>
        </p:nvSpPr>
        <p:spPr>
          <a:xfrm>
            <a:off x="1907704" y="5936104"/>
            <a:ext cx="4896544" cy="44522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Přívlastek postupně rozvíjející</a:t>
            </a:r>
            <a:endParaRPr lang="cs-CZ" dirty="0"/>
          </a:p>
        </p:txBody>
      </p:sp>
      <p:sp>
        <p:nvSpPr>
          <p:cNvPr id="40" name="Čárový popisek 1 39"/>
          <p:cNvSpPr/>
          <p:nvPr/>
        </p:nvSpPr>
        <p:spPr>
          <a:xfrm>
            <a:off x="982043" y="4697015"/>
            <a:ext cx="1285701" cy="288032"/>
          </a:xfrm>
          <a:prstGeom prst="borderCallout1">
            <a:avLst>
              <a:gd name="adj1" fmla="val 18750"/>
              <a:gd name="adj2" fmla="val -8333"/>
              <a:gd name="adj3" fmla="val 160337"/>
              <a:gd name="adj4" fmla="val -26940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Rozvitý člen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 flipH="1">
            <a:off x="5508104" y="3176972"/>
            <a:ext cx="1576105" cy="350546"/>
          </a:xfrm>
          <a:prstGeom prst="line">
            <a:avLst/>
          </a:prstGeom>
        </p:spPr>
        <p:style>
          <a:lnRef idx="2">
            <a:schemeClr val="accent5"/>
          </a:lnRef>
          <a:fillRef idx="0">
            <a:schemeClr val="accent5"/>
          </a:fillRef>
          <a:effectRef idx="1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510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/>
              <a:t>HORÁČKOVÁ, Miroslava, et al. </a:t>
            </a:r>
            <a:r>
              <a:rPr lang="cs-CZ" i="1" dirty="0"/>
              <a:t>Český jazyk pro sedmý ročník ZŠ</a:t>
            </a:r>
            <a:r>
              <a:rPr lang="cs-CZ" dirty="0"/>
              <a:t>. </a:t>
            </a:r>
            <a:r>
              <a:rPr lang="cs-CZ"/>
              <a:t>Havlíčkův Brod</a:t>
            </a:r>
            <a:r>
              <a:rPr lang="cs-CZ" dirty="0"/>
              <a:t> : Alter, 1999. 188 s. ISBN 80-7245-1001-8.</a:t>
            </a:r>
          </a:p>
          <a:p>
            <a:r>
              <a:rPr lang="cs-CZ" dirty="0"/>
              <a:t>TOPIL, Zdeněk; BIČÍKOVÁ, </a:t>
            </a:r>
            <a:r>
              <a:rPr lang="cs-CZ" dirty="0" smtClean="0"/>
              <a:t>Vladimíra</a:t>
            </a:r>
            <a:r>
              <a:rPr lang="cs-CZ" dirty="0"/>
              <a:t>. </a:t>
            </a:r>
            <a:r>
              <a:rPr lang="cs-CZ" i="1" dirty="0"/>
              <a:t>Český jazyk s Tobiášem : Skladba - Věta jednoduchá II</a:t>
            </a:r>
            <a:r>
              <a:rPr lang="cs-CZ" dirty="0"/>
              <a:t>. 3. Havlíčkův Brod : Tobiáš, 1996. 71 s. ISBN 80-85808-39-0.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6959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284</TotalTime>
  <Words>193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Přívlastek II</vt:lpstr>
      <vt:lpstr>Přívlastek II</vt:lpstr>
      <vt:lpstr>Grafické znázornění postupně rozvíjejícího přívlastku</vt:lpstr>
      <vt:lpstr>Přívlastek několikanásobný</vt:lpstr>
      <vt:lpstr>Rozhodni , zda se jedná o přívlastek postupně rozvíjející (PR), nebo několikanásobný (N).</vt:lpstr>
      <vt:lpstr>Přívlastek postupně rozvíjející může mít některé členy rozvité nebo několikanásobné.</vt:lpstr>
      <vt:lpstr>Použité zdroje: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Libuše Gondkovská</cp:lastModifiedBy>
  <cp:revision>28</cp:revision>
  <dcterms:created xsi:type="dcterms:W3CDTF">2011-03-22T17:13:23Z</dcterms:created>
  <dcterms:modified xsi:type="dcterms:W3CDTF">2012-03-21T19:08:11Z</dcterms:modified>
</cp:coreProperties>
</file>