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2" r:id="rId2"/>
    <p:sldId id="257" r:id="rId3"/>
    <p:sldId id="258" r:id="rId4"/>
    <p:sldId id="259" r:id="rId5"/>
    <p:sldId id="263" r:id="rId6"/>
    <p:sldId id="264" r:id="rId7"/>
    <p:sldId id="261" r:id="rId8"/>
    <p:sldId id="260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6" d="100"/>
          <a:sy n="46" d="100"/>
        </p:scale>
        <p:origin x="-120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8228795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2333653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9687364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2511141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095382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3589635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2489981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173362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839497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3243642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6215180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D3F59A4-F837-41F0-876E-5CF40EF10FB8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744815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1680" y="5593177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Podnadpis 2"/>
          <p:cNvSpPr txBox="1">
            <a:spLocks/>
          </p:cNvSpPr>
          <p:nvPr/>
        </p:nvSpPr>
        <p:spPr>
          <a:xfrm>
            <a:off x="1323608" y="4959032"/>
            <a:ext cx="6400800" cy="456456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chemeClr val="tx1"/>
                </a:solidFill>
              </a:rPr>
              <a:t>VY_32_INOVACE_03-29</a:t>
            </a:r>
            <a:endParaRPr lang="cs-CZ" dirty="0">
              <a:solidFill>
                <a:schemeClr val="tx1"/>
              </a:solidFill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772945264"/>
              </p:ext>
            </p:extLst>
          </p:nvPr>
        </p:nvGraphicFramePr>
        <p:xfrm>
          <a:off x="1419810" y="2636911"/>
          <a:ext cx="6208395" cy="2049368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508760"/>
                <a:gridCol w="4699635"/>
              </a:tblGrid>
              <a:tr h="342488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Ročník: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6. 7. 8.</a:t>
                      </a: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Vzdělávací oblast: 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200" kern="50" dirty="0" smtClean="0">
                          <a:effectLst/>
                        </a:rPr>
                        <a:t>Jazyk a</a:t>
                      </a:r>
                      <a:r>
                        <a:rPr lang="cs-CZ" sz="1200" kern="50" baseline="0" dirty="0" smtClean="0">
                          <a:effectLst/>
                        </a:rPr>
                        <a:t> jazyková komunikace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Vzdělávací obor: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50" dirty="0" smtClean="0">
                          <a:effectLst/>
                        </a:rPr>
                        <a:t>Český jazyk a literatura</a:t>
                      </a:r>
                      <a:endParaRPr lang="cs-CZ" sz="1100" kern="50" dirty="0" smtClean="0">
                        <a:effectLst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Tematický okruh: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Times New Roman"/>
                          <a:ea typeface="Times New Roman"/>
                        </a:rPr>
                        <a:t>Skladba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Téma: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Times New Roman"/>
                          <a:ea typeface="Times New Roman"/>
                        </a:rPr>
                        <a:t>Přívlastek těsný a volný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Jméno autora: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Libuše </a:t>
                      </a:r>
                      <a:r>
                        <a:rPr lang="cs-CZ" sz="1400" kern="50" dirty="0" err="1" smtClean="0">
                          <a:effectLst/>
                        </a:rPr>
                        <a:t>Gondkovská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Vytvořeno dne: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25. </a:t>
                      </a:r>
                      <a:r>
                        <a:rPr lang="cs-CZ" sz="1400" kern="50" smtClean="0">
                          <a:effectLst/>
                        </a:rPr>
                        <a:t>8. </a:t>
                      </a:r>
                      <a:r>
                        <a:rPr lang="cs-CZ" sz="1400" kern="50" dirty="0" smtClean="0">
                          <a:effectLst/>
                        </a:rPr>
                        <a:t>2011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Metodický popis,</a:t>
                      </a:r>
                      <a:endParaRPr lang="cs-CZ" sz="1200" kern="50">
                        <a:effectLst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(anotace):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Seznám žáky</a:t>
                      </a:r>
                      <a:r>
                        <a:rPr lang="cs-CZ" sz="1400" kern="50" baseline="0" dirty="0" smtClean="0">
                          <a:effectLst/>
                        </a:rPr>
                        <a:t> s dalším typem přívlastku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sp>
        <p:nvSpPr>
          <p:cNvPr id="7" name="Nadpis 6"/>
          <p:cNvSpPr txBox="1">
            <a:spLocks noGrp="1"/>
          </p:cNvSpPr>
          <p:nvPr>
            <p:ph type="ctrTitle"/>
          </p:nvPr>
        </p:nvSpPr>
        <p:spPr>
          <a:xfrm>
            <a:off x="663575" y="908050"/>
            <a:ext cx="7772400" cy="1470025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Přívlastek těsný a volný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26843511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Přívlastek těsný 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Žáci                                     nastoupí do autobusu.</a:t>
            </a:r>
          </a:p>
          <a:p>
            <a:pPr marL="0" indent="0">
              <a:buNone/>
            </a:pPr>
            <a:r>
              <a:rPr lang="cs-CZ" dirty="0" smtClean="0"/>
              <a:t>(Jací žáci?)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Přívlastek </a:t>
            </a:r>
            <a:r>
              <a:rPr lang="cs-CZ" b="1" u="sng" dirty="0" smtClean="0"/>
              <a:t>těsný</a:t>
            </a:r>
            <a:r>
              <a:rPr lang="cs-CZ" dirty="0" smtClean="0"/>
              <a:t> nemůžeme vypustit z věty, aniž by se změnil její smysl. Neoddělujeme ho čárkou.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4294967295"/>
          </p:nvPr>
        </p:nvSpPr>
        <p:spPr>
          <a:xfrm>
            <a:off x="6084168" y="3325142"/>
            <a:ext cx="2087562" cy="639763"/>
          </a:xfr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pPr marL="0" indent="0" algn="ctr">
              <a:buNone/>
            </a:pPr>
            <a:r>
              <a:rPr lang="cs-CZ" dirty="0" smtClean="0"/>
              <a:t>těsný</a:t>
            </a:r>
            <a:endParaRPr lang="cs-CZ" dirty="0"/>
          </a:p>
        </p:txBody>
      </p:sp>
      <p:sp>
        <p:nvSpPr>
          <p:cNvPr id="9" name="Zaoblený obdélníkový popisek 8"/>
          <p:cNvSpPr/>
          <p:nvPr/>
        </p:nvSpPr>
        <p:spPr>
          <a:xfrm>
            <a:off x="2987824" y="3140968"/>
            <a:ext cx="2448272" cy="1008112"/>
          </a:xfrm>
          <a:prstGeom prst="wedgeRoundRectCallout">
            <a:avLst>
              <a:gd name="adj1" fmla="val -65362"/>
              <a:gd name="adj2" fmla="val -93712"/>
              <a:gd name="adj3" fmla="val 16667"/>
            </a:avLst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Shodný, rozvitý přívlastek, stojí </a:t>
            </a:r>
            <a:r>
              <a:rPr lang="cs-CZ" dirty="0" smtClean="0">
                <a:solidFill>
                  <a:srgbClr val="FF0000"/>
                </a:solidFill>
              </a:rPr>
              <a:t>za</a:t>
            </a:r>
            <a:r>
              <a:rPr lang="cs-CZ" dirty="0" smtClean="0"/>
              <a:t> podstatným jménem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755576" y="1721064"/>
            <a:ext cx="360040" cy="432048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1259632" y="2153112"/>
            <a:ext cx="3137104" cy="555808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00B050"/>
                </a:solidFill>
              </a:rPr>
              <a:t>přihlášení na výlet</a:t>
            </a:r>
            <a:endParaRPr lang="cs-CZ" sz="2800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518100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12" grpId="1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Přívlastek volný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67544" y="1412776"/>
            <a:ext cx="8229600" cy="4525963"/>
          </a:xfr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/>
              <a:t>Míče,                                                   , létaly vzduchem.</a:t>
            </a:r>
          </a:p>
          <a:p>
            <a:pPr marL="0" indent="0">
              <a:buNone/>
            </a:pPr>
            <a:endParaRPr lang="cs-CZ" sz="2800" dirty="0"/>
          </a:p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endParaRPr lang="cs-CZ" sz="2800" dirty="0"/>
          </a:p>
          <a:p>
            <a:pPr marL="0" indent="0">
              <a:buNone/>
            </a:pPr>
            <a:endParaRPr lang="cs-CZ" sz="2800" dirty="0" smtClean="0"/>
          </a:p>
        </p:txBody>
      </p:sp>
      <p:sp>
        <p:nvSpPr>
          <p:cNvPr id="6" name="Obdélník 5"/>
          <p:cNvSpPr/>
          <p:nvPr/>
        </p:nvSpPr>
        <p:spPr>
          <a:xfrm>
            <a:off x="1488648" y="1484784"/>
            <a:ext cx="3960440" cy="576064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pomalované všemi barvami       </a:t>
            </a:r>
            <a:endParaRPr lang="cs-CZ" sz="2400" dirty="0"/>
          </a:p>
        </p:txBody>
      </p:sp>
      <p:sp>
        <p:nvSpPr>
          <p:cNvPr id="7" name="Zaoblený obdélníkový popisek 6"/>
          <p:cNvSpPr/>
          <p:nvPr/>
        </p:nvSpPr>
        <p:spPr>
          <a:xfrm>
            <a:off x="957544" y="2420888"/>
            <a:ext cx="1094176" cy="924712"/>
          </a:xfrm>
          <a:prstGeom prst="wedgeRoundRectCallout">
            <a:avLst>
              <a:gd name="adj1" fmla="val -59906"/>
              <a:gd name="adj2" fmla="val -114032"/>
              <a:gd name="adj3" fmla="val 16667"/>
            </a:avLst>
          </a:prstGeom>
          <a:ln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Jaké míče?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3851920" y="2486840"/>
            <a:ext cx="2304256" cy="761780"/>
          </a:xfrm>
          <a:prstGeom prst="rect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volný</a:t>
            </a:r>
            <a:endParaRPr lang="cs-CZ" sz="2800" dirty="0"/>
          </a:p>
        </p:txBody>
      </p:sp>
      <p:sp>
        <p:nvSpPr>
          <p:cNvPr id="9" name="Obdélník 8"/>
          <p:cNvSpPr/>
          <p:nvPr/>
        </p:nvSpPr>
        <p:spPr>
          <a:xfrm>
            <a:off x="755576" y="4142584"/>
            <a:ext cx="7776864" cy="1656184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Přívlastek volný můžeme vypustit, aniž změníme smysl textu. Ve větě ho oddělujeme z obou stran čárkou.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36096106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6" grpId="1" animBg="1"/>
      <p:bldP spid="8" grpId="0" animBg="1"/>
      <p:bldP spid="9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Urči přívlastek volný a těsný a doplň čárky.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cs-CZ" dirty="0" smtClean="0"/>
              <a:t>Učebnice vydané v roce 1982 jsou neplatné.</a:t>
            </a:r>
          </a:p>
          <a:p>
            <a:pPr marL="0" indent="0">
              <a:buNone/>
            </a:pPr>
            <a:r>
              <a:rPr lang="cs-CZ" dirty="0" smtClean="0"/>
              <a:t>Žáci mající vši nesmí do školy.</a:t>
            </a:r>
          </a:p>
          <a:p>
            <a:pPr marL="0" indent="0">
              <a:buNone/>
            </a:pPr>
            <a:r>
              <a:rPr lang="cs-CZ" dirty="0" smtClean="0"/>
              <a:t>Lidé  nemající o nic zájem jsou nudní.</a:t>
            </a:r>
          </a:p>
          <a:p>
            <a:pPr marL="0" indent="0">
              <a:buNone/>
            </a:pPr>
            <a:r>
              <a:rPr lang="cs-CZ" dirty="0" smtClean="0"/>
              <a:t>Podlouhlý dům obklopený parkem chátral.</a:t>
            </a:r>
          </a:p>
          <a:p>
            <a:pPr marL="0" indent="0">
              <a:buNone/>
            </a:pPr>
            <a:r>
              <a:rPr lang="cs-CZ" dirty="0" smtClean="0"/>
              <a:t>Moře znečištěné odpadem se vzdouvalo kolem lodi.</a:t>
            </a:r>
          </a:p>
          <a:p>
            <a:pPr marL="0" indent="0">
              <a:buNone/>
            </a:pPr>
            <a:r>
              <a:rPr lang="cs-CZ" dirty="0" smtClean="0"/>
              <a:t>Auto vypouštějící oblaka kouře zmizelo za rohem.</a:t>
            </a:r>
          </a:p>
          <a:p>
            <a:pPr marL="0" indent="0">
              <a:buNone/>
            </a:pPr>
            <a:r>
              <a:rPr lang="cs-CZ" dirty="0" smtClean="0"/>
              <a:t>Myši schované v díře se kocoura nebály. </a:t>
            </a:r>
          </a:p>
          <a:p>
            <a:pPr marL="0" indent="0">
              <a:buNone/>
            </a:pPr>
            <a:r>
              <a:rPr lang="cs-CZ" dirty="0" smtClean="0"/>
              <a:t>Hřiště stále zaplněné dětmi se rozprostíralo v zeleni.</a:t>
            </a:r>
            <a:endParaRPr lang="cs-CZ" dirty="0"/>
          </a:p>
        </p:txBody>
      </p:sp>
      <p:cxnSp>
        <p:nvCxnSpPr>
          <p:cNvPr id="5" name="Přímá spojnice 4"/>
          <p:cNvCxnSpPr/>
          <p:nvPr/>
        </p:nvCxnSpPr>
        <p:spPr>
          <a:xfrm>
            <a:off x="2123728" y="2132856"/>
            <a:ext cx="2952328" cy="0"/>
          </a:xfrm>
          <a:prstGeom prst="line">
            <a:avLst/>
          </a:prstGeom>
        </p:spPr>
        <p:style>
          <a:lnRef idx="1">
            <a:schemeClr val="accent3"/>
          </a:lnRef>
          <a:fillRef idx="0">
            <a:schemeClr val="accent3"/>
          </a:fillRef>
          <a:effectRef idx="0">
            <a:schemeClr val="accent3"/>
          </a:effectRef>
          <a:fontRef idx="minor">
            <a:schemeClr val="tx1"/>
          </a:fontRef>
        </p:style>
      </p:cxnSp>
      <p:sp>
        <p:nvSpPr>
          <p:cNvPr id="11" name="Obdélník 10"/>
          <p:cNvSpPr/>
          <p:nvPr/>
        </p:nvSpPr>
        <p:spPr>
          <a:xfrm>
            <a:off x="3100448" y="4152614"/>
            <a:ext cx="252028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3615844" y="5301208"/>
            <a:ext cx="252028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3770288" y="3616464"/>
            <a:ext cx="252028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</a:t>
            </a:r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5220072" y="3068592"/>
            <a:ext cx="252028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</a:t>
            </a:r>
            <a:endParaRPr lang="cs-CZ" dirty="0"/>
          </a:p>
        </p:txBody>
      </p:sp>
      <p:sp>
        <p:nvSpPr>
          <p:cNvPr id="16" name="Obdélník 15"/>
          <p:cNvSpPr/>
          <p:nvPr/>
        </p:nvSpPr>
        <p:spPr>
          <a:xfrm>
            <a:off x="1907704" y="4761148"/>
            <a:ext cx="216024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T</a:t>
            </a:r>
            <a:endParaRPr lang="cs-CZ" dirty="0"/>
          </a:p>
        </p:txBody>
      </p:sp>
      <p:sp>
        <p:nvSpPr>
          <p:cNvPr id="17" name="Obdélník 16"/>
          <p:cNvSpPr/>
          <p:nvPr/>
        </p:nvSpPr>
        <p:spPr>
          <a:xfrm>
            <a:off x="3399820" y="2517304"/>
            <a:ext cx="216024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T</a:t>
            </a:r>
            <a:endParaRPr lang="cs-CZ" dirty="0"/>
          </a:p>
        </p:txBody>
      </p:sp>
      <p:sp>
        <p:nvSpPr>
          <p:cNvPr id="18" name="Obdélník 17"/>
          <p:cNvSpPr/>
          <p:nvPr/>
        </p:nvSpPr>
        <p:spPr>
          <a:xfrm>
            <a:off x="1619672" y="1961220"/>
            <a:ext cx="216024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T</a:t>
            </a:r>
            <a:endParaRPr lang="cs-CZ" dirty="0"/>
          </a:p>
        </p:txBody>
      </p:sp>
      <p:sp>
        <p:nvSpPr>
          <p:cNvPr id="19" name="Obdélník 18"/>
          <p:cNvSpPr/>
          <p:nvPr/>
        </p:nvSpPr>
        <p:spPr>
          <a:xfrm>
            <a:off x="3615844" y="1398320"/>
            <a:ext cx="216024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T</a:t>
            </a:r>
            <a:endParaRPr lang="cs-CZ" dirty="0"/>
          </a:p>
        </p:txBody>
      </p:sp>
      <p:cxnSp>
        <p:nvCxnSpPr>
          <p:cNvPr id="21" name="Přímá spojnice 20"/>
          <p:cNvCxnSpPr/>
          <p:nvPr/>
        </p:nvCxnSpPr>
        <p:spPr>
          <a:xfrm>
            <a:off x="1259632" y="2670112"/>
            <a:ext cx="1440160" cy="0"/>
          </a:xfrm>
          <a:prstGeom prst="line">
            <a:avLst/>
          </a:prstGeom>
        </p:spPr>
        <p:style>
          <a:lnRef idx="1">
            <a:schemeClr val="accent3"/>
          </a:lnRef>
          <a:fillRef idx="0">
            <a:schemeClr val="accent3"/>
          </a:fillRef>
          <a:effectRef idx="0">
            <a:schemeClr val="accent3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 flipV="1">
            <a:off x="1403648" y="3206316"/>
            <a:ext cx="3024336" cy="15906"/>
          </a:xfrm>
          <a:prstGeom prst="line">
            <a:avLst/>
          </a:prstGeom>
        </p:spPr>
        <p:style>
          <a:lnRef idx="1">
            <a:schemeClr val="accent3"/>
          </a:lnRef>
          <a:fillRef idx="0">
            <a:schemeClr val="accent3"/>
          </a:fillRef>
          <a:effectRef idx="0">
            <a:schemeClr val="accent3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>
            <a:off x="2987824" y="3758952"/>
            <a:ext cx="2808312" cy="0"/>
          </a:xfrm>
          <a:prstGeom prst="line">
            <a:avLst/>
          </a:prstGeom>
        </p:spPr>
        <p:style>
          <a:lnRef idx="1">
            <a:schemeClr val="accent3"/>
          </a:lnRef>
          <a:fillRef idx="0">
            <a:schemeClr val="accent3"/>
          </a:fillRef>
          <a:effectRef idx="0">
            <a:schemeClr val="accent3"/>
          </a:effectRef>
          <a:fontRef idx="minor">
            <a:schemeClr val="tx1"/>
          </a:fontRef>
        </p:style>
      </p:cxnSp>
      <p:cxnSp>
        <p:nvCxnSpPr>
          <p:cNvPr id="34" name="Přímá spojnice 33"/>
          <p:cNvCxnSpPr/>
          <p:nvPr/>
        </p:nvCxnSpPr>
        <p:spPr>
          <a:xfrm>
            <a:off x="2915816" y="3606552"/>
            <a:ext cx="0" cy="15240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36" name="Přímá spojnice 35"/>
          <p:cNvCxnSpPr/>
          <p:nvPr/>
        </p:nvCxnSpPr>
        <p:spPr>
          <a:xfrm>
            <a:off x="5868144" y="3530352"/>
            <a:ext cx="0" cy="15240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40" name="Přímá spojnice 39"/>
          <p:cNvCxnSpPr/>
          <p:nvPr/>
        </p:nvCxnSpPr>
        <p:spPr>
          <a:xfrm>
            <a:off x="1403648" y="4293096"/>
            <a:ext cx="3312368" cy="0"/>
          </a:xfrm>
          <a:prstGeom prst="line">
            <a:avLst/>
          </a:prstGeom>
        </p:spPr>
        <p:style>
          <a:lnRef idx="1">
            <a:schemeClr val="accent3"/>
          </a:lnRef>
          <a:fillRef idx="0">
            <a:schemeClr val="accent3"/>
          </a:fillRef>
          <a:effectRef idx="0">
            <a:schemeClr val="accent3"/>
          </a:effectRef>
          <a:fontRef idx="minor">
            <a:schemeClr val="tx1"/>
          </a:fontRef>
        </p:style>
      </p:cxnSp>
      <p:cxnSp>
        <p:nvCxnSpPr>
          <p:cNvPr id="43" name="Přímá spojnice 42"/>
          <p:cNvCxnSpPr/>
          <p:nvPr/>
        </p:nvCxnSpPr>
        <p:spPr>
          <a:xfrm>
            <a:off x="1403648" y="4149080"/>
            <a:ext cx="0" cy="144016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45" name="Přímá spojnice 44"/>
          <p:cNvCxnSpPr/>
          <p:nvPr/>
        </p:nvCxnSpPr>
        <p:spPr>
          <a:xfrm>
            <a:off x="4716016" y="4149080"/>
            <a:ext cx="0" cy="144016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49" name="Přímá spojnice 48"/>
          <p:cNvCxnSpPr/>
          <p:nvPr/>
        </p:nvCxnSpPr>
        <p:spPr>
          <a:xfrm>
            <a:off x="1403648" y="4869160"/>
            <a:ext cx="3672408" cy="0"/>
          </a:xfrm>
          <a:prstGeom prst="line">
            <a:avLst/>
          </a:prstGeom>
        </p:spPr>
        <p:style>
          <a:lnRef idx="1">
            <a:schemeClr val="accent3"/>
          </a:lnRef>
          <a:fillRef idx="0">
            <a:schemeClr val="accent3"/>
          </a:fillRef>
          <a:effectRef idx="0">
            <a:schemeClr val="accent3"/>
          </a:effectRef>
          <a:fontRef idx="minor">
            <a:schemeClr val="tx1"/>
          </a:fontRef>
        </p:style>
      </p:cxnSp>
      <p:cxnSp>
        <p:nvCxnSpPr>
          <p:cNvPr id="51" name="Přímá spojnice 50"/>
          <p:cNvCxnSpPr/>
          <p:nvPr/>
        </p:nvCxnSpPr>
        <p:spPr>
          <a:xfrm flipV="1">
            <a:off x="1331640" y="4653136"/>
            <a:ext cx="0" cy="216024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55" name="Přímá spojnice 54"/>
          <p:cNvCxnSpPr/>
          <p:nvPr/>
        </p:nvCxnSpPr>
        <p:spPr>
          <a:xfrm>
            <a:off x="5346086" y="4653136"/>
            <a:ext cx="0" cy="216024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57" name="Přímá spojnice 56"/>
          <p:cNvCxnSpPr/>
          <p:nvPr/>
        </p:nvCxnSpPr>
        <p:spPr>
          <a:xfrm>
            <a:off x="1403648" y="5373216"/>
            <a:ext cx="2320208" cy="0"/>
          </a:xfrm>
          <a:prstGeom prst="line">
            <a:avLst/>
          </a:prstGeom>
        </p:spPr>
        <p:style>
          <a:lnRef idx="1">
            <a:schemeClr val="accent3"/>
          </a:lnRef>
          <a:fillRef idx="0">
            <a:schemeClr val="accent3"/>
          </a:fillRef>
          <a:effectRef idx="0">
            <a:schemeClr val="accent3"/>
          </a:effectRef>
          <a:fontRef idx="minor">
            <a:schemeClr val="tx1"/>
          </a:fontRef>
        </p:style>
      </p:cxnSp>
      <p:cxnSp>
        <p:nvCxnSpPr>
          <p:cNvPr id="59" name="Přímá spojnice 58"/>
          <p:cNvCxnSpPr/>
          <p:nvPr/>
        </p:nvCxnSpPr>
        <p:spPr>
          <a:xfrm>
            <a:off x="1619672" y="6021288"/>
            <a:ext cx="3096344" cy="0"/>
          </a:xfrm>
          <a:prstGeom prst="line">
            <a:avLst/>
          </a:prstGeom>
        </p:spPr>
        <p:style>
          <a:lnRef idx="1">
            <a:schemeClr val="accent3"/>
          </a:lnRef>
          <a:fillRef idx="0">
            <a:schemeClr val="accent3"/>
          </a:fillRef>
          <a:effectRef idx="0">
            <a:schemeClr val="accent3"/>
          </a:effectRef>
          <a:fontRef idx="minor">
            <a:schemeClr val="tx1"/>
          </a:fontRef>
        </p:style>
      </p:cxnSp>
      <p:cxnSp>
        <p:nvCxnSpPr>
          <p:cNvPr id="61" name="Přímá spojnice 60"/>
          <p:cNvCxnSpPr/>
          <p:nvPr/>
        </p:nvCxnSpPr>
        <p:spPr>
          <a:xfrm>
            <a:off x="1475656" y="5733256"/>
            <a:ext cx="0" cy="144016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68" name="Přímá spojnice 67"/>
          <p:cNvCxnSpPr/>
          <p:nvPr/>
        </p:nvCxnSpPr>
        <p:spPr>
          <a:xfrm>
            <a:off x="4788024" y="5733256"/>
            <a:ext cx="0" cy="288032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18158489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9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0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1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6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7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2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3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4" fill="hold">
                      <p:stCondLst>
                        <p:cond delay="indefinite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0" fill="hold">
                      <p:stCondLst>
                        <p:cond delay="indefinite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4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5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6" fill="hold">
                      <p:stCondLst>
                        <p:cond delay="indefinite"/>
                      </p:stCondLst>
                      <p:childTnLst>
                        <p:par>
                          <p:cTn id="127" fill="hold">
                            <p:stCondLst>
                              <p:cond delay="0"/>
                            </p:stCondLst>
                            <p:childTnLst>
                              <p:par>
                                <p:cTn id="1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2" fill="hold">
                      <p:stCondLst>
                        <p:cond delay="indefinite"/>
                      </p:stCondLst>
                      <p:childTnLst>
                        <p:par>
                          <p:cTn id="133" fill="hold">
                            <p:stCondLst>
                              <p:cond delay="0"/>
                            </p:stCondLst>
                            <p:childTnLst>
                              <p:par>
                                <p:cTn id="13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6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7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8" fill="hold">
                      <p:stCondLst>
                        <p:cond delay="indefinite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2" dur="5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3" dur="5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2" grpId="0" animBg="1"/>
      <p:bldP spid="13" grpId="0" animBg="1"/>
      <p:bldP spid="14" grpId="0" animBg="1"/>
      <p:bldP spid="16" grpId="0" animBg="1"/>
      <p:bldP spid="17" grpId="0" animBg="1"/>
      <p:bldP spid="18" grpId="0" animBg="1"/>
      <p:bldP spid="19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3600" dirty="0" smtClean="0"/>
              <a:t>Urči přívlastek volný a těsný. Doplň čárky.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Žádná z polévek uvařených z ryb mi nechutná.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Filmy vysílané pozdě v noci nejsou pro děti.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Z rozhledny</a:t>
            </a:r>
            <a:r>
              <a:rPr lang="cs-CZ" dirty="0" smtClean="0">
                <a:solidFill>
                  <a:schemeClr val="bg1"/>
                </a:solidFill>
              </a:rPr>
              <a:t>,</a:t>
            </a:r>
            <a:r>
              <a:rPr lang="cs-CZ" dirty="0" smtClean="0"/>
              <a:t> opravené letos</a:t>
            </a:r>
            <a:r>
              <a:rPr lang="cs-CZ" dirty="0" smtClean="0">
                <a:solidFill>
                  <a:schemeClr val="bg1"/>
                </a:solidFill>
              </a:rPr>
              <a:t>,</a:t>
            </a:r>
            <a:r>
              <a:rPr lang="cs-CZ" dirty="0" smtClean="0"/>
              <a:t> je krásný výhled na okolí.</a:t>
            </a:r>
          </a:p>
          <a:p>
            <a:pPr marL="0" indent="0">
              <a:buNone/>
            </a:pPr>
            <a:r>
              <a:rPr lang="cs-CZ" dirty="0" smtClean="0"/>
              <a:t>Stromy rostoucí osaměle mimo les nazýváme solitery.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cxnSp>
        <p:nvCxnSpPr>
          <p:cNvPr id="5" name="Přímá spojnice 4"/>
          <p:cNvCxnSpPr/>
          <p:nvPr/>
        </p:nvCxnSpPr>
        <p:spPr>
          <a:xfrm>
            <a:off x="3419872" y="2204864"/>
            <a:ext cx="2376264" cy="0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sp>
        <p:nvSpPr>
          <p:cNvPr id="7" name="Obdélník 6"/>
          <p:cNvSpPr/>
          <p:nvPr/>
        </p:nvSpPr>
        <p:spPr>
          <a:xfrm>
            <a:off x="4139952" y="1556792"/>
            <a:ext cx="288032" cy="288032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T</a:t>
            </a:r>
            <a:endParaRPr lang="cs-CZ" dirty="0"/>
          </a:p>
        </p:txBody>
      </p:sp>
      <p:cxnSp>
        <p:nvCxnSpPr>
          <p:cNvPr id="9" name="Přímá spojnice 8"/>
          <p:cNvCxnSpPr/>
          <p:nvPr/>
        </p:nvCxnSpPr>
        <p:spPr>
          <a:xfrm>
            <a:off x="1619672" y="3356992"/>
            <a:ext cx="3384376" cy="0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sp>
        <p:nvSpPr>
          <p:cNvPr id="11" name="Obdélník 10"/>
          <p:cNvSpPr/>
          <p:nvPr/>
        </p:nvSpPr>
        <p:spPr>
          <a:xfrm>
            <a:off x="2879812" y="2481606"/>
            <a:ext cx="432048" cy="36004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T</a:t>
            </a:r>
            <a:endParaRPr lang="cs-CZ" dirty="0"/>
          </a:p>
        </p:txBody>
      </p:sp>
      <p:cxnSp>
        <p:nvCxnSpPr>
          <p:cNvPr id="14" name="Přímá spojnice 13"/>
          <p:cNvCxnSpPr/>
          <p:nvPr/>
        </p:nvCxnSpPr>
        <p:spPr>
          <a:xfrm>
            <a:off x="2699792" y="4509120"/>
            <a:ext cx="2304256" cy="0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 flipV="1">
            <a:off x="1835696" y="5517232"/>
            <a:ext cx="4320480" cy="72008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sp>
        <p:nvSpPr>
          <p:cNvPr id="17" name="Obdélník 16"/>
          <p:cNvSpPr/>
          <p:nvPr/>
        </p:nvSpPr>
        <p:spPr>
          <a:xfrm>
            <a:off x="3707904" y="3645024"/>
            <a:ext cx="432048" cy="36004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</a:t>
            </a:r>
            <a:endParaRPr lang="cs-CZ" dirty="0"/>
          </a:p>
        </p:txBody>
      </p:sp>
      <p:sp>
        <p:nvSpPr>
          <p:cNvPr id="18" name="Obdélník 17"/>
          <p:cNvSpPr/>
          <p:nvPr/>
        </p:nvSpPr>
        <p:spPr>
          <a:xfrm>
            <a:off x="3419872" y="4725144"/>
            <a:ext cx="432048" cy="36004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1381541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4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4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5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5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11" grpId="0" animBg="1"/>
      <p:bldP spid="17" grpId="0" animBg="1"/>
      <p:bldP spid="18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r>
              <a:rPr lang="cs-CZ" dirty="0"/>
              <a:t>Urči přívlastek volný a těsný. Doplň čárky.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Jablka</a:t>
            </a:r>
            <a:r>
              <a:rPr lang="cs-CZ" dirty="0" smtClean="0">
                <a:solidFill>
                  <a:schemeClr val="bg1"/>
                </a:solidFill>
              </a:rPr>
              <a:t>,</a:t>
            </a:r>
            <a:r>
              <a:rPr lang="cs-CZ" dirty="0" smtClean="0"/>
              <a:t> pěstovaná v sadech</a:t>
            </a:r>
            <a:r>
              <a:rPr lang="cs-CZ" dirty="0" smtClean="0">
                <a:solidFill>
                  <a:schemeClr val="bg1"/>
                </a:solidFill>
              </a:rPr>
              <a:t>,</a:t>
            </a:r>
            <a:r>
              <a:rPr lang="cs-CZ" dirty="0" smtClean="0"/>
              <a:t> je třeba omýt.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Šálek vyrobený z tenkého skla je křehký.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Film zachycující život lvů vám můžu doporučit.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Plodiny sklízené za vlhkého počasí bývají napadeny plísní.</a:t>
            </a:r>
          </a:p>
          <a:p>
            <a:endParaRPr lang="cs-CZ" dirty="0"/>
          </a:p>
        </p:txBody>
      </p:sp>
      <p:cxnSp>
        <p:nvCxnSpPr>
          <p:cNvPr id="5" name="Přímá spojnice 4"/>
          <p:cNvCxnSpPr/>
          <p:nvPr/>
        </p:nvCxnSpPr>
        <p:spPr>
          <a:xfrm>
            <a:off x="1547664" y="2564904"/>
            <a:ext cx="3240360" cy="0"/>
          </a:xfrm>
          <a:prstGeom prst="line">
            <a:avLst/>
          </a:prstGeom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sp>
        <p:nvSpPr>
          <p:cNvPr id="6" name="Obdélník 5"/>
          <p:cNvSpPr/>
          <p:nvPr/>
        </p:nvSpPr>
        <p:spPr>
          <a:xfrm>
            <a:off x="3167844" y="4797152"/>
            <a:ext cx="432048" cy="360040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T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2795253" y="3789040"/>
            <a:ext cx="432048" cy="360040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T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2757313" y="2780928"/>
            <a:ext cx="432048" cy="360040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T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2739323" y="1717576"/>
            <a:ext cx="432048" cy="360040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</a:t>
            </a:r>
            <a:endParaRPr lang="cs-CZ" dirty="0"/>
          </a:p>
        </p:txBody>
      </p:sp>
      <p:cxnSp>
        <p:nvCxnSpPr>
          <p:cNvPr id="11" name="Přímá spojnice 10"/>
          <p:cNvCxnSpPr/>
          <p:nvPr/>
        </p:nvCxnSpPr>
        <p:spPr>
          <a:xfrm>
            <a:off x="1547664" y="3573016"/>
            <a:ext cx="3528392" cy="0"/>
          </a:xfrm>
          <a:prstGeom prst="line">
            <a:avLst/>
          </a:prstGeom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1331640" y="4653136"/>
            <a:ext cx="2952328" cy="0"/>
          </a:xfrm>
          <a:prstGeom prst="line">
            <a:avLst/>
          </a:prstGeom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1835696" y="5589240"/>
            <a:ext cx="3888432" cy="0"/>
          </a:xfrm>
          <a:prstGeom prst="line">
            <a:avLst/>
          </a:prstGeom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9045907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4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dirty="0" smtClean="0"/>
              <a:t>Výrazy použijte ve větě jako přívlastky a určete jejich druh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 fontScale="85000" lnSpcReduction="20000"/>
          </a:bodyPr>
          <a:lstStyle/>
          <a:p>
            <a:r>
              <a:rPr lang="cs-CZ" dirty="0" smtClean="0"/>
              <a:t>A</a:t>
            </a:r>
          </a:p>
          <a:p>
            <a:pPr marL="0" indent="0">
              <a:buNone/>
            </a:pPr>
            <a:r>
              <a:rPr lang="cs-CZ" dirty="0" smtClean="0"/>
              <a:t>tyčící se na skalním masivu</a:t>
            </a:r>
          </a:p>
          <a:p>
            <a:pPr marL="0" indent="0">
              <a:buNone/>
            </a:pPr>
            <a:r>
              <a:rPr lang="cs-CZ" dirty="0" smtClean="0"/>
              <a:t>klonící se k západu</a:t>
            </a:r>
          </a:p>
          <a:p>
            <a:pPr marL="0" indent="0">
              <a:buNone/>
            </a:pPr>
            <a:r>
              <a:rPr lang="cs-CZ" dirty="0" smtClean="0"/>
              <a:t>vinoucí se okolo řeky</a:t>
            </a:r>
          </a:p>
          <a:p>
            <a:pPr marL="0" indent="0">
              <a:buNone/>
            </a:pPr>
            <a:r>
              <a:rPr lang="cs-CZ" dirty="0" smtClean="0"/>
              <a:t>strávené pobytem u moře</a:t>
            </a:r>
          </a:p>
          <a:p>
            <a:r>
              <a:rPr lang="cs-CZ" dirty="0" smtClean="0"/>
              <a:t> B</a:t>
            </a:r>
          </a:p>
          <a:p>
            <a:pPr marL="0" indent="0">
              <a:buNone/>
            </a:pPr>
            <a:r>
              <a:rPr lang="cs-CZ" dirty="0" smtClean="0"/>
              <a:t>určené pro rýsování</a:t>
            </a:r>
          </a:p>
          <a:p>
            <a:pPr marL="0" indent="0">
              <a:buNone/>
            </a:pPr>
            <a:r>
              <a:rPr lang="cs-CZ" dirty="0" smtClean="0"/>
              <a:t>prodávající sportovní obuv</a:t>
            </a:r>
          </a:p>
          <a:p>
            <a:pPr marL="0" indent="0">
              <a:buNone/>
            </a:pPr>
            <a:r>
              <a:rPr lang="cs-CZ" dirty="0" smtClean="0"/>
              <a:t>opouštějící 5. nástupiště</a:t>
            </a:r>
          </a:p>
          <a:p>
            <a:pPr marL="0" indent="0">
              <a:buNone/>
            </a:pPr>
            <a:r>
              <a:rPr lang="cs-CZ" dirty="0" smtClean="0"/>
              <a:t>vybudované nedávno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015934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Použitý zdroj: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/>
              <a:t>TOPIL, Zdeněk; BIČÍKOVÁ</a:t>
            </a:r>
            <a:r>
              <a:rPr lang="cs-CZ"/>
              <a:t>, </a:t>
            </a:r>
            <a:r>
              <a:rPr lang="cs-CZ" smtClean="0"/>
              <a:t>Vladimíra</a:t>
            </a:r>
            <a:r>
              <a:rPr lang="cs-CZ" dirty="0"/>
              <a:t>. </a:t>
            </a:r>
            <a:r>
              <a:rPr lang="cs-CZ" i="1" dirty="0"/>
              <a:t>Český jazyk s Tobiášem : Skladba - Věta jednoduchá II</a:t>
            </a:r>
            <a:r>
              <a:rPr lang="cs-CZ" dirty="0"/>
              <a:t>. 3. Havlíčkův Brod : Tobiáš, 1996. 71 s. ISBN 80-85808-39-0</a:t>
            </a:r>
            <a:r>
              <a:rPr lang="cs-CZ" dirty="0" smtClean="0"/>
              <a:t>.</a:t>
            </a:r>
          </a:p>
          <a:p>
            <a:r>
              <a:rPr lang="cs-CZ" dirty="0"/>
              <a:t>HRDLIČKOVÁ, Hana; BERÁNKOVÁ, Eva; KLÍMA, Ivan. </a:t>
            </a:r>
            <a:r>
              <a:rPr lang="cs-CZ" i="1" dirty="0"/>
              <a:t>Český jazyk 8 : 1.díl - Učivo o jazyce</a:t>
            </a:r>
            <a:r>
              <a:rPr lang="cs-CZ" dirty="0"/>
              <a:t>. Havlíčkův Brod : ALTER, 2005. 173 s. ISBN 80-7245-011-5.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1977482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272</TotalTime>
  <Words>362</Words>
  <Application>Microsoft Office PowerPoint</Application>
  <PresentationFormat>Předvádění na obrazovce (4:3)</PresentationFormat>
  <Paragraphs>95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Přívlastek těsný a volný</vt:lpstr>
      <vt:lpstr>Přívlastek těsný </vt:lpstr>
      <vt:lpstr>Přívlastek volný</vt:lpstr>
      <vt:lpstr>Urči přívlastek volný a těsný a doplň čárky.</vt:lpstr>
      <vt:lpstr>Urči přívlastek volný a těsný. Doplň čárky.</vt:lpstr>
      <vt:lpstr>Urči přívlastek volný a těsný. Doplň čárky.</vt:lpstr>
      <vt:lpstr>Výrazy použijte ve větě jako přívlastky a určete jejich druh</vt:lpstr>
      <vt:lpstr>Použitý zdroj:</vt:lpstr>
    </vt:vector>
  </TitlesOfParts>
  <Company>doma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</dc:creator>
  <cp:lastModifiedBy>Vaše jméno</cp:lastModifiedBy>
  <cp:revision>24</cp:revision>
  <dcterms:created xsi:type="dcterms:W3CDTF">2011-03-22T17:13:23Z</dcterms:created>
  <dcterms:modified xsi:type="dcterms:W3CDTF">2012-03-28T19:53:47Z</dcterms:modified>
</cp:coreProperties>
</file>