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2"/>
  </p:notesMasterIdLst>
  <p:sldIdLst>
    <p:sldId id="263" r:id="rId2"/>
    <p:sldId id="257" r:id="rId3"/>
    <p:sldId id="258" r:id="rId4"/>
    <p:sldId id="259" r:id="rId5"/>
    <p:sldId id="260" r:id="rId6"/>
    <p:sldId id="264" r:id="rId7"/>
    <p:sldId id="265" r:id="rId8"/>
    <p:sldId id="261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B91705-5414-446E-951B-DD814D35C3DA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253D90-4252-438E-B1B6-5F2446B534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9631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253D90-4252-438E-B1B6-5F2446B5343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551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253D90-4252-438E-B1B6-5F2446B5343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485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CB41916-F021-420F-BD14-3E5DCD9C3100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9E24ED6-F1E6-479F-937F-54938D30AF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11451" y="452089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VY_32_INOVACE_03-32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2266753"/>
              </p:ext>
            </p:extLst>
          </p:nvPr>
        </p:nvGraphicFramePr>
        <p:xfrm>
          <a:off x="1419810" y="1988840"/>
          <a:ext cx="6208395" cy="23164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Souvětí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10. </a:t>
                      </a:r>
                      <a:r>
                        <a:rPr lang="cs-CZ" sz="1400" kern="50" smtClean="0">
                          <a:effectLst/>
                        </a:rPr>
                        <a:t>9.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Učivo o  typech souvětí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687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Souvětí dělíme na: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souřadné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Skládá se nejméně ze dvou vět hlavních.</a:t>
            </a:r>
          </a:p>
          <a:p>
            <a:r>
              <a:rPr lang="cs-CZ" dirty="0" smtClean="0"/>
              <a:t>Věty vyjadřují vztah – poměr.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podřadné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Skládá se pouze z jedné věty hlavní a nejméně jedné vedlejší věty.</a:t>
            </a:r>
          </a:p>
          <a:p>
            <a:r>
              <a:rPr lang="cs-CZ" dirty="0" smtClean="0"/>
              <a:t>Vedlejší věta je vždy závislá na hlavní (řídící) větě.</a:t>
            </a:r>
          </a:p>
          <a:p>
            <a:r>
              <a:rPr lang="cs-CZ" dirty="0" smtClean="0"/>
              <a:t>Vedlejší věta je od HV vždy oddělena čárkou.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021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  <p:bldP spid="5" grpId="0" build="p" animBg="1"/>
      <p:bldP spid="6" grpId="0" build="p" animBg="1"/>
      <p:bldP spid="7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Poměr v souvětí souřadném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Slučovací</a:t>
            </a:r>
          </a:p>
          <a:p>
            <a:r>
              <a:rPr lang="cs-CZ" dirty="0" smtClean="0"/>
              <a:t>Stupňovací</a:t>
            </a:r>
          </a:p>
          <a:p>
            <a:endParaRPr lang="cs-CZ" dirty="0"/>
          </a:p>
          <a:p>
            <a:r>
              <a:rPr lang="cs-CZ" dirty="0" smtClean="0"/>
              <a:t>Odporovací</a:t>
            </a:r>
          </a:p>
          <a:p>
            <a:r>
              <a:rPr lang="cs-CZ" dirty="0" smtClean="0"/>
              <a:t>Vylučovací</a:t>
            </a:r>
          </a:p>
          <a:p>
            <a:r>
              <a:rPr lang="cs-CZ" dirty="0" smtClean="0"/>
              <a:t>Příčinný</a:t>
            </a:r>
          </a:p>
          <a:p>
            <a:r>
              <a:rPr lang="cs-CZ" dirty="0" smtClean="0"/>
              <a:t>Důsledkový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a, i ,ani, nebo, ani-ani</a:t>
            </a:r>
          </a:p>
          <a:p>
            <a:r>
              <a:rPr lang="cs-CZ" dirty="0" smtClean="0"/>
              <a:t>ba, ba i, dokonce, nejen-ale i</a:t>
            </a:r>
          </a:p>
          <a:p>
            <a:r>
              <a:rPr lang="cs-CZ" dirty="0" smtClean="0"/>
              <a:t>ale, avšak, však</a:t>
            </a:r>
          </a:p>
          <a:p>
            <a:r>
              <a:rPr lang="cs-CZ" dirty="0" smtClean="0"/>
              <a:t>nebo, anebo, či</a:t>
            </a:r>
          </a:p>
          <a:p>
            <a:r>
              <a:rPr lang="cs-CZ" dirty="0" smtClean="0"/>
              <a:t>neboť</a:t>
            </a:r>
          </a:p>
          <a:p>
            <a:r>
              <a:rPr lang="cs-CZ" dirty="0" smtClean="0"/>
              <a:t>a tedy, a proto, tudíž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283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 animBg="1"/>
      <p:bldP spid="1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 5"/>
          <p:cNvSpPr/>
          <p:nvPr/>
        </p:nvSpPr>
        <p:spPr>
          <a:xfrm>
            <a:off x="157808" y="5764165"/>
            <a:ext cx="1296144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slučovací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691680" y="5775564"/>
            <a:ext cx="1211948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stupňovací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203848" y="5829200"/>
            <a:ext cx="1296144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odporovací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788024" y="5829200"/>
            <a:ext cx="1224136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vylučovací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6156176" y="5835236"/>
            <a:ext cx="1224136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příčinný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7524328" y="5835236"/>
            <a:ext cx="1368152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důsledkový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7848" y="56445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ale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97968" y="869251"/>
            <a:ext cx="1139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nebo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809916" y="1303115"/>
            <a:ext cx="9482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proto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104656" y="1848183"/>
            <a:ext cx="1101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dokonce i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949896" y="221751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avšak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10136" y="258684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neboť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799856" y="258684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ani -ani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05880" y="344477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tedy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38128" y="362943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203377" y="3490937"/>
            <a:ext cx="1363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nejen – ale i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1560" y="188640"/>
            <a:ext cx="7488832" cy="37581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Přiřaď spojovací výraz ke správnému poměru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35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07407E-6 L 0.31511 0.68241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3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0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37E-6 L 0.18264 -3.7037E-6 C 0.26441 -3.7037E-6 0.36528 0.1882 0.36528 0.34121 L 0.36528 0.68241 " pathEditMode="relative" rAng="0" ptsTypes="FfFF"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64" y="3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5 -0.01088 L 0.53472 0.61921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52" y="3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L -0.36268 0.52916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42" y="2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287 L 0.26215 0.4858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44444E-6 L 0.34636 0.44097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9" y="2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43 -0.0301 L -0.44236 0.40185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98" y="2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04 -0.05602 L -0.22986 0.19259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3" y="124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639 -0.02917 L 0.75052 0.25439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337" y="1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59 -0.05694 L -0.34827 0.23264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93" y="14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/>
      <p:bldP spid="19" grpId="2"/>
      <p:bldP spid="21" grpId="1"/>
      <p:bldP spid="21" grpId="2"/>
      <p:bldP spid="22" grpId="1"/>
      <p:bldP spid="22" grpId="2"/>
      <p:bldP spid="30" grpId="2"/>
      <p:bldP spid="30" grpId="3"/>
      <p:bldP spid="31" grpId="1"/>
      <p:bldP spid="31" grpId="2"/>
      <p:bldP spid="32" grpId="1"/>
      <p:bldP spid="32" grpId="2"/>
      <p:bldP spid="33" grpId="0"/>
      <p:bldP spid="33" grpId="1"/>
      <p:bldP spid="34" grpId="1"/>
      <p:bldP spid="34" grpId="2"/>
      <p:bldP spid="35" grpId="1"/>
      <p:bldP spid="35" grpId="2"/>
      <p:bldP spid="36" grpId="0"/>
      <p:bldP spid="3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704856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Přiřaď k sobě věty a urči poměr.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126876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nebo si mě nepřej.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52576" y="209423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Nejenže nepřišel,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094239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neboť zapomněla doma telefon.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828779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proto všichni dneska zaspali.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52576" y="4566186"/>
            <a:ext cx="2875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Dívali se naším směrem,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16117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Jana mi nezavolala,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357301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12006" y="274057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Buď vypneš počítač,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4797152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86504" y="388434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Vrátili se pozdě,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919855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ale dokonce se ani neomluvil.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477861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 vrátili se vlaštovky.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16016" y="3273524"/>
            <a:ext cx="2943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ale vůbec nás neviděli.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98516" y="3198111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Přišlo jaro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18752" y="1489515"/>
            <a:ext cx="112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příčinný</a:t>
            </a:r>
            <a:endParaRPr lang="cs-CZ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10784" y="2094239"/>
            <a:ext cx="1305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stupňovací</a:t>
            </a:r>
            <a:endParaRPr lang="cs-CZ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104406" y="2740569"/>
            <a:ext cx="1239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vylučovací</a:t>
            </a:r>
            <a:endParaRPr lang="cs-CZ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04406" y="3412023"/>
            <a:ext cx="11252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slučovací</a:t>
            </a:r>
            <a:endParaRPr lang="cs-CZ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104406" y="4207513"/>
            <a:ext cx="1239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důsledkový</a:t>
            </a:r>
            <a:endParaRPr lang="cs-CZ" u="sng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77758" y="4845330"/>
            <a:ext cx="12582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odporovací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260971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A8C1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A8C1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0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0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F2C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F2C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C0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3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FC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7477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4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37477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0FFF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7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60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  <p:bldP spid="12" grpId="0"/>
      <p:bldP spid="13" grpId="0"/>
      <p:bldP spid="14" grpId="0"/>
      <p:bldP spid="16" grpId="0"/>
      <p:bldP spid="17" grpId="1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Urči poměr a  </a:t>
            </a:r>
            <a:r>
              <a:rPr lang="cs-CZ" dirty="0" err="1" smtClean="0"/>
              <a:t>doplŇ</a:t>
            </a:r>
            <a:r>
              <a:rPr lang="cs-CZ" dirty="0" smtClean="0"/>
              <a:t> čárky: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FF"/>
          </a:solidFill>
        </p:spPr>
        <p:txBody>
          <a:bodyPr/>
          <a:lstStyle/>
          <a:p>
            <a:pPr marL="114300" indent="0">
              <a:lnSpc>
                <a:spcPct val="150000"/>
              </a:lnSpc>
              <a:buNone/>
            </a:pPr>
            <a:r>
              <a:rPr lang="cs-CZ" dirty="0" smtClean="0"/>
              <a:t>Onemocněl</a:t>
            </a:r>
            <a:r>
              <a:rPr lang="cs-CZ" dirty="0">
                <a:solidFill>
                  <a:schemeClr val="bg1"/>
                </a:solidFill>
              </a:rPr>
              <a:t>,</a:t>
            </a:r>
            <a:r>
              <a:rPr lang="cs-CZ" dirty="0" smtClean="0"/>
              <a:t> a proto nepřišel.	 </a:t>
            </a:r>
            <a:r>
              <a:rPr lang="cs-CZ" dirty="0" smtClean="0">
                <a:solidFill>
                  <a:schemeClr val="bg1"/>
                </a:solidFill>
              </a:rPr>
              <a:t>důsledkový</a:t>
            </a:r>
            <a:endParaRPr lang="cs-CZ" dirty="0" smtClean="0"/>
          </a:p>
          <a:p>
            <a:pPr marL="114300" indent="0">
              <a:lnSpc>
                <a:spcPct val="150000"/>
              </a:lnSpc>
              <a:buNone/>
            </a:pPr>
            <a:r>
              <a:rPr lang="cs-CZ" dirty="0" smtClean="0"/>
              <a:t>Pozvali je a předvedli jim nový byt. </a:t>
            </a:r>
            <a:r>
              <a:rPr lang="cs-CZ" dirty="0" smtClean="0">
                <a:solidFill>
                  <a:schemeClr val="bg1"/>
                </a:solidFill>
              </a:rPr>
              <a:t>slučovací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dirty="0" smtClean="0"/>
              <a:t>Hokejista se nejen podívá do světa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ale vydělá i hodně peněz.</a:t>
            </a:r>
          </a:p>
          <a:p>
            <a:pPr marL="114300" indent="0">
              <a:lnSpc>
                <a:spcPct val="150000"/>
              </a:lnSpc>
              <a:buNone/>
            </a:pPr>
            <a:r>
              <a:rPr lang="cs-CZ" dirty="0" smtClean="0"/>
              <a:t>Omluv se osobně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nebo nikam nepojedeš.</a:t>
            </a:r>
            <a:r>
              <a:rPr lang="cs-CZ" dirty="0" smtClean="0">
                <a:solidFill>
                  <a:schemeClr val="bg1"/>
                </a:solidFill>
              </a:rPr>
              <a:t> vylučovací</a:t>
            </a:r>
            <a:endParaRPr lang="cs-CZ" dirty="0" smtClean="0"/>
          </a:p>
          <a:p>
            <a:pPr marL="114300" indent="0">
              <a:lnSpc>
                <a:spcPct val="150000"/>
              </a:lnSpc>
              <a:buNone/>
            </a:pPr>
            <a:r>
              <a:rPr lang="cs-CZ" dirty="0" smtClean="0"/>
              <a:t>Neuměl cizí jazyk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tudíž se nedomluvil. </a:t>
            </a:r>
            <a:r>
              <a:rPr lang="cs-CZ" dirty="0" smtClean="0">
                <a:solidFill>
                  <a:schemeClr val="bg1"/>
                </a:solidFill>
              </a:rPr>
              <a:t>důsledkový</a:t>
            </a:r>
            <a:endParaRPr lang="cs-CZ" dirty="0" smtClean="0"/>
          </a:p>
          <a:p>
            <a:pPr marL="114300" indent="0">
              <a:lnSpc>
                <a:spcPct val="150000"/>
              </a:lnSpc>
              <a:buNone/>
            </a:pPr>
            <a:r>
              <a:rPr lang="cs-CZ" dirty="0" smtClean="0"/>
              <a:t>Lenka musela ležet</a:t>
            </a:r>
            <a:r>
              <a:rPr lang="cs-CZ" dirty="0" smtClean="0">
                <a:solidFill>
                  <a:schemeClr val="bg1"/>
                </a:solidFill>
              </a:rPr>
              <a:t>,</a:t>
            </a:r>
            <a:r>
              <a:rPr lang="cs-CZ" dirty="0" smtClean="0"/>
              <a:t> neboť dostala angínu. </a:t>
            </a:r>
            <a:r>
              <a:rPr lang="cs-CZ" dirty="0" smtClean="0">
                <a:solidFill>
                  <a:schemeClr val="bg1"/>
                </a:solidFill>
              </a:rPr>
              <a:t>příčinný</a:t>
            </a:r>
          </a:p>
          <a:p>
            <a:pPr marL="114300" indent="0">
              <a:lnSpc>
                <a:spcPct val="150000"/>
              </a:lnSpc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72200" y="2924944"/>
            <a:ext cx="1728192" cy="2880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stupňovací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269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100" dirty="0" smtClean="0"/>
              <a:t>Najdi spojovací výrazy a doplň čárky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Ohlédl se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neboť něco zaslechl.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Byla mi sympatická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a tak jsem ji pozval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Věděl to nemluvil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však o tom.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Včera nejen sněžilo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ale foukal i silný vítr.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Pavel to jednak nevěděl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jednak ho to ani nezajímalo.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Nebylo mi dobře</a:t>
            </a:r>
            <a:r>
              <a:rPr lang="cs-CZ" sz="2800" dirty="0" smtClean="0">
                <a:solidFill>
                  <a:schemeClr val="bg1"/>
                </a:solidFill>
              </a:rPr>
              <a:t>,</a:t>
            </a:r>
            <a:r>
              <a:rPr lang="cs-CZ" sz="2800" dirty="0" smtClean="0"/>
              <a:t> ale stejně jsem šla do práce.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339752" y="1988840"/>
            <a:ext cx="936104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483768" y="2420888"/>
            <a:ext cx="79208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851920" y="3125781"/>
            <a:ext cx="72008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07904" y="3789040"/>
            <a:ext cx="64807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915905" y="4578975"/>
            <a:ext cx="648072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851920" y="4581128"/>
            <a:ext cx="36004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292080" y="4581128"/>
            <a:ext cx="216024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67185" y="5373216"/>
            <a:ext cx="951401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448691" y="5309193"/>
            <a:ext cx="951401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404575" y="6021288"/>
            <a:ext cx="447345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1214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Následující spojky použijte ve větách a určete poměr.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Skupina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ale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neboť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ani – ani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ba dokonce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 proto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Skupina 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jednak -  jednak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avšak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nejen – ale 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 tedy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buď - nebo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64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Urči poměr u daných spojovacích výrazů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cs-CZ" dirty="0" smtClean="0"/>
              <a:t>hned – hned		</a:t>
            </a:r>
          </a:p>
          <a:p>
            <a:r>
              <a:rPr lang="cs-CZ" dirty="0" smtClean="0"/>
              <a:t>avšak</a:t>
            </a:r>
          </a:p>
          <a:p>
            <a:r>
              <a:rPr lang="cs-CZ" dirty="0" smtClean="0"/>
              <a:t>nebo</a:t>
            </a:r>
          </a:p>
          <a:p>
            <a:r>
              <a:rPr lang="cs-CZ" dirty="0" smtClean="0"/>
              <a:t>a tak</a:t>
            </a:r>
          </a:p>
          <a:p>
            <a:r>
              <a:rPr lang="cs-CZ" dirty="0" smtClean="0"/>
              <a:t>ani – ani</a:t>
            </a:r>
          </a:p>
          <a:p>
            <a:r>
              <a:rPr lang="cs-CZ" dirty="0" smtClean="0"/>
              <a:t>nejen – dokonce i</a:t>
            </a:r>
          </a:p>
          <a:p>
            <a:r>
              <a:rPr lang="cs-CZ" dirty="0" smtClean="0"/>
              <a:t>tudíž</a:t>
            </a:r>
          </a:p>
          <a:p>
            <a:r>
              <a:rPr lang="cs-CZ" dirty="0" smtClean="0"/>
              <a:t>nýbrž</a:t>
            </a:r>
          </a:p>
          <a:p>
            <a:r>
              <a:rPr lang="cs-CZ" dirty="0" smtClean="0"/>
              <a:t>neboť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00264" y="1656382"/>
            <a:ext cx="1863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slučovací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67282" y="528703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příčinný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60539" y="484246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odporovací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12425" y="266847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vylučovací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55567" y="4442352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důsledkový</a:t>
            </a:r>
            <a:endParaRPr lang="cs-CZ" sz="20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13600" y="3951995"/>
            <a:ext cx="2038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stupňovací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55567" y="3102787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důsledkový</a:t>
            </a:r>
            <a:endParaRPr lang="cs-CZ" sz="20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957206" y="4293096"/>
            <a:ext cx="1715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83250" y="348021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slučovací</a:t>
            </a:r>
            <a:endParaRPr lang="cs-CZ" sz="2400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6133" y="216421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odporovací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4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HRDLIČKOVÁ, Hana; BERÁNKOVÁ, Eva; KLÍMA, Ivan. </a:t>
            </a:r>
            <a:r>
              <a:rPr lang="cs-CZ" i="1" dirty="0"/>
              <a:t>Český jazyk 8 : 1.díl - Učivo o jazyce</a:t>
            </a:r>
            <a:r>
              <a:rPr lang="cs-CZ" dirty="0"/>
              <a:t>. Havlíčkův Brod : ALTER, 2005. 173 s. ISBN 80-7245-011-5.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39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759</TotalTime>
  <Words>388</Words>
  <Application>Microsoft Office PowerPoint</Application>
  <PresentationFormat>Předvádění na obrazovce (4:3)</PresentationFormat>
  <Paragraphs>136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SOUVĚTÍ</vt:lpstr>
      <vt:lpstr>Souvětí dělíme na:</vt:lpstr>
      <vt:lpstr>Poměr v souvětí souřadném</vt:lpstr>
      <vt:lpstr>Prezentace aplikace PowerPoint</vt:lpstr>
      <vt:lpstr>Prezentace aplikace PowerPoint</vt:lpstr>
      <vt:lpstr>Urči poměr a  doplŇ čárky:</vt:lpstr>
      <vt:lpstr>Najdi spojovací výrazy a doplň čárky:</vt:lpstr>
      <vt:lpstr>Následující spojky použijte ve větách a určete poměr.</vt:lpstr>
      <vt:lpstr>Urči poměr u daných spojovacích výrazů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Souvětí</dc:title>
  <dc:creator>Libuše Gondkovská</dc:creator>
  <cp:lastModifiedBy>Libuše Gondkovská</cp:lastModifiedBy>
  <cp:revision>42</cp:revision>
  <dcterms:created xsi:type="dcterms:W3CDTF">2011-07-19T13:32:42Z</dcterms:created>
  <dcterms:modified xsi:type="dcterms:W3CDTF">2012-03-21T19:12:27Z</dcterms:modified>
</cp:coreProperties>
</file>