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2287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3336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6873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5111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9538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5896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4899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7336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394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2436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2151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  <a:alpha val="3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4481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VY_32_INOVAC_E_03-34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87719659"/>
              </p:ext>
            </p:extLst>
          </p:nvPr>
        </p:nvGraphicFramePr>
        <p:xfrm>
          <a:off x="1419810" y="2636912"/>
          <a:ext cx="6208395" cy="2103120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1508760"/>
                <a:gridCol w="4699635"/>
              </a:tblGrid>
              <a:tr h="34248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7.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</a:rPr>
                        <a:t>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Skladba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smtClean="0"/>
                        <a:t>Podmětná a přísudková věta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15. </a:t>
                      </a:r>
                      <a:r>
                        <a:rPr lang="cs-CZ" sz="1400" kern="50" smtClean="0">
                          <a:effectLst/>
                        </a:rPr>
                        <a:t>9.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Seznámí žáky s vybranými typy vedlejších 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Podmětná a přísudková věta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67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Souvětí podřadné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lin ang="16200000" scaled="1"/>
            <a:tileRect/>
          </a:gra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Vedlejší </a:t>
            </a:r>
            <a:r>
              <a:rPr lang="cs-CZ" dirty="0" smtClean="0"/>
              <a:t>věty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103991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Vedlejší věta přísudková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	Rozlište větu jednoduchou a souvětí.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Já nejsem </a:t>
            </a:r>
            <a:r>
              <a:rPr lang="cs-CZ" dirty="0" smtClean="0">
                <a:solidFill>
                  <a:srgbClr val="FF0000"/>
                </a:solidFill>
              </a:rPr>
              <a:t>závistivý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Já nejsem ten, </a:t>
            </a:r>
            <a:r>
              <a:rPr lang="cs-CZ" dirty="0" smtClean="0">
                <a:solidFill>
                  <a:srgbClr val="FF0000"/>
                </a:solidFill>
              </a:rPr>
              <a:t>kdo závidí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</a:p>
          <a:p>
            <a:endParaRPr lang="cs-CZ" dirty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r>
              <a:rPr lang="cs-CZ" sz="3000" dirty="0" smtClean="0">
                <a:solidFill>
                  <a:srgbClr val="0070C0"/>
                </a:solidFill>
              </a:rPr>
              <a:t>Souvětí vzniklo tak, že z </a:t>
            </a:r>
            <a:r>
              <a:rPr lang="cs-CZ" sz="3000" dirty="0" smtClean="0">
                <a:solidFill>
                  <a:srgbClr val="FF0000"/>
                </a:solidFill>
              </a:rPr>
              <a:t>jmenné části </a:t>
            </a:r>
            <a:r>
              <a:rPr lang="cs-CZ" sz="3000" dirty="0" smtClean="0">
                <a:solidFill>
                  <a:srgbClr val="0070C0"/>
                </a:solidFill>
              </a:rPr>
              <a:t>přísudku byla </a:t>
            </a:r>
            <a:r>
              <a:rPr lang="cs-CZ" sz="3000" dirty="0" smtClean="0">
                <a:solidFill>
                  <a:srgbClr val="0070C0"/>
                </a:solidFill>
              </a:rPr>
              <a:t>vytvořena vedlejší věta.</a:t>
            </a:r>
          </a:p>
          <a:p>
            <a:r>
              <a:rPr lang="cs-CZ" sz="3000" dirty="0" smtClean="0">
                <a:solidFill>
                  <a:srgbClr val="0070C0"/>
                </a:solidFill>
              </a:rPr>
              <a:t>Jiný druh přísudku vedlejší větou nevyjadřujeme.</a:t>
            </a:r>
          </a:p>
          <a:p>
            <a:endParaRPr lang="cs-CZ" sz="3000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390694" y="2190534"/>
            <a:ext cx="1549458" cy="43204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v. jednoduchá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918887" y="2203967"/>
            <a:ext cx="1008112" cy="43204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souvětí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192747" y="3212976"/>
            <a:ext cx="1494809" cy="43204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v. jednoduchá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164288" y="3212976"/>
            <a:ext cx="1152128" cy="43204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souvětí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727216" y="2636015"/>
            <a:ext cx="864096" cy="43204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1HV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780769" y="2687176"/>
            <a:ext cx="864096" cy="43204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39945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5" grpId="1" animBg="1"/>
      <p:bldP spid="8" grpId="0" animBg="1"/>
      <p:bldP spid="8" grpId="1" animBg="1"/>
      <p:bldP spid="10" grpId="0" animBg="1"/>
      <p:bldP spid="11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Vedlejší věta přísudková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Pokus se vytvořit z jmenné části přísudku vedlejší větu.</a:t>
            </a:r>
          </a:p>
          <a:p>
            <a:pPr marL="0" indent="0" algn="ctr">
              <a:buNone/>
            </a:pPr>
            <a:r>
              <a:rPr lang="cs-CZ" dirty="0" smtClean="0"/>
              <a:t>Jana není </a:t>
            </a:r>
            <a:r>
              <a:rPr lang="cs-CZ" dirty="0" smtClean="0">
                <a:solidFill>
                  <a:srgbClr val="FF0000"/>
                </a:solidFill>
              </a:rPr>
              <a:t>bázlivá.</a:t>
            </a:r>
          </a:p>
        </p:txBody>
      </p:sp>
      <p:sp>
        <p:nvSpPr>
          <p:cNvPr id="6" name="Ovál 5"/>
          <p:cNvSpPr/>
          <p:nvPr/>
        </p:nvSpPr>
        <p:spPr>
          <a:xfrm>
            <a:off x="3779912" y="2182507"/>
            <a:ext cx="2654750" cy="612068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Jmenný se sponou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3995936" y="3284984"/>
            <a:ext cx="1872208" cy="0"/>
          </a:xfrm>
          <a:prstGeom prst="line">
            <a:avLst/>
          </a:prstGeom>
          <a:ln>
            <a:prstDash val="dashDot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844066" y="4437112"/>
            <a:ext cx="3168352" cy="57606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Jana není z </a:t>
            </a:r>
            <a:r>
              <a:rPr lang="cs-CZ" sz="2800" dirty="0" smtClean="0">
                <a:solidFill>
                  <a:srgbClr val="FF0000"/>
                </a:solidFill>
              </a:rPr>
              <a:t>těch,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Čárový popisek 2 9"/>
          <p:cNvSpPr/>
          <p:nvPr/>
        </p:nvSpPr>
        <p:spPr>
          <a:xfrm>
            <a:off x="6644550" y="2960948"/>
            <a:ext cx="1959897" cy="648072"/>
          </a:xfrm>
          <a:prstGeom prst="borderCallout2">
            <a:avLst>
              <a:gd name="adj1" fmla="val 23301"/>
              <a:gd name="adj2" fmla="val 2202"/>
              <a:gd name="adj3" fmla="val 18750"/>
              <a:gd name="adj4" fmla="val -16667"/>
              <a:gd name="adj5" fmla="val 17324"/>
              <a:gd name="adj6" fmla="val -32908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Jmenná část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355976" y="4437112"/>
            <a:ext cx="3096344" cy="57606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kdo se bojí.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1043608" y="5517232"/>
            <a:ext cx="6984776" cy="57606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 hlavní větě bývá odkazovací zájmeno.</a:t>
            </a:r>
            <a:endParaRPr lang="cs-CZ" sz="2800" dirty="0"/>
          </a:p>
        </p:txBody>
      </p:sp>
      <p:cxnSp>
        <p:nvCxnSpPr>
          <p:cNvPr id="14" name="Přímá spojnice se šipkou 13"/>
          <p:cNvCxnSpPr/>
          <p:nvPr/>
        </p:nvCxnSpPr>
        <p:spPr>
          <a:xfrm flipH="1" flipV="1">
            <a:off x="3635896" y="5013176"/>
            <a:ext cx="3008654" cy="504056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17930934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Utvoř vedlejší věty přísudkové.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67333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Lucka </a:t>
            </a:r>
            <a:r>
              <a:rPr lang="cs-CZ" dirty="0" smtClean="0">
                <a:solidFill>
                  <a:srgbClr val="0070C0"/>
                </a:solidFill>
              </a:rPr>
              <a:t>je</a:t>
            </a:r>
            <a:r>
              <a:rPr lang="cs-CZ" dirty="0" smtClean="0"/>
              <a:t> ke všem </a:t>
            </a:r>
            <a:r>
              <a:rPr lang="cs-CZ" dirty="0" smtClean="0">
                <a:solidFill>
                  <a:srgbClr val="FF0000"/>
                </a:solidFill>
              </a:rPr>
              <a:t>kritická</a:t>
            </a:r>
            <a:r>
              <a:rPr lang="cs-CZ" dirty="0" smtClean="0"/>
              <a:t>.</a:t>
            </a:r>
          </a:p>
          <a:p>
            <a:r>
              <a:rPr lang="cs-CZ" dirty="0" smtClean="0"/>
              <a:t>Lucka </a:t>
            </a:r>
            <a:r>
              <a:rPr lang="cs-CZ" dirty="0" smtClean="0">
                <a:solidFill>
                  <a:srgbClr val="0070C0"/>
                </a:solidFill>
              </a:rPr>
              <a:t>je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taková</a:t>
            </a:r>
            <a:r>
              <a:rPr lang="cs-CZ" dirty="0" smtClean="0"/>
              <a:t>, že </a:t>
            </a:r>
            <a:r>
              <a:rPr lang="cs-CZ" dirty="0" smtClean="0"/>
              <a:t>všechny </a:t>
            </a:r>
            <a:r>
              <a:rPr lang="cs-CZ" dirty="0" smtClean="0">
                <a:solidFill>
                  <a:srgbClr val="FF0000"/>
                </a:solidFill>
              </a:rPr>
              <a:t>kritizuje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Obloha </a:t>
            </a:r>
            <a:r>
              <a:rPr lang="cs-CZ" dirty="0" smtClean="0">
                <a:solidFill>
                  <a:srgbClr val="0070C0"/>
                </a:solidFill>
              </a:rPr>
              <a:t>byla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jako vymetená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Obloha </a:t>
            </a:r>
            <a:r>
              <a:rPr lang="cs-CZ" dirty="0" smtClean="0">
                <a:solidFill>
                  <a:srgbClr val="0070C0"/>
                </a:solidFill>
              </a:rPr>
              <a:t>byla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jako by ji vymetl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Podmínky </a:t>
            </a:r>
            <a:r>
              <a:rPr lang="cs-CZ" dirty="0" smtClean="0">
                <a:solidFill>
                  <a:srgbClr val="0070C0"/>
                </a:solidFill>
              </a:rPr>
              <a:t>jsou</a:t>
            </a:r>
            <a:r>
              <a:rPr lang="cs-CZ" dirty="0" smtClean="0"/>
              <a:t> pro nás </a:t>
            </a:r>
            <a:r>
              <a:rPr lang="cs-CZ" dirty="0" smtClean="0">
                <a:solidFill>
                  <a:srgbClr val="FF0000"/>
                </a:solidFill>
              </a:rPr>
              <a:t>vyhovující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Podmínky </a:t>
            </a:r>
            <a:r>
              <a:rPr lang="cs-CZ" dirty="0" smtClean="0">
                <a:solidFill>
                  <a:srgbClr val="0070C0"/>
                </a:solidFill>
              </a:rPr>
              <a:t>jsou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takové</a:t>
            </a:r>
            <a:r>
              <a:rPr lang="cs-CZ" dirty="0" smtClean="0"/>
              <a:t>, aby nám </a:t>
            </a:r>
            <a:r>
              <a:rPr lang="cs-CZ" dirty="0" smtClean="0">
                <a:solidFill>
                  <a:srgbClr val="FF0000"/>
                </a:solidFill>
              </a:rPr>
              <a:t>vyhovovaly</a:t>
            </a:r>
            <a:r>
              <a:rPr lang="cs-CZ" dirty="0" smtClean="0"/>
              <a:t>.</a:t>
            </a:r>
          </a:p>
          <a:p>
            <a:r>
              <a:rPr lang="cs-CZ" dirty="0" smtClean="0"/>
              <a:t>Pavel </a:t>
            </a:r>
            <a:r>
              <a:rPr lang="cs-CZ" dirty="0" smtClean="0">
                <a:solidFill>
                  <a:srgbClr val="0070C0"/>
                </a:solidFill>
              </a:rPr>
              <a:t>je</a:t>
            </a:r>
            <a:r>
              <a:rPr lang="cs-CZ" dirty="0" smtClean="0"/>
              <a:t> ke všem </a:t>
            </a:r>
            <a:r>
              <a:rPr lang="cs-CZ" dirty="0" smtClean="0">
                <a:solidFill>
                  <a:srgbClr val="FF0000"/>
                </a:solidFill>
              </a:rPr>
              <a:t>vstřícný</a:t>
            </a:r>
            <a:r>
              <a:rPr lang="cs-CZ" dirty="0" smtClean="0"/>
              <a:t>.</a:t>
            </a:r>
          </a:p>
          <a:p>
            <a:r>
              <a:rPr lang="cs-CZ" dirty="0" smtClean="0"/>
              <a:t>Pavel </a:t>
            </a:r>
            <a:r>
              <a:rPr lang="cs-CZ" dirty="0" smtClean="0">
                <a:solidFill>
                  <a:srgbClr val="0070C0"/>
                </a:solidFill>
              </a:rPr>
              <a:t>je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ten</a:t>
            </a:r>
            <a:r>
              <a:rPr lang="cs-CZ" dirty="0" smtClean="0"/>
              <a:t>, kdo všem </a:t>
            </a:r>
            <a:r>
              <a:rPr lang="cs-CZ" dirty="0" smtClean="0">
                <a:solidFill>
                  <a:srgbClr val="FF0000"/>
                </a:solidFill>
              </a:rPr>
              <a:t>vyjde vstříc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Jmenná část       sponové sloveso        odkazovací zájmeno</a:t>
            </a: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2555776" y="5229200"/>
            <a:ext cx="432048" cy="288032"/>
          </a:xfrm>
          <a:prstGeom prst="star5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5" name="Pěticípá hvězda 4"/>
          <p:cNvSpPr/>
          <p:nvPr/>
        </p:nvSpPr>
        <p:spPr>
          <a:xfrm>
            <a:off x="5724128" y="5229200"/>
            <a:ext cx="504056" cy="288032"/>
          </a:xfrm>
          <a:prstGeom prst="star5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2054291" y="5681676"/>
            <a:ext cx="432048" cy="288032"/>
          </a:xfrm>
          <a:prstGeom prst="star5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479635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Vedlejší věta podmětná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2167" y="1340769"/>
            <a:ext cx="8229600" cy="4763444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Do Krkonoš pojedou dobří </a:t>
            </a:r>
            <a:r>
              <a:rPr lang="cs-CZ" u="sng" dirty="0" smtClean="0">
                <a:solidFill>
                  <a:srgbClr val="FF0000"/>
                </a:solidFill>
              </a:rPr>
              <a:t>lyžaři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Do Krkonoš  pojedou ti, </a:t>
            </a:r>
            <a:r>
              <a:rPr lang="cs-CZ" dirty="0" smtClean="0">
                <a:solidFill>
                  <a:srgbClr val="FF0000"/>
                </a:solidFill>
              </a:rPr>
              <a:t>kdo dobře lyžují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148064" y="1587564"/>
            <a:ext cx="504056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6126241" y="2193564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6558289" y="1938896"/>
            <a:ext cx="2352502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v. jednoduchá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1995298" y="2612179"/>
            <a:ext cx="86409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1VH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040052" y="2659444"/>
            <a:ext cx="720080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2VV</a:t>
            </a:r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3707904" y="4149080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4961975" y="3910076"/>
            <a:ext cx="1596314" cy="5760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souvětí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395536" y="5427779"/>
            <a:ext cx="3816424" cy="65461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Kdo</a:t>
            </a:r>
            <a:r>
              <a:rPr lang="cs-CZ" sz="2800" dirty="0" smtClean="0"/>
              <a:t> pojede do Krkonoš?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95536" y="4889140"/>
            <a:ext cx="720080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1.p.</a:t>
            </a:r>
            <a:endParaRPr lang="cs-CZ" dirty="0"/>
          </a:p>
        </p:txBody>
      </p:sp>
      <p:cxnSp>
        <p:nvCxnSpPr>
          <p:cNvPr id="18" name="Přímá spojnice se šipkou 17"/>
          <p:cNvCxnSpPr>
            <a:endCxn id="22" idx="1"/>
          </p:cNvCxnSpPr>
          <p:nvPr/>
        </p:nvCxnSpPr>
        <p:spPr>
          <a:xfrm flipV="1">
            <a:off x="4222812" y="5069160"/>
            <a:ext cx="925252" cy="67317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15" idx="3"/>
            <a:endCxn id="23" idx="1"/>
          </p:cNvCxnSpPr>
          <p:nvPr/>
        </p:nvCxnSpPr>
        <p:spPr>
          <a:xfrm>
            <a:off x="4211960" y="5755088"/>
            <a:ext cx="954340" cy="10280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5148064" y="4809120"/>
            <a:ext cx="1584176" cy="52008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lyžaři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166300" y="5597854"/>
            <a:ext cx="3474296" cy="52008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kdo dobře lyžují.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442472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7" grpId="0" animBg="1"/>
      <p:bldP spid="10" grpId="0" animBg="1"/>
      <p:bldP spid="11" grpId="0" animBg="1"/>
      <p:bldP spid="14" grpId="0" animBg="1"/>
      <p:bldP spid="15" grpId="0" animBg="1"/>
      <p:bldP spid="16" grpId="0" animBg="1"/>
      <p:bldP spid="22" grpId="0" animBg="1"/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1216" y="260648"/>
            <a:ext cx="8229600" cy="1143000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odmětná 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 zdravé pravidelně </a:t>
            </a:r>
            <a:r>
              <a:rPr lang="cs-CZ" u="sng" dirty="0" smtClean="0">
                <a:solidFill>
                  <a:srgbClr val="FF0000"/>
                </a:solidFill>
              </a:rPr>
              <a:t>cvičit.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 zdravé,                 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000" dirty="0" smtClean="0"/>
              <a:t>Na větu podmětnou se ptáme </a:t>
            </a:r>
            <a:r>
              <a:rPr lang="cs-CZ" sz="3000" dirty="0" smtClean="0">
                <a:solidFill>
                  <a:srgbClr val="FF0000"/>
                </a:solidFill>
              </a:rPr>
              <a:t>kdo, co </a:t>
            </a:r>
            <a:r>
              <a:rPr lang="cs-CZ" sz="3000" dirty="0" smtClean="0"/>
              <a:t>a větou </a:t>
            </a:r>
            <a:r>
              <a:rPr lang="cs-CZ" sz="3000" dirty="0" smtClean="0">
                <a:solidFill>
                  <a:srgbClr val="FF0000"/>
                </a:solidFill>
              </a:rPr>
              <a:t>hlavní (řídící)</a:t>
            </a:r>
            <a:r>
              <a:rPr lang="cs-CZ" sz="3000" dirty="0" smtClean="0"/>
              <a:t>.</a:t>
            </a:r>
          </a:p>
          <a:p>
            <a:pPr marL="0" indent="0">
              <a:buNone/>
            </a:pPr>
            <a:r>
              <a:rPr lang="cs-CZ" sz="3000" dirty="0" smtClean="0"/>
              <a:t>VV podmětná bývá uvozena zájmeny </a:t>
            </a:r>
            <a:r>
              <a:rPr lang="cs-CZ" sz="3000" b="1" dirty="0" smtClean="0"/>
              <a:t>kdo, co </a:t>
            </a:r>
            <a:r>
              <a:rPr lang="cs-CZ" sz="3000" dirty="0" smtClean="0"/>
              <a:t>a spojkami </a:t>
            </a:r>
            <a:r>
              <a:rPr lang="cs-CZ" sz="3000" b="1" dirty="0" smtClean="0"/>
              <a:t>že, aby, kdyby, jak</a:t>
            </a:r>
            <a:r>
              <a:rPr lang="cs-CZ" sz="3000" dirty="0" smtClean="0"/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851920" y="1772816"/>
            <a:ext cx="576064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</a:t>
            </a:r>
            <a:endParaRPr lang="cs-CZ" dirty="0"/>
          </a:p>
        </p:txBody>
      </p:sp>
      <p:cxnSp>
        <p:nvCxnSpPr>
          <p:cNvPr id="6" name="Přímá spojnice se šipkou 5"/>
          <p:cNvCxnSpPr>
            <a:stCxn id="7" idx="1"/>
          </p:cNvCxnSpPr>
          <p:nvPr/>
        </p:nvCxnSpPr>
        <p:spPr>
          <a:xfrm flipH="1" flipV="1">
            <a:off x="4427984" y="1912150"/>
            <a:ext cx="1368152" cy="4068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5796136" y="1772816"/>
            <a:ext cx="2232248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Kdo, co je zdravé?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2411760" y="3143140"/>
            <a:ext cx="4032448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když pravidelně cvičíme.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1403648" y="2852936"/>
            <a:ext cx="576064" cy="29020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1VH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788582" y="2708920"/>
            <a:ext cx="576064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2VV</a:t>
            </a:r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6084168" y="2132856"/>
            <a:ext cx="828092" cy="107013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8692366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Utvoř z rozvitého podmětu VV podmětnou.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Bázlivý člověk </a:t>
            </a:r>
            <a:r>
              <a:rPr lang="cs-CZ" dirty="0" smtClean="0"/>
              <a:t>nesmí do lesa.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Kdo se bojí</a:t>
            </a:r>
            <a:r>
              <a:rPr lang="cs-CZ" dirty="0" smtClean="0"/>
              <a:t>, nesmí do lesa.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Dobrý jedlík </a:t>
            </a:r>
            <a:r>
              <a:rPr lang="cs-CZ" dirty="0" smtClean="0"/>
              <a:t>by si měl hlídat váhu.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Kdo dobře jí</a:t>
            </a:r>
            <a:r>
              <a:rPr lang="cs-CZ" dirty="0" smtClean="0"/>
              <a:t>, měl by si hlídat váhu.</a:t>
            </a:r>
          </a:p>
          <a:p>
            <a:r>
              <a:rPr lang="cs-CZ" dirty="0" smtClean="0"/>
              <a:t>Zajímá mě </a:t>
            </a:r>
            <a:r>
              <a:rPr lang="cs-CZ" dirty="0" smtClean="0">
                <a:solidFill>
                  <a:srgbClr val="FF0000"/>
                </a:solidFill>
              </a:rPr>
              <a:t>dědovo vyprávění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Zajímá mě, </a:t>
            </a:r>
            <a:r>
              <a:rPr lang="cs-CZ" dirty="0" smtClean="0">
                <a:solidFill>
                  <a:srgbClr val="FF0000"/>
                </a:solidFill>
              </a:rPr>
              <a:t>co děda vyprávěl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Milovník bruslení </a:t>
            </a:r>
            <a:r>
              <a:rPr lang="cs-CZ" dirty="0" smtClean="0"/>
              <a:t>může využít zimní stadion.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Kdo miluje bruslení</a:t>
            </a:r>
            <a:r>
              <a:rPr lang="cs-CZ" dirty="0" smtClean="0"/>
              <a:t>, může využít zimní stadion.</a:t>
            </a:r>
          </a:p>
          <a:p>
            <a:r>
              <a:rPr lang="cs-CZ" dirty="0" smtClean="0"/>
              <a:t>Vadilo by mi </a:t>
            </a:r>
            <a:r>
              <a:rPr lang="cs-CZ" dirty="0" smtClean="0">
                <a:solidFill>
                  <a:srgbClr val="FF0000"/>
                </a:solidFill>
              </a:rPr>
              <a:t>nejet na dovolenou</a:t>
            </a:r>
            <a:r>
              <a:rPr lang="cs-CZ" dirty="0" smtClean="0"/>
              <a:t>.</a:t>
            </a:r>
          </a:p>
          <a:p>
            <a:r>
              <a:rPr lang="cs-CZ" dirty="0" smtClean="0"/>
              <a:t>Vadilo by mi, </a:t>
            </a:r>
            <a:r>
              <a:rPr lang="cs-CZ" dirty="0" smtClean="0">
                <a:solidFill>
                  <a:srgbClr val="FF0000"/>
                </a:solidFill>
              </a:rPr>
              <a:t>kdybych nejel na dovolenou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99485879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Doplňte k hlavní větě větu podmětnou.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A)Bylo jisté, že…</a:t>
            </a:r>
          </a:p>
          <a:p>
            <a:r>
              <a:rPr lang="cs-CZ" dirty="0" smtClean="0"/>
              <a:t>Není možné, aby…</a:t>
            </a:r>
          </a:p>
          <a:p>
            <a:r>
              <a:rPr lang="cs-CZ" dirty="0" smtClean="0"/>
              <a:t>Nikomu nebylo známo, že…</a:t>
            </a:r>
          </a:p>
          <a:p>
            <a:r>
              <a:rPr lang="cs-CZ" dirty="0" smtClean="0"/>
              <a:t>Není pravda, že…</a:t>
            </a:r>
          </a:p>
          <a:p>
            <a:pPr marL="0" indent="0">
              <a:buNone/>
            </a:pPr>
            <a:r>
              <a:rPr lang="cs-CZ" dirty="0" smtClean="0"/>
              <a:t>B) Je dobře,…</a:t>
            </a:r>
          </a:p>
          <a:p>
            <a:r>
              <a:rPr lang="cs-CZ" dirty="0" smtClean="0"/>
              <a:t>Je nebezpečné, aby…</a:t>
            </a:r>
          </a:p>
          <a:p>
            <a:r>
              <a:rPr lang="cs-CZ" dirty="0" smtClean="0"/>
              <a:t>Na plakátu bylo natištěno, že…</a:t>
            </a:r>
          </a:p>
          <a:p>
            <a:r>
              <a:rPr lang="cs-CZ" dirty="0" smtClean="0"/>
              <a:t>Nevědělo se, jak…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16195" y="1436613"/>
            <a:ext cx="2423957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se</a:t>
            </a:r>
            <a:r>
              <a:rPr lang="cs-CZ" dirty="0" smtClean="0"/>
              <a:t> </a:t>
            </a:r>
            <a:r>
              <a:rPr lang="cs-CZ" sz="2800" dirty="0" smtClean="0"/>
              <a:t>nevrátí.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6081184" y="4877202"/>
            <a:ext cx="2811296" cy="52008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představení začíná v 7 h.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3898010" y="5301208"/>
            <a:ext cx="1908212" cy="52008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se</a:t>
            </a:r>
            <a:r>
              <a:rPr lang="cs-CZ" dirty="0" smtClean="0"/>
              <a:t> </a:t>
            </a:r>
            <a:r>
              <a:rPr lang="cs-CZ" sz="2800" dirty="0" smtClean="0"/>
              <a:t>vrátí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352405" y="4293096"/>
            <a:ext cx="1908212" cy="52008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se</a:t>
            </a:r>
            <a:r>
              <a:rPr lang="cs-CZ" dirty="0" smtClean="0"/>
              <a:t> </a:t>
            </a:r>
            <a:r>
              <a:rPr lang="cs-CZ" sz="2800" dirty="0" smtClean="0"/>
              <a:t>vrátil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101480" y="2060848"/>
            <a:ext cx="2060612" cy="52008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se</a:t>
            </a:r>
            <a:r>
              <a:rPr lang="cs-CZ" dirty="0" smtClean="0"/>
              <a:t> </a:t>
            </a:r>
            <a:r>
              <a:rPr lang="cs-CZ" sz="2800" dirty="0" smtClean="0"/>
              <a:t>vrátil.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5400092" y="2607917"/>
            <a:ext cx="2423957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se</a:t>
            </a:r>
            <a:r>
              <a:rPr lang="cs-CZ" dirty="0" smtClean="0"/>
              <a:t> </a:t>
            </a:r>
            <a:r>
              <a:rPr lang="cs-CZ" sz="2800" dirty="0" smtClean="0"/>
              <a:t>nevrátí.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3898010" y="3153711"/>
            <a:ext cx="2423957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se</a:t>
            </a:r>
            <a:r>
              <a:rPr lang="cs-CZ" dirty="0" smtClean="0"/>
              <a:t> </a:t>
            </a:r>
            <a:r>
              <a:rPr lang="cs-CZ" sz="2800" dirty="0" smtClean="0"/>
              <a:t>nevrátí.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2889501" y="3657767"/>
            <a:ext cx="2423957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se</a:t>
            </a:r>
            <a:r>
              <a:rPr lang="cs-CZ" dirty="0" smtClean="0"/>
              <a:t> </a:t>
            </a:r>
            <a:r>
              <a:rPr lang="cs-CZ" sz="2800" dirty="0" smtClean="0"/>
              <a:t>nevrátí.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99843108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/>
              <a:t>HORÁČKOVÁ, Miroslava, et al. </a:t>
            </a:r>
            <a:r>
              <a:rPr lang="cs-CZ" i="1" dirty="0"/>
              <a:t>Český jazyk pro sedmý ročník ZŠ</a:t>
            </a:r>
            <a:r>
              <a:rPr lang="cs-CZ" dirty="0"/>
              <a:t>. </a:t>
            </a:r>
            <a:r>
              <a:rPr lang="cs-CZ"/>
              <a:t>Havlíčkův Brod</a:t>
            </a:r>
            <a:r>
              <a:rPr lang="cs-CZ" dirty="0"/>
              <a:t> : Alter, 1999. 188 s. ISBN 80-7245-1001-8.</a:t>
            </a:r>
          </a:p>
          <a:p>
            <a:r>
              <a:rPr lang="cs-CZ" dirty="0" smtClean="0"/>
              <a:t>HAUSER</a:t>
            </a:r>
            <a:r>
              <a:rPr lang="cs-CZ" dirty="0"/>
              <a:t>, Přemysl; STYBLÍK, Vlastimil. </a:t>
            </a:r>
            <a:r>
              <a:rPr lang="cs-CZ" i="1" dirty="0"/>
              <a:t>Český jazyk : Cvičebnice pro 9.ročník základních škol</a:t>
            </a:r>
            <a:r>
              <a:rPr lang="cs-CZ" dirty="0"/>
              <a:t>. Praha : Fortuna, 1996. 102 s. ISBN 80-7168-341-8.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1712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431</Words>
  <Application>Microsoft Office PowerPoint</Application>
  <PresentationFormat>Předvádění na obrazovce (4:3)</PresentationFormat>
  <Paragraphs>113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Podmětná a přísudková věta</vt:lpstr>
      <vt:lpstr>Souvětí podřadné</vt:lpstr>
      <vt:lpstr>Vedlejší věta přísudková</vt:lpstr>
      <vt:lpstr>Vedlejší věta přísudková</vt:lpstr>
      <vt:lpstr>Utvoř vedlejší věty přísudkové.</vt:lpstr>
      <vt:lpstr>Vedlejší věta podmětná</vt:lpstr>
      <vt:lpstr>Podmětná věta</vt:lpstr>
      <vt:lpstr>Utvoř z rozvitého podmětu VV podmětnou.</vt:lpstr>
      <vt:lpstr>Doplňte k hlavní větě větu podmětnou.</vt:lpstr>
      <vt:lpstr>Použité zdroje: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Dum</cp:lastModifiedBy>
  <cp:revision>29</cp:revision>
  <dcterms:created xsi:type="dcterms:W3CDTF">2011-03-22T17:13:23Z</dcterms:created>
  <dcterms:modified xsi:type="dcterms:W3CDTF">2012-03-27T19:59:33Z</dcterms:modified>
</cp:coreProperties>
</file>