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82287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23336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96873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25111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09538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35896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24899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17336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8394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32436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2151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  <a:alpha val="2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4481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2980" y="908720"/>
            <a:ext cx="7772400" cy="1470025"/>
          </a:xfrm>
        </p:spPr>
        <p:txBody>
          <a:bodyPr/>
          <a:lstStyle/>
          <a:p>
            <a:r>
              <a:rPr lang="cs-CZ" dirty="0" smtClean="0"/>
              <a:t>Souvětí souřadné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>
                <a:solidFill>
                  <a:schemeClr val="tx1"/>
                </a:solidFill>
              </a:rPr>
              <a:t>VY_32_INOVACE_03-38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69974460"/>
              </p:ext>
            </p:extLst>
          </p:nvPr>
        </p:nvGraphicFramePr>
        <p:xfrm>
          <a:off x="1419810" y="2583160"/>
          <a:ext cx="6208395" cy="2103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8.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200" kern="50" dirty="0" smtClean="0">
                          <a:effectLst/>
                        </a:rPr>
                        <a:t>Jazyk a</a:t>
                      </a:r>
                      <a:r>
                        <a:rPr lang="cs-CZ" sz="1200" kern="50" baseline="0" dirty="0" smtClean="0">
                          <a:effectLst/>
                        </a:rPr>
                        <a:t> jazyková komunikace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50" dirty="0" smtClean="0">
                          <a:effectLst/>
                        </a:rPr>
                        <a:t>Český jazyk a literatura</a:t>
                      </a:r>
                      <a:endParaRPr lang="cs-CZ" sz="1100" kern="50" dirty="0" smtClean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Skladba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dirty="0" smtClean="0"/>
                        <a:t>Souvětí souřadné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Libuše </a:t>
                      </a:r>
                      <a:r>
                        <a:rPr lang="cs-CZ" sz="1400" kern="50" dirty="0" err="1" smtClean="0">
                          <a:effectLst/>
                        </a:rPr>
                        <a:t>Gondkovská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 </a:t>
                      </a:r>
                      <a:r>
                        <a:rPr lang="cs-CZ" sz="1400" kern="50" smtClean="0">
                          <a:effectLst/>
                        </a:rPr>
                        <a:t>27.9. </a:t>
                      </a:r>
                      <a:r>
                        <a:rPr lang="cs-CZ" sz="1400" kern="50" dirty="0" smtClean="0">
                          <a:effectLst/>
                        </a:rPr>
                        <a:t>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Seznámí žáky s charakteristikou </a:t>
                      </a:r>
                      <a:r>
                        <a:rPr lang="cs-CZ" sz="1400" kern="50" smtClean="0">
                          <a:effectLst/>
                        </a:rPr>
                        <a:t>souřadného souvětí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9846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Souvětí souřadné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Poměry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23611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Spojovací výrazy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souřadicí</a:t>
            </a:r>
            <a:r>
              <a:rPr lang="cs-CZ" dirty="0" smtClean="0"/>
              <a:t>			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podřadicí</a:t>
            </a:r>
          </a:p>
          <a:p>
            <a:pPr marL="0" indent="0">
              <a:buNone/>
            </a:pPr>
            <a:r>
              <a:rPr lang="cs-CZ" sz="2400" u="sng" dirty="0" smtClean="0"/>
              <a:t>Spojují:</a:t>
            </a:r>
            <a:r>
              <a:rPr lang="cs-CZ" sz="2400" dirty="0" smtClean="0"/>
              <a:t>				</a:t>
            </a:r>
            <a:r>
              <a:rPr lang="cs-CZ" sz="2400" u="sng" dirty="0" smtClean="0"/>
              <a:t>Připojují:</a:t>
            </a:r>
            <a:r>
              <a:rPr lang="cs-CZ" sz="2400" dirty="0" smtClean="0"/>
              <a:t>	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-  věty ve vztahu souřadnosti               </a:t>
            </a:r>
            <a:r>
              <a:rPr lang="cs-CZ" sz="2400" dirty="0" smtClean="0">
                <a:solidFill>
                  <a:srgbClr val="FF0000"/>
                </a:solidFill>
              </a:rPr>
              <a:t>   větu závislou (vedlejší)</a:t>
            </a:r>
          </a:p>
          <a:p>
            <a:pPr marL="0" indent="0">
              <a:buNone/>
            </a:pPr>
            <a:r>
              <a:rPr lang="cs-CZ" sz="2400" dirty="0" smtClean="0"/>
              <a:t>-  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složky </a:t>
            </a:r>
            <a:r>
              <a:rPr lang="cs-CZ" sz="2400" dirty="0">
                <a:solidFill>
                  <a:schemeClr val="tx2">
                    <a:lumMod val="75000"/>
                  </a:schemeClr>
                </a:solidFill>
              </a:rPr>
              <a:t>několikanásobných 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VČ </a:t>
            </a:r>
            <a:r>
              <a:rPr lang="cs-CZ" sz="2400" dirty="0" smtClean="0"/>
              <a:t>           </a:t>
            </a:r>
            <a:r>
              <a:rPr lang="cs-CZ" sz="2400" dirty="0" smtClean="0">
                <a:solidFill>
                  <a:srgbClr val="FF0000"/>
                </a:solidFill>
              </a:rPr>
              <a:t>  k větě </a:t>
            </a:r>
            <a:r>
              <a:rPr lang="cs-CZ" sz="2400" dirty="0">
                <a:solidFill>
                  <a:srgbClr val="FF0000"/>
                </a:solidFill>
              </a:rPr>
              <a:t>řídící</a:t>
            </a:r>
            <a:r>
              <a:rPr lang="cs-CZ" sz="2400" dirty="0"/>
              <a:t> </a:t>
            </a:r>
          </a:p>
          <a:p>
            <a:pPr marL="0" indent="0">
              <a:buNone/>
            </a:pPr>
            <a:r>
              <a:rPr lang="cs-CZ" sz="2400" dirty="0" smtClean="0"/>
              <a:t>						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2987824" y="1844824"/>
            <a:ext cx="1224136" cy="10081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4211960" y="1844824"/>
            <a:ext cx="1152128" cy="10081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9137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Spojky souřadicí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Spojují-li věty, </a:t>
            </a:r>
            <a:r>
              <a:rPr lang="cs-CZ" dirty="0" smtClean="0"/>
              <a:t>stojí </a:t>
            </a:r>
            <a:r>
              <a:rPr lang="cs-CZ" dirty="0" smtClean="0"/>
              <a:t>zpravidla mezi nimi.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Mohou být i uvnitř druhé nebo další věty.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Před spojkami 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a, i , ani, nebo </a:t>
            </a:r>
            <a:r>
              <a:rPr lang="cs-CZ" dirty="0" smtClean="0">
                <a:solidFill>
                  <a:schemeClr val="tx1"/>
                </a:solidFill>
              </a:rPr>
              <a:t>se </a:t>
            </a:r>
            <a:r>
              <a:rPr lang="cs-CZ" dirty="0" smtClean="0"/>
              <a:t>v poměru slučovacím čárku nepíšeme.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Ve všech ostatních případech se před souřadicím spojovacím výrazem píše čárka.</a:t>
            </a:r>
          </a:p>
        </p:txBody>
      </p:sp>
    </p:spTree>
    <p:extLst>
      <p:ext uri="{BB962C8B-B14F-4D97-AF65-F5344CB8AC3E}">
        <p14:creationId xmlns:p14="http://schemas.microsoft.com/office/powerpoint/2010/main" xmlns="" val="431652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Spojky podřadicí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Připojují  vedlejší větu k větě řídící.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Stojí zpravidla na začátku vedlejší věty.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Je-li tato věta první větou v souvětí, může stát podřadicí spojovací výraz na začátku souvětí.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Před podřadicími spojovacími výrazy vždy píšeme tečku.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98848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Spojky souřadicí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72003383"/>
              </p:ext>
            </p:extLst>
          </p:nvPr>
        </p:nvGraphicFramePr>
        <p:xfrm>
          <a:off x="457200" y="1600200"/>
          <a:ext cx="8229600" cy="451104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2962672"/>
                <a:gridCol w="526692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slučovací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a, i,  nebo, též, také, jednak – jednak, ani – ani, i – i, hned – hned…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stupňovací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ba, ba i, ba ani, dokonce</a:t>
                      </a:r>
                      <a:r>
                        <a:rPr lang="cs-CZ" sz="2000" b="1" baseline="0" dirty="0" smtClean="0"/>
                        <a:t> (i), nejen – ale i (nýbrž i),</a:t>
                      </a:r>
                    </a:p>
                    <a:p>
                      <a:r>
                        <a:rPr lang="cs-CZ" sz="2000" b="1" baseline="0" dirty="0" smtClean="0"/>
                        <a:t>nejen – dokonce i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odporovací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ale, avšak, však, jenže, jenomže, nýbrž, naopak,</a:t>
                      </a:r>
                    </a:p>
                    <a:p>
                      <a:r>
                        <a:rPr lang="cs-CZ" sz="2000" b="1" dirty="0" smtClean="0"/>
                        <a:t> sice - ale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vylučovací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nebo, anebo, či, jinak, buď – (a)nebo, buď – či</a:t>
                      </a:r>
                    </a:p>
                    <a:p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příčinné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neboť, vždyť,</a:t>
                      </a:r>
                      <a:r>
                        <a:rPr lang="cs-CZ" sz="2000" b="1" baseline="0" dirty="0" smtClean="0"/>
                        <a:t> totiž</a:t>
                      </a:r>
                    </a:p>
                    <a:p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důsledkové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lphaLcParenBoth"/>
                      </a:pPr>
                      <a:r>
                        <a:rPr lang="cs-CZ" sz="2000" b="1" dirty="0" smtClean="0"/>
                        <a:t>proto, (a) tedy, (a) tudíž, a tak…</a:t>
                      </a:r>
                    </a:p>
                    <a:p>
                      <a:pPr marL="0" indent="0">
                        <a:buNone/>
                      </a:pPr>
                      <a:endParaRPr lang="cs-CZ" sz="20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734413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Spojovací výrazy  podřadicí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14969369"/>
              </p:ext>
            </p:extLst>
          </p:nvPr>
        </p:nvGraphicFramePr>
        <p:xfrm>
          <a:off x="457200" y="1600200"/>
          <a:ext cx="8229600" cy="411480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3250704"/>
                <a:gridCol w="497889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spojky podřadicí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že, </a:t>
                      </a:r>
                      <a:r>
                        <a:rPr lang="cs-CZ" sz="2800" b="1" dirty="0" smtClean="0"/>
                        <a:t>aby, </a:t>
                      </a:r>
                      <a:r>
                        <a:rPr lang="cs-CZ" sz="2800" b="1" dirty="0" smtClean="0"/>
                        <a:t>jak, jako, když, i když, jakmile, kdyby, ač, ačkoli, </a:t>
                      </a:r>
                      <a:r>
                        <a:rPr lang="cs-CZ" sz="2800" b="1" dirty="0" smtClean="0"/>
                        <a:t>protože, </a:t>
                      </a:r>
                      <a:r>
                        <a:rPr lang="cs-CZ" sz="2800" b="1" dirty="0" smtClean="0"/>
                        <a:t>poněvadž, třebaže,</a:t>
                      </a:r>
                      <a:r>
                        <a:rPr lang="cs-CZ" sz="2800" b="1" baseline="0" dirty="0" smtClean="0"/>
                        <a:t> přestože, zda, zdali, jestliže, jestli, než, nežli, -li</a:t>
                      </a:r>
                      <a:endParaRPr lang="cs-CZ" sz="2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vztažná zájmena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kdo, co, jaký, který, čí, jenž </a:t>
                      </a:r>
                    </a:p>
                    <a:p>
                      <a:endParaRPr lang="cs-CZ" sz="2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vztažná příslovce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kde, </a:t>
                      </a:r>
                      <a:r>
                        <a:rPr lang="cs-CZ" sz="2800" b="1" dirty="0" smtClean="0"/>
                        <a:t>kam, </a:t>
                      </a:r>
                      <a:r>
                        <a:rPr lang="cs-CZ" sz="2800" b="1" dirty="0" smtClean="0"/>
                        <a:t>odkud, kudy, kdy, odkdy, dokdy, až, proč, jak - tak</a:t>
                      </a:r>
                      <a:endParaRPr lang="cs-CZ" sz="28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517060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600" dirty="0" smtClean="0"/>
              <a:t>Doplň spojovací výrazy a označ je (S), (P) 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05242" y="1472238"/>
            <a:ext cx="8229600" cy="471604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Věřili </a:t>
            </a:r>
            <a:r>
              <a:rPr lang="cs-CZ" sz="2800" dirty="0" smtClean="0"/>
              <a:t>jsme,_______ </a:t>
            </a:r>
            <a:r>
              <a:rPr lang="cs-CZ" sz="2800" dirty="0" smtClean="0"/>
              <a:t>(     )budete úspěšní.</a:t>
            </a:r>
          </a:p>
          <a:p>
            <a:r>
              <a:rPr lang="cs-CZ" sz="2800" dirty="0" smtClean="0"/>
              <a:t>Objednáme letenky,______ /(    )cestu odložíme?</a:t>
            </a:r>
          </a:p>
          <a:p>
            <a:r>
              <a:rPr lang="cs-CZ" sz="2800" dirty="0" smtClean="0"/>
              <a:t>Smluvili si schůzky na </a:t>
            </a:r>
            <a:r>
              <a:rPr lang="cs-CZ" sz="2800" dirty="0" smtClean="0"/>
              <a:t>sobotu,____________(    </a:t>
            </a:r>
            <a:r>
              <a:rPr lang="cs-CZ" sz="2800" dirty="0" smtClean="0"/>
              <a:t>)celý týden neměli čas.</a:t>
            </a:r>
          </a:p>
          <a:p>
            <a:r>
              <a:rPr lang="cs-CZ" sz="2800" dirty="0" smtClean="0"/>
              <a:t>Silnice byla </a:t>
            </a:r>
            <a:r>
              <a:rPr lang="cs-CZ" sz="2800" dirty="0" smtClean="0"/>
              <a:t>kluzká,__________ </a:t>
            </a:r>
            <a:r>
              <a:rPr lang="cs-CZ" sz="2800" dirty="0" smtClean="0"/>
              <a:t>(    )jsme jeli pomalu.</a:t>
            </a:r>
          </a:p>
          <a:p>
            <a:r>
              <a:rPr lang="cs-CZ" sz="2800" dirty="0" smtClean="0"/>
              <a:t>__________(   )se setmělo, </a:t>
            </a:r>
            <a:r>
              <a:rPr lang="cs-CZ" sz="2800" dirty="0" smtClean="0"/>
              <a:t>rozsvítily </a:t>
            </a:r>
            <a:r>
              <a:rPr lang="cs-CZ" sz="2800" dirty="0" smtClean="0"/>
              <a:t>se lampy.</a:t>
            </a:r>
          </a:p>
          <a:p>
            <a:r>
              <a:rPr lang="cs-CZ" sz="2800" dirty="0" smtClean="0"/>
              <a:t>Zdá se vám, _______(    )   rozhodčí nebyl nestranný.</a:t>
            </a:r>
          </a:p>
          <a:p>
            <a:r>
              <a:rPr lang="cs-CZ" sz="2800" dirty="0" smtClean="0"/>
              <a:t>Všichni </a:t>
            </a:r>
            <a:r>
              <a:rPr lang="cs-CZ" sz="2800" dirty="0"/>
              <a:t>J</a:t>
            </a:r>
            <a:r>
              <a:rPr lang="cs-CZ" sz="2800" dirty="0" smtClean="0"/>
              <a:t>aně </a:t>
            </a:r>
            <a:r>
              <a:rPr lang="cs-CZ" sz="2800" dirty="0" smtClean="0"/>
              <a:t>radili,____ </a:t>
            </a:r>
            <a:r>
              <a:rPr lang="cs-CZ" sz="2800" dirty="0" smtClean="0"/>
              <a:t>(   )smlouvu vypověděla.</a:t>
            </a:r>
          </a:p>
          <a:p>
            <a:r>
              <a:rPr lang="cs-CZ" sz="2800" dirty="0" smtClean="0"/>
              <a:t>Neposlechl,________ </a:t>
            </a:r>
            <a:r>
              <a:rPr lang="cs-CZ" sz="2800" dirty="0" smtClean="0"/>
              <a:t>(   )jsme ho varovali.</a:t>
            </a:r>
          </a:p>
        </p:txBody>
      </p:sp>
      <p:sp>
        <p:nvSpPr>
          <p:cNvPr id="4" name="Zaoblený obdélník 3"/>
          <p:cNvSpPr/>
          <p:nvPr/>
        </p:nvSpPr>
        <p:spPr>
          <a:xfrm>
            <a:off x="2504339" y="1520788"/>
            <a:ext cx="699507" cy="360040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že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3995936" y="5359838"/>
            <a:ext cx="288032" cy="612068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3995936" y="4304610"/>
            <a:ext cx="288032" cy="612068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2710076" y="3789040"/>
            <a:ext cx="288032" cy="612068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</a:p>
        </p:txBody>
      </p:sp>
      <p:sp>
        <p:nvSpPr>
          <p:cNvPr id="8" name="Ovál 7"/>
          <p:cNvSpPr/>
          <p:nvPr/>
        </p:nvSpPr>
        <p:spPr>
          <a:xfrm>
            <a:off x="5437033" y="3266982"/>
            <a:ext cx="288032" cy="612068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7236296" y="2458086"/>
            <a:ext cx="288032" cy="612068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5220072" y="1948267"/>
            <a:ext cx="288032" cy="612068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3851920" y="1462213"/>
            <a:ext cx="288032" cy="612068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3995936" y="2074281"/>
            <a:ext cx="792088" cy="36004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nebo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5340730" y="2498576"/>
            <a:ext cx="1304528" cy="43204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protože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3851920" y="3329882"/>
            <a:ext cx="1096888" cy="43204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proto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1115616" y="4005064"/>
            <a:ext cx="1152128" cy="36004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Když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2807802" y="4371671"/>
            <a:ext cx="792088" cy="43204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že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3483496" y="5013176"/>
            <a:ext cx="720080" cy="33328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aby</a:t>
            </a:r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4283968" y="4873784"/>
            <a:ext cx="288032" cy="612068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2699792" y="5485852"/>
            <a:ext cx="1152128" cy="36004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 když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32177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600" dirty="0" smtClean="0"/>
              <a:t>Spoj věty do souvětí souřadicími spojkami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dirty="0" smtClean="0"/>
              <a:t>Večery se </a:t>
            </a:r>
            <a:r>
              <a:rPr lang="cs-CZ" sz="2400" dirty="0" smtClean="0"/>
              <a:t>zdály </a:t>
            </a:r>
            <a:r>
              <a:rPr lang="cs-CZ" sz="2400" dirty="0" smtClean="0"/>
              <a:t>nekonečné.                 </a:t>
            </a:r>
            <a:r>
              <a:rPr lang="cs-CZ" sz="2400" dirty="0" smtClean="0"/>
              <a:t>      </a:t>
            </a:r>
            <a:r>
              <a:rPr lang="cs-CZ" sz="2400" dirty="0" smtClean="0"/>
              <a:t>Slunce brzy zapadalo.</a:t>
            </a:r>
          </a:p>
          <a:p>
            <a:pPr marL="0" indent="0">
              <a:buNone/>
            </a:pPr>
            <a:r>
              <a:rPr lang="cs-CZ" sz="2400" dirty="0"/>
              <a:t>Večery se </a:t>
            </a:r>
            <a:r>
              <a:rPr lang="cs-CZ" sz="2400" dirty="0" smtClean="0"/>
              <a:t>zdály </a:t>
            </a:r>
            <a:r>
              <a:rPr lang="cs-CZ" sz="2400" dirty="0" smtClean="0"/>
              <a:t>nekonečné, </a:t>
            </a:r>
            <a:r>
              <a:rPr lang="cs-CZ" sz="2400" dirty="0" smtClean="0">
                <a:solidFill>
                  <a:srgbClr val="FF0000"/>
                </a:solidFill>
              </a:rPr>
              <a:t>neboť</a:t>
            </a:r>
            <a:r>
              <a:rPr lang="cs-CZ" sz="2400" dirty="0" smtClean="0"/>
              <a:t> slunce </a:t>
            </a:r>
            <a:r>
              <a:rPr lang="cs-CZ" sz="2400" dirty="0"/>
              <a:t>brzy zapadalo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Několikrát jsme ho varovali.		Neposlechl.</a:t>
            </a:r>
          </a:p>
          <a:p>
            <a:pPr marL="0" indent="0">
              <a:buNone/>
            </a:pPr>
            <a:r>
              <a:rPr lang="cs-CZ" sz="2400" dirty="0"/>
              <a:t>Několikrát jsme ho </a:t>
            </a:r>
            <a:r>
              <a:rPr lang="cs-CZ" sz="2400" dirty="0" smtClean="0"/>
              <a:t>varovali</a:t>
            </a:r>
            <a:r>
              <a:rPr lang="cs-CZ" sz="2400" dirty="0" smtClean="0">
                <a:solidFill>
                  <a:schemeClr val="tx1"/>
                </a:solidFill>
              </a:rPr>
              <a:t>,</a:t>
            </a:r>
            <a:r>
              <a:rPr lang="cs-CZ" sz="2400" dirty="0" smtClean="0">
                <a:solidFill>
                  <a:srgbClr val="FF0000"/>
                </a:solidFill>
              </a:rPr>
              <a:t> ale  </a:t>
            </a:r>
            <a:r>
              <a:rPr lang="cs-CZ" sz="2400" dirty="0" smtClean="0"/>
              <a:t>neposlechl.</a:t>
            </a:r>
          </a:p>
          <a:p>
            <a:pPr marL="0" indent="0">
              <a:buNone/>
            </a:pPr>
            <a:r>
              <a:rPr lang="cs-CZ" sz="2400" dirty="0" smtClean="0"/>
              <a:t>Vypadalo to jako náhoda.		Byl to úmysl.</a:t>
            </a:r>
          </a:p>
          <a:p>
            <a:pPr marL="0" indent="0">
              <a:buNone/>
            </a:pPr>
            <a:r>
              <a:rPr lang="cs-CZ" sz="2400" dirty="0"/>
              <a:t>Vypadalo to jako </a:t>
            </a:r>
            <a:r>
              <a:rPr lang="cs-CZ" sz="2400" dirty="0" smtClean="0"/>
              <a:t>náhoda, </a:t>
            </a:r>
            <a:r>
              <a:rPr lang="cs-CZ" sz="2400" dirty="0" smtClean="0">
                <a:solidFill>
                  <a:srgbClr val="FF0000"/>
                </a:solidFill>
              </a:rPr>
              <a:t>avšak</a:t>
            </a:r>
            <a:r>
              <a:rPr lang="cs-CZ" sz="2400" dirty="0" smtClean="0"/>
              <a:t> byl </a:t>
            </a:r>
            <a:r>
              <a:rPr lang="cs-CZ" sz="2400" dirty="0"/>
              <a:t>to úmysl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Vlak supěl do kopce.			Před tunelem zahoukal.</a:t>
            </a:r>
          </a:p>
          <a:p>
            <a:pPr marL="0" indent="0">
              <a:buNone/>
            </a:pPr>
            <a:r>
              <a:rPr lang="cs-CZ" sz="2400" dirty="0"/>
              <a:t>Vlak supěl do </a:t>
            </a:r>
            <a:r>
              <a:rPr lang="cs-CZ" sz="2400" dirty="0" smtClean="0"/>
              <a:t>kopce </a:t>
            </a:r>
            <a:r>
              <a:rPr lang="cs-CZ" sz="2400" dirty="0" smtClean="0">
                <a:solidFill>
                  <a:srgbClr val="FF0000"/>
                </a:solidFill>
              </a:rPr>
              <a:t>a</a:t>
            </a:r>
            <a:r>
              <a:rPr lang="cs-CZ" sz="2400" dirty="0" smtClean="0"/>
              <a:t> před </a:t>
            </a:r>
            <a:r>
              <a:rPr lang="cs-CZ" sz="2400" dirty="0"/>
              <a:t>tunelem zahoukal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Bylo hezky.				Šli jsme na výlet.</a:t>
            </a:r>
          </a:p>
          <a:p>
            <a:pPr marL="0" indent="0">
              <a:buNone/>
            </a:pPr>
            <a:r>
              <a:rPr lang="cs-CZ" sz="2400" dirty="0"/>
              <a:t>Bylo </a:t>
            </a:r>
            <a:r>
              <a:rPr lang="cs-CZ" sz="2400" dirty="0" smtClean="0"/>
              <a:t>hezky, </a:t>
            </a:r>
            <a:r>
              <a:rPr lang="cs-CZ" sz="2400" dirty="0" smtClean="0">
                <a:solidFill>
                  <a:srgbClr val="FF0000"/>
                </a:solidFill>
              </a:rPr>
              <a:t>a proto </a:t>
            </a:r>
            <a:r>
              <a:rPr lang="cs-CZ" sz="2400" dirty="0" smtClean="0"/>
              <a:t>jsme šli na </a:t>
            </a:r>
            <a:r>
              <a:rPr lang="cs-CZ" sz="2400" dirty="0"/>
              <a:t>výlet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Uklidíš pokoj.				Nepůjdeš ven.</a:t>
            </a:r>
          </a:p>
          <a:p>
            <a:pPr marL="0" indent="0">
              <a:buNone/>
            </a:pPr>
            <a:r>
              <a:rPr lang="cs-CZ" sz="2400" dirty="0"/>
              <a:t>Uklidíš </a:t>
            </a:r>
            <a:r>
              <a:rPr lang="cs-CZ" sz="2400" dirty="0" smtClean="0"/>
              <a:t>pokoj, </a:t>
            </a:r>
            <a:r>
              <a:rPr lang="cs-CZ" sz="2400" dirty="0" smtClean="0">
                <a:solidFill>
                  <a:srgbClr val="FF0000"/>
                </a:solidFill>
              </a:rPr>
              <a:t>nebo</a:t>
            </a:r>
            <a:r>
              <a:rPr lang="cs-CZ" sz="2400" dirty="0" smtClean="0"/>
              <a:t> nepůjdeš </a:t>
            </a:r>
            <a:r>
              <a:rPr lang="cs-CZ" sz="2400" dirty="0"/>
              <a:t>ven.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196304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Modely některých souřadných souvětí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0070C0"/>
            </a:solidFill>
          </a:ln>
        </p:spPr>
        <p:txBody>
          <a:bodyPr/>
          <a:lstStyle/>
          <a:p>
            <a:pPr marL="514350" indent="-514350">
              <a:buAutoNum type="arabicParenR"/>
            </a:pPr>
            <a:r>
              <a:rPr lang="cs-CZ" dirty="0" smtClean="0"/>
              <a:t>                                    2)           </a:t>
            </a:r>
          </a:p>
          <a:p>
            <a:pPr marL="514350" indent="-514350">
              <a:lnSpc>
                <a:spcPct val="150000"/>
              </a:lnSpc>
              <a:buAutoNum type="arabicParenR" startAt="3"/>
            </a:pPr>
            <a:r>
              <a:rPr lang="cs-CZ" dirty="0" smtClean="0"/>
              <a:t>                                    4)</a:t>
            </a:r>
          </a:p>
          <a:p>
            <a:pPr marL="0" indent="0">
              <a:lnSpc>
                <a:spcPct val="150000"/>
              </a:lnSpc>
              <a:buNone/>
            </a:pPr>
            <a:endParaRPr lang="cs-CZ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5)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1996479" y="2636759"/>
            <a:ext cx="831093" cy="576064"/>
          </a:xfrm>
          <a:prstGeom prst="ellips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2</a:t>
            </a:r>
            <a:r>
              <a:rPr lang="cs-CZ" dirty="0" smtClean="0"/>
              <a:t>VH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1126856" y="3429000"/>
            <a:ext cx="980635" cy="576064"/>
          </a:xfrm>
          <a:prstGeom prst="ellips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1VV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7051904" y="2651096"/>
            <a:ext cx="908543" cy="576064"/>
          </a:xfrm>
          <a:prstGeom prst="ellips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4VH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2855926" y="5108282"/>
            <a:ext cx="948733" cy="576064"/>
          </a:xfrm>
          <a:prstGeom prst="ellips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3VV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4170048" y="5109080"/>
            <a:ext cx="1037974" cy="576064"/>
          </a:xfrm>
          <a:prstGeom prst="ellips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4VV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5377571" y="2636759"/>
            <a:ext cx="842833" cy="576064"/>
          </a:xfrm>
          <a:prstGeom prst="ellips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1VH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3489117" y="2636759"/>
            <a:ext cx="839536" cy="576064"/>
          </a:xfrm>
          <a:prstGeom prst="ellips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3VH</a:t>
            </a:r>
            <a:endParaRPr lang="cs-CZ" dirty="0"/>
          </a:p>
        </p:txBody>
      </p:sp>
      <p:sp>
        <p:nvSpPr>
          <p:cNvPr id="12" name="Ovál 11"/>
          <p:cNvSpPr/>
          <p:nvPr/>
        </p:nvSpPr>
        <p:spPr>
          <a:xfrm>
            <a:off x="7692699" y="1620223"/>
            <a:ext cx="936104" cy="576064"/>
          </a:xfrm>
          <a:prstGeom prst="ellips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3VH</a:t>
            </a:r>
            <a:endParaRPr lang="cs-CZ" dirty="0"/>
          </a:p>
        </p:txBody>
      </p:sp>
      <p:sp>
        <p:nvSpPr>
          <p:cNvPr id="13" name="Ovál 12"/>
          <p:cNvSpPr/>
          <p:nvPr/>
        </p:nvSpPr>
        <p:spPr>
          <a:xfrm>
            <a:off x="6397392" y="1620223"/>
            <a:ext cx="864096" cy="576064"/>
          </a:xfrm>
          <a:prstGeom prst="ellips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2VH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4945523" y="1620223"/>
            <a:ext cx="864096" cy="576064"/>
          </a:xfrm>
          <a:prstGeom prst="ellips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1VH</a:t>
            </a:r>
            <a:endParaRPr lang="cs-CZ" dirty="0"/>
          </a:p>
        </p:txBody>
      </p:sp>
      <p:sp>
        <p:nvSpPr>
          <p:cNvPr id="15" name="Ovál 14"/>
          <p:cNvSpPr/>
          <p:nvPr/>
        </p:nvSpPr>
        <p:spPr>
          <a:xfrm>
            <a:off x="3330293" y="1665870"/>
            <a:ext cx="820615" cy="576064"/>
          </a:xfrm>
          <a:prstGeom prst="ellips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2VH</a:t>
            </a:r>
            <a:endParaRPr lang="cs-CZ" dirty="0"/>
          </a:p>
        </p:txBody>
      </p:sp>
      <p:sp>
        <p:nvSpPr>
          <p:cNvPr id="16" name="Ovál 15"/>
          <p:cNvSpPr/>
          <p:nvPr/>
        </p:nvSpPr>
        <p:spPr>
          <a:xfrm>
            <a:off x="1126856" y="1700808"/>
            <a:ext cx="869623" cy="576064"/>
          </a:xfrm>
          <a:prstGeom prst="ellips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1VH</a:t>
            </a:r>
            <a:endParaRPr lang="cs-CZ" dirty="0"/>
          </a:p>
        </p:txBody>
      </p:sp>
      <p:cxnSp>
        <p:nvCxnSpPr>
          <p:cNvPr id="18" name="Přímá spojnice 17"/>
          <p:cNvCxnSpPr/>
          <p:nvPr/>
        </p:nvCxnSpPr>
        <p:spPr>
          <a:xfrm>
            <a:off x="1996480" y="1988840"/>
            <a:ext cx="129738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2" name="Přímá spojnice 21"/>
          <p:cNvCxnSpPr>
            <a:stCxn id="14" idx="6"/>
            <a:endCxn id="13" idx="2"/>
          </p:cNvCxnSpPr>
          <p:nvPr/>
        </p:nvCxnSpPr>
        <p:spPr>
          <a:xfrm>
            <a:off x="5809619" y="1908255"/>
            <a:ext cx="58777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8" name="Přímá spojnice 27"/>
          <p:cNvCxnSpPr>
            <a:stCxn id="13" idx="6"/>
            <a:endCxn id="12" idx="2"/>
          </p:cNvCxnSpPr>
          <p:nvPr/>
        </p:nvCxnSpPr>
        <p:spPr>
          <a:xfrm>
            <a:off x="7261488" y="1908255"/>
            <a:ext cx="43121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7" name="Přímá spojnice 36"/>
          <p:cNvCxnSpPr>
            <a:stCxn id="5" idx="7"/>
            <a:endCxn id="4" idx="4"/>
          </p:cNvCxnSpPr>
          <p:nvPr/>
        </p:nvCxnSpPr>
        <p:spPr>
          <a:xfrm flipV="1">
            <a:off x="1963880" y="3212823"/>
            <a:ext cx="448146" cy="30054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>
            <a:stCxn id="4" idx="6"/>
            <a:endCxn id="11" idx="2"/>
          </p:cNvCxnSpPr>
          <p:nvPr/>
        </p:nvCxnSpPr>
        <p:spPr>
          <a:xfrm>
            <a:off x="2827572" y="2924791"/>
            <a:ext cx="66154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41" name="Ovál 40"/>
          <p:cNvSpPr/>
          <p:nvPr/>
        </p:nvSpPr>
        <p:spPr>
          <a:xfrm>
            <a:off x="2656733" y="4181491"/>
            <a:ext cx="1037974" cy="576064"/>
          </a:xfrm>
          <a:prstGeom prst="ellips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VH</a:t>
            </a:r>
            <a:endParaRPr lang="cs-CZ" dirty="0"/>
          </a:p>
        </p:txBody>
      </p:sp>
      <p:sp>
        <p:nvSpPr>
          <p:cNvPr id="42" name="Ovál 41"/>
          <p:cNvSpPr/>
          <p:nvPr/>
        </p:nvSpPr>
        <p:spPr>
          <a:xfrm>
            <a:off x="1020741" y="4127413"/>
            <a:ext cx="1037974" cy="576064"/>
          </a:xfrm>
          <a:prstGeom prst="ellips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VH</a:t>
            </a:r>
            <a:endParaRPr lang="cs-CZ" dirty="0"/>
          </a:p>
        </p:txBody>
      </p:sp>
      <p:sp>
        <p:nvSpPr>
          <p:cNvPr id="43" name="Ovál 42"/>
          <p:cNvSpPr/>
          <p:nvPr/>
        </p:nvSpPr>
        <p:spPr>
          <a:xfrm>
            <a:off x="6013930" y="4625636"/>
            <a:ext cx="1037974" cy="576064"/>
          </a:xfrm>
          <a:prstGeom prst="ellips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3VV</a:t>
            </a:r>
            <a:endParaRPr lang="cs-CZ" dirty="0"/>
          </a:p>
        </p:txBody>
      </p:sp>
      <p:sp>
        <p:nvSpPr>
          <p:cNvPr id="44" name="Ovál 43"/>
          <p:cNvSpPr/>
          <p:nvPr/>
        </p:nvSpPr>
        <p:spPr>
          <a:xfrm>
            <a:off x="5356611" y="3573016"/>
            <a:ext cx="1037974" cy="576064"/>
          </a:xfrm>
          <a:prstGeom prst="ellips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2VV</a:t>
            </a:r>
            <a:endParaRPr lang="cs-CZ" dirty="0"/>
          </a:p>
        </p:txBody>
      </p:sp>
      <p:cxnSp>
        <p:nvCxnSpPr>
          <p:cNvPr id="46" name="Přímá spojnice 45"/>
          <p:cNvCxnSpPr>
            <a:stCxn id="10" idx="6"/>
          </p:cNvCxnSpPr>
          <p:nvPr/>
        </p:nvCxnSpPr>
        <p:spPr>
          <a:xfrm>
            <a:off x="6220404" y="2924791"/>
            <a:ext cx="92262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1" name="Přímá spojnice 50"/>
          <p:cNvCxnSpPr>
            <a:stCxn id="10" idx="4"/>
            <a:endCxn id="44" idx="0"/>
          </p:cNvCxnSpPr>
          <p:nvPr/>
        </p:nvCxnSpPr>
        <p:spPr>
          <a:xfrm>
            <a:off x="5798988" y="3212823"/>
            <a:ext cx="76610" cy="36019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6103505" y="4181491"/>
            <a:ext cx="291080" cy="4441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10908704" y="3573016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>
            <a:off x="2058715" y="4415445"/>
            <a:ext cx="58645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6" name="Pravá složená závorka 65"/>
          <p:cNvSpPr/>
          <p:nvPr/>
        </p:nvSpPr>
        <p:spPr>
          <a:xfrm rot="16200000">
            <a:off x="3940717" y="4380640"/>
            <a:ext cx="420383" cy="1066056"/>
          </a:xfrm>
          <a:prstGeom prst="rightBrace">
            <a:avLst>
              <a:gd name="adj1" fmla="val 8333"/>
              <a:gd name="adj2" fmla="val 4308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8" name="Přímá spojnice 67"/>
          <p:cNvCxnSpPr>
            <a:stCxn id="8" idx="6"/>
            <a:endCxn id="9" idx="2"/>
          </p:cNvCxnSpPr>
          <p:nvPr/>
        </p:nvCxnSpPr>
        <p:spPr>
          <a:xfrm>
            <a:off x="3804659" y="5396314"/>
            <a:ext cx="365389" cy="79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0" name="Přímá spojnice 69"/>
          <p:cNvCxnSpPr>
            <a:endCxn id="66" idx="1"/>
          </p:cNvCxnSpPr>
          <p:nvPr/>
        </p:nvCxnSpPr>
        <p:spPr>
          <a:xfrm>
            <a:off x="3740600" y="4469523"/>
            <a:ext cx="336570" cy="2339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98852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Znázorni stavbu souvětí.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pPr marL="0" indent="0" algn="ctr">
              <a:buNone/>
            </a:pPr>
            <a:r>
              <a:rPr lang="cs-CZ" sz="2800" dirty="0" smtClean="0"/>
              <a:t>Katka telefonovala tátovi, ale ten nebyl na pracovišti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1259632" y="2609129"/>
            <a:ext cx="1584176" cy="1871789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1HV</a:t>
            </a:r>
            <a:endParaRPr lang="cs-CZ" sz="3200" dirty="0"/>
          </a:p>
        </p:txBody>
      </p:sp>
      <p:sp>
        <p:nvSpPr>
          <p:cNvPr id="5" name="Ovál 4"/>
          <p:cNvSpPr/>
          <p:nvPr/>
        </p:nvSpPr>
        <p:spPr>
          <a:xfrm>
            <a:off x="4348182" y="2609129"/>
            <a:ext cx="1880001" cy="1827981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2HV</a:t>
            </a:r>
            <a:endParaRPr lang="cs-CZ" sz="3200" dirty="0"/>
          </a:p>
        </p:txBody>
      </p:sp>
      <p:cxnSp>
        <p:nvCxnSpPr>
          <p:cNvPr id="7" name="Přímá spojnice 6"/>
          <p:cNvCxnSpPr>
            <a:stCxn id="4" idx="6"/>
            <a:endCxn id="5" idx="2"/>
          </p:cNvCxnSpPr>
          <p:nvPr/>
        </p:nvCxnSpPr>
        <p:spPr>
          <a:xfrm flipV="1">
            <a:off x="2843808" y="3523120"/>
            <a:ext cx="1504374" cy="2190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bdélník 7"/>
          <p:cNvSpPr/>
          <p:nvPr/>
        </p:nvSpPr>
        <p:spPr>
          <a:xfrm>
            <a:off x="3055935" y="2613434"/>
            <a:ext cx="1080120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ale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5110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animBg="1"/>
      <p:bldP spid="5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/>
              <a:t>Znázorni stavbu souvětí.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93204" y="1567333"/>
            <a:ext cx="8229600" cy="452596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Aleš dostal špatnou známku</a:t>
            </a:r>
            <a:r>
              <a:rPr lang="cs-CZ" dirty="0" smtClean="0"/>
              <a:t>, </a:t>
            </a:r>
            <a:r>
              <a:rPr lang="cs-CZ" b="1" dirty="0" smtClean="0">
                <a:solidFill>
                  <a:srgbClr val="0070C0"/>
                </a:solidFill>
              </a:rPr>
              <a:t>protože</a:t>
            </a:r>
            <a:r>
              <a:rPr lang="cs-CZ" dirty="0" smtClean="0">
                <a:solidFill>
                  <a:srgbClr val="0070C0"/>
                </a:solidFill>
              </a:rPr>
              <a:t> se nestačil připravit tak, </a:t>
            </a:r>
            <a:r>
              <a:rPr lang="cs-CZ" b="1" dirty="0" smtClean="0">
                <a:solidFill>
                  <a:srgbClr val="0070C0"/>
                </a:solidFill>
              </a:rPr>
              <a:t>aby</a:t>
            </a:r>
            <a:r>
              <a:rPr lang="cs-CZ" dirty="0" smtClean="0">
                <a:solidFill>
                  <a:srgbClr val="0070C0"/>
                </a:solidFill>
              </a:rPr>
              <a:t> látku pochopil</a:t>
            </a:r>
            <a:r>
              <a:rPr lang="cs-CZ" dirty="0" smtClean="0"/>
              <a:t>, </a:t>
            </a:r>
            <a:r>
              <a:rPr lang="cs-CZ" b="1" dirty="0" smtClean="0">
                <a:solidFill>
                  <a:srgbClr val="FF0000"/>
                </a:solidFill>
              </a:rPr>
              <a:t>a</a:t>
            </a:r>
            <a:r>
              <a:rPr lang="cs-CZ" dirty="0" smtClean="0">
                <a:solidFill>
                  <a:srgbClr val="FF0000"/>
                </a:solidFill>
              </a:rPr>
              <a:t> ještě schytal poznámku za drzé chování.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1979712" y="3284984"/>
            <a:ext cx="1080120" cy="72008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1VH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4067944" y="3284984"/>
            <a:ext cx="1080120" cy="72008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2VH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565064" y="5373216"/>
            <a:ext cx="1152128" cy="72008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3VV</a:t>
            </a:r>
            <a:endParaRPr lang="cs-CZ" sz="2800" dirty="0"/>
          </a:p>
        </p:txBody>
      </p:sp>
      <p:sp>
        <p:nvSpPr>
          <p:cNvPr id="7" name="Ovál 6"/>
          <p:cNvSpPr/>
          <p:nvPr/>
        </p:nvSpPr>
        <p:spPr>
          <a:xfrm>
            <a:off x="2915816" y="4447097"/>
            <a:ext cx="1152128" cy="72008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2VV</a:t>
            </a:r>
            <a:endParaRPr lang="cs-CZ" sz="2800" dirty="0">
              <a:solidFill>
                <a:schemeClr val="bg1"/>
              </a:solidFill>
            </a:endParaRPr>
          </a:p>
        </p:txBody>
      </p:sp>
      <p:cxnSp>
        <p:nvCxnSpPr>
          <p:cNvPr id="9" name="Přímá spojnice 8"/>
          <p:cNvCxnSpPr>
            <a:endCxn id="5" idx="2"/>
          </p:cNvCxnSpPr>
          <p:nvPr/>
        </p:nvCxnSpPr>
        <p:spPr>
          <a:xfrm>
            <a:off x="3059832" y="3645024"/>
            <a:ext cx="100811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2699792" y="4005064"/>
            <a:ext cx="576064" cy="4420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>
            <a:endCxn id="6" idx="1"/>
          </p:cNvCxnSpPr>
          <p:nvPr/>
        </p:nvCxnSpPr>
        <p:spPr>
          <a:xfrm>
            <a:off x="4067944" y="5013176"/>
            <a:ext cx="665845" cy="4654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bdélník 13"/>
          <p:cNvSpPr/>
          <p:nvPr/>
        </p:nvSpPr>
        <p:spPr>
          <a:xfrm>
            <a:off x="3275856" y="3141406"/>
            <a:ext cx="504056" cy="432048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1187624" y="4626898"/>
            <a:ext cx="1584176" cy="360478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protože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3410133" y="5487880"/>
            <a:ext cx="1008112" cy="3650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aby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48280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animBg="1"/>
      <p:bldP spid="5" grpId="0" animBg="1"/>
      <p:bldP spid="6" grpId="0" animBg="1"/>
      <p:bldP spid="7" grpId="0" animBg="1"/>
      <p:bldP spid="14" grpId="0" animBg="1"/>
      <p:bldP spid="16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/>
              <a:t>HRDLIČKOVÁ, Hana; BERÁNKOVÁ, Eva; KLÍMA, Ivan. </a:t>
            </a:r>
            <a:r>
              <a:rPr lang="cs-CZ" i="1" dirty="0"/>
              <a:t>Český jazyk 8 : 1.díl - Učivo o jazyce</a:t>
            </a:r>
            <a:r>
              <a:rPr lang="cs-CZ" dirty="0"/>
              <a:t>. Havlíčkův Brod : ALTER, 2005. 173 s. ISBN 80-7245-011-5.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1969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499</TotalTime>
  <Words>564</Words>
  <Application>Microsoft Office PowerPoint</Application>
  <PresentationFormat>Předvádění na obrazovce (4:3)</PresentationFormat>
  <Paragraphs>136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Souvětí souřadné</vt:lpstr>
      <vt:lpstr>Souvětí souřadné</vt:lpstr>
      <vt:lpstr>Spojovací výrazy</vt:lpstr>
      <vt:lpstr>Spojky souřadicí</vt:lpstr>
      <vt:lpstr>Spojky podřadicí</vt:lpstr>
      <vt:lpstr>Spojky souřadicí</vt:lpstr>
      <vt:lpstr>Spojovací výrazy  podřadicí</vt:lpstr>
      <vt:lpstr>Doplň spojovací výrazy a označ je (S), (P) </vt:lpstr>
      <vt:lpstr>Spoj věty do souvětí souřadicími spojkami</vt:lpstr>
      <vt:lpstr>Modely některých souřadných souvětí</vt:lpstr>
      <vt:lpstr>Znázorni stavbu souvětí.</vt:lpstr>
      <vt:lpstr>Znázorni stavbu souvětí.</vt:lpstr>
      <vt:lpstr>Použité zdroje: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Dum</cp:lastModifiedBy>
  <cp:revision>43</cp:revision>
  <dcterms:created xsi:type="dcterms:W3CDTF">2011-03-22T17:13:23Z</dcterms:created>
  <dcterms:modified xsi:type="dcterms:W3CDTF">2012-03-27T20:15:29Z</dcterms:modified>
</cp:coreProperties>
</file>