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9" r:id="rId4"/>
    <p:sldId id="258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47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Grafické znázornění souvětí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VY_32_INOVACE_03-39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297741"/>
              </p:ext>
            </p:extLst>
          </p:nvPr>
        </p:nvGraphicFramePr>
        <p:xfrm>
          <a:off x="1419810" y="258316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 8.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smtClean="0">
                          <a:effectLst/>
                        </a:rPr>
                        <a:t> </a:t>
                      </a:r>
                      <a:r>
                        <a:rPr lang="cs-CZ" sz="1200" kern="50" smtClean="0">
                          <a:effectLst/>
                        </a:rPr>
                        <a:t>Jazyk a</a:t>
                      </a:r>
                      <a:r>
                        <a:rPr lang="cs-CZ" sz="1200" kern="50" baseline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Grafické znázornění souvětí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28.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Seznámí žáky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 možnostmi znázornění souvětí.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Grafické znázornění souvětí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7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Věta hlavní - HV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Mluvnicky nezávislá na jiné větě.</a:t>
            </a:r>
          </a:p>
          <a:p>
            <a:r>
              <a:rPr lang="cs-CZ" dirty="0" smtClean="0"/>
              <a:t>Je řídící pro větu vedlejší.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Věta vedlejší - VV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mluvnicky závislá na větě hlavní (řídící).</a:t>
            </a:r>
          </a:p>
          <a:p>
            <a:r>
              <a:rPr lang="cs-CZ" dirty="0" smtClean="0"/>
              <a:t>Od hlavní věty je vždy oddělena čárkou.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11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Pravidla pro znázornění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70912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Větu hlavní značíme HV.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Větu vedlejší značíme VV.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Věty číslujeme podle pořadí v daném souvětí.</a:t>
            </a:r>
          </a:p>
          <a:p>
            <a:pPr marL="0" indent="0">
              <a:buNone/>
            </a:pPr>
            <a:r>
              <a:rPr lang="cs-CZ" sz="2400" dirty="0" smtClean="0"/>
              <a:t>Nezavolal,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protože</a:t>
            </a:r>
            <a:r>
              <a:rPr lang="cs-CZ" sz="2400" dirty="0" smtClean="0"/>
              <a:t> neměl kredit.          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Protože</a:t>
            </a:r>
            <a:r>
              <a:rPr lang="cs-CZ" sz="2400" dirty="0" smtClean="0"/>
              <a:t> neměl kredit, nezavolal.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Protože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</a:t>
            </a:r>
            <a:r>
              <a:rPr lang="cs-CZ" sz="2400" dirty="0"/>
              <a:t> protože </a:t>
            </a:r>
            <a:r>
              <a:rPr lang="cs-CZ" sz="2400" dirty="0" smtClean="0"/>
              <a:t>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solidFill>
                  <a:srgbClr val="FF0000"/>
                </a:solidFill>
              </a:rPr>
              <a:t>1HV+1VV                 souvětí podřadné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98147" y="3873644"/>
            <a:ext cx="57606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01925" y="5101703"/>
            <a:ext cx="57606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53509" y="4971400"/>
            <a:ext cx="57606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08304" y="4149080"/>
            <a:ext cx="576064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227784" y="4333949"/>
            <a:ext cx="936104" cy="647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7" idx="2"/>
          </p:cNvCxnSpPr>
          <p:nvPr/>
        </p:nvCxnSpPr>
        <p:spPr>
          <a:xfrm flipV="1">
            <a:off x="6629573" y="4581128"/>
            <a:ext cx="966763" cy="647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556584" y="3145667"/>
            <a:ext cx="0" cy="238808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9" name="Šipka doprava 18"/>
          <p:cNvSpPr/>
          <p:nvPr/>
        </p:nvSpPr>
        <p:spPr>
          <a:xfrm>
            <a:off x="3707904" y="5815507"/>
            <a:ext cx="661963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7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možnosti znázornění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Neměl kredit, a proto vůbec nezavolal.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,a proto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 2 hlavní věty                   souvětí souřadné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38008" y="2708920"/>
            <a:ext cx="936104" cy="73663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96051" y="2708920"/>
            <a:ext cx="936104" cy="73663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859947" y="4861377"/>
            <a:ext cx="140415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98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možnosti znázornění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6466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Kvůli kreditu, který velice rychle utratil, nemohl zavolat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který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3270863"/>
            <a:ext cx="1224136" cy="12241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aseline="-25000" dirty="0" smtClean="0"/>
              <a:t>  </a:t>
            </a:r>
            <a:r>
              <a:rPr lang="cs-CZ" sz="4000" b="1" baseline="-25000" dirty="0" smtClean="0"/>
              <a:t>1HVa</a:t>
            </a:r>
            <a:r>
              <a:rPr lang="cs-CZ" sz="4000" baseline="-25000" dirty="0" smtClean="0"/>
              <a:t>     </a:t>
            </a:r>
            <a:endParaRPr lang="cs-CZ" sz="4000" baseline="-25000" dirty="0"/>
          </a:p>
        </p:txBody>
      </p:sp>
      <p:sp>
        <p:nvSpPr>
          <p:cNvPr id="5" name="Obdélník 4"/>
          <p:cNvSpPr/>
          <p:nvPr/>
        </p:nvSpPr>
        <p:spPr>
          <a:xfrm>
            <a:off x="3306190" y="4869160"/>
            <a:ext cx="1224136" cy="12241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aseline="-25000" dirty="0" smtClean="0"/>
              <a:t>  </a:t>
            </a:r>
            <a:r>
              <a:rPr lang="cs-CZ" sz="4000" b="1" baseline="-25000" dirty="0" smtClean="0"/>
              <a:t>2VV</a:t>
            </a:r>
            <a:r>
              <a:rPr lang="cs-CZ" sz="4000" baseline="-25000" dirty="0" smtClean="0"/>
              <a:t>     </a:t>
            </a:r>
            <a:endParaRPr lang="cs-CZ" sz="4000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5531232" y="3270863"/>
            <a:ext cx="1224136" cy="12241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baseline="-25000" dirty="0" smtClean="0"/>
              <a:t>  1HVb     </a:t>
            </a:r>
            <a:endParaRPr lang="cs-CZ" sz="4000" b="1" baseline="-250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076872" y="4551337"/>
            <a:ext cx="1229318" cy="848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2000" y="3041207"/>
            <a:ext cx="0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3"/>
          </p:cNvCxnSpPr>
          <p:nvPr/>
        </p:nvCxnSpPr>
        <p:spPr>
          <a:xfrm>
            <a:off x="2411760" y="3882931"/>
            <a:ext cx="3119472" cy="0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259632" y="1718810"/>
            <a:ext cx="1152128" cy="5580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4000" baseline="-25000" dirty="0" smtClean="0"/>
              <a:t>  </a:t>
            </a:r>
            <a:r>
              <a:rPr lang="cs-CZ" sz="4000" b="1" baseline="-25000" dirty="0" smtClean="0"/>
              <a:t>1HVa</a:t>
            </a:r>
            <a:r>
              <a:rPr lang="cs-CZ" sz="4000" baseline="-25000" dirty="0" smtClean="0"/>
              <a:t>     </a:t>
            </a:r>
            <a:endParaRPr lang="cs-CZ" sz="4000" baseline="-25000" dirty="0"/>
          </a:p>
        </p:txBody>
      </p:sp>
      <p:sp>
        <p:nvSpPr>
          <p:cNvPr id="20" name="Obdélník 19"/>
          <p:cNvSpPr/>
          <p:nvPr/>
        </p:nvSpPr>
        <p:spPr>
          <a:xfrm>
            <a:off x="3918258" y="1628800"/>
            <a:ext cx="1085790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aseline="-25000" dirty="0" smtClean="0"/>
              <a:t>  </a:t>
            </a:r>
            <a:r>
              <a:rPr lang="cs-CZ" sz="4000" b="1" baseline="-25000" dirty="0" smtClean="0"/>
              <a:t>2VV</a:t>
            </a:r>
            <a:r>
              <a:rPr lang="cs-CZ" sz="4000" baseline="-25000" dirty="0" smtClean="0"/>
              <a:t>     </a:t>
            </a:r>
            <a:endParaRPr lang="cs-CZ" sz="4000" baseline="-25000" dirty="0"/>
          </a:p>
        </p:txBody>
      </p:sp>
      <p:sp>
        <p:nvSpPr>
          <p:cNvPr id="21" name="Obdélník 20"/>
          <p:cNvSpPr/>
          <p:nvPr/>
        </p:nvSpPr>
        <p:spPr>
          <a:xfrm>
            <a:off x="6588224" y="1620101"/>
            <a:ext cx="1296144" cy="64807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baseline="-25000" dirty="0" smtClean="0"/>
              <a:t>  1HVb     </a:t>
            </a:r>
            <a:endParaRPr lang="cs-CZ" sz="4000" b="1" baseline="-25000" dirty="0"/>
          </a:p>
        </p:txBody>
      </p:sp>
    </p:spTree>
    <p:extLst>
      <p:ext uri="{BB962C8B-B14F-4D97-AF65-F5344CB8AC3E}">
        <p14:creationId xmlns:p14="http://schemas.microsoft.com/office/powerpoint/2010/main" val="66889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332656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možnosti znázornění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642203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Neměl kredit, protože ho utratil při hovoru s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kamarádkou, kterou poznal o prázdninách.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05801" y="1639622"/>
            <a:ext cx="936104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4008" y="1642203"/>
            <a:ext cx="936104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5936" y="2852936"/>
            <a:ext cx="936104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2200" y="5712571"/>
            <a:ext cx="936104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3VV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16712" y="5008199"/>
            <a:ext cx="936104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99634" y="4077072"/>
            <a:ext cx="842271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1475656" y="4299645"/>
            <a:ext cx="2119033" cy="868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352816" y="5168573"/>
            <a:ext cx="2163400" cy="4805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385262" y="5091696"/>
            <a:ext cx="1831001" cy="42055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44008" y="5767785"/>
            <a:ext cx="1656184" cy="39362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600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8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8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možnosti znázornění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Protože se seznámil se zajímavou dívkou, utratil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kvůli tomu všechen kredit, a proto nezavolal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rodičům, i když to slíbil.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292494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14417" y="213285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3HV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452320" y="1340768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44278" y="1340768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95886" y="3898180"/>
            <a:ext cx="77408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74986" y="4869160"/>
            <a:ext cx="1392758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86719" y="4869160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3239852" y="4330228"/>
            <a:ext cx="435623" cy="5389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644008" y="3898180"/>
            <a:ext cx="1584176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proto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432140" y="3898180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3HV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7216470" y="4331058"/>
            <a:ext cx="235850" cy="5389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5777830" y="4982864"/>
            <a:ext cx="1538259" cy="3600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když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452320" y="4895998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4VV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6" grpId="0" animBg="1"/>
      <p:bldP spid="19" grpId="0" animBg="1"/>
      <p:bldP spid="20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>
            <a:stCxn id="28" idx="2"/>
          </p:cNvCxnSpPr>
          <p:nvPr/>
        </p:nvCxnSpPr>
        <p:spPr>
          <a:xfrm flipV="1">
            <a:off x="4483283" y="1866149"/>
            <a:ext cx="1066170" cy="139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Přiřaď souvětí k danému schématu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	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Přišel, protože nevěřil, že to dokážu.</a:t>
            </a:r>
          </a:p>
          <a:p>
            <a:pPr marL="0" indent="0">
              <a:buNone/>
            </a:pPr>
            <a:r>
              <a:rPr lang="cs-CZ" dirty="0" smtClean="0"/>
              <a:t>	Dívku, která se mu líbila, poznal na táboře.</a:t>
            </a:r>
          </a:p>
          <a:p>
            <a:pPr marL="0" indent="0">
              <a:buNone/>
            </a:pPr>
            <a:r>
              <a:rPr lang="cs-CZ" dirty="0" smtClean="0"/>
              <a:t>	Skončily prázdniny a začala škola.</a:t>
            </a:r>
          </a:p>
          <a:p>
            <a:pPr marL="0" indent="0">
              <a:buNone/>
            </a:pPr>
            <a:r>
              <a:rPr lang="cs-CZ" dirty="0" smtClean="0"/>
              <a:t>	Potkal Petru, kterou už měsíc neviděl, a pozval ji do kina.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29050" y="2500305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49453" y="167029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57586" y="164618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HV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78373" y="323858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3HVb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1607" y="162806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57586" y="323858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1HVa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927498" y="1670298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69901" y="2657075"/>
            <a:ext cx="601786" cy="4234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829588" y="3971486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416275" y="364864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3VV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1373114" y="2828533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>
            <a:off x="908869" y="1898216"/>
            <a:ext cx="10186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071687" y="2758376"/>
            <a:ext cx="390004" cy="4941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38" idx="1"/>
          </p:cNvCxnSpPr>
          <p:nvPr/>
        </p:nvCxnSpPr>
        <p:spPr>
          <a:xfrm>
            <a:off x="2093194" y="3270764"/>
            <a:ext cx="323081" cy="6299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323338" y="3633122"/>
            <a:ext cx="600645" cy="535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13" idx="3"/>
            <a:endCxn id="11" idx="1"/>
          </p:cNvCxnSpPr>
          <p:nvPr/>
        </p:nvCxnSpPr>
        <p:spPr>
          <a:xfrm>
            <a:off x="4477666" y="3490616"/>
            <a:ext cx="1300707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10" idx="2"/>
            <a:endCxn id="5" idx="1"/>
          </p:cNvCxnSpPr>
          <p:nvPr/>
        </p:nvCxnSpPr>
        <p:spPr>
          <a:xfrm>
            <a:off x="4117626" y="2150244"/>
            <a:ext cx="411424" cy="6020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2843808" y="292494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4VV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0819" y="3080561"/>
            <a:ext cx="914400" cy="29139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2093194" y="2752333"/>
            <a:ext cx="914400" cy="29139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4483283" y="1734398"/>
            <a:ext cx="914400" cy="29139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960983" y="1508168"/>
            <a:ext cx="914400" cy="29139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18902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59 0.00672 L -0.03333 0.15556 C -0.02812 0.18681 -0.09253 0.28704 -0.09253 0.33588 C -0.09253 0.39144 -0.07482 0.40463 -0.08003 0.43588 L -0.06909 0.5463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" y="2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3518 L 0.18177 0.03426 C 0.22187 0.04769 0.26371 0.08635 0.29618 0.14028 C 0.33264 0.20047 0.35035 0.26042 0.35156 0.31528 L 0.36354 0.57014 " pathEditMode="relative" rAng="-2327101" ptsTypes="FffFF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80" y="2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48 0.00857 L 0.18768 -0.0287 L 0.25955 0.0088 C 0.29375 0.01944 0.3158 0.0838 0.3158 0.10046 C 0.3158 0.11921 0.24705 0.23796 0.25174 0.23796 L 0.18924 0.26713 " pathEditMode="relative" rAng="0" ptsTypes="FAffFF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16" y="1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83 0.03056 C 0.02084 0.02246 0.00677 0.01459 0.00191 0.01459 C -0.02916 0.01459 -0.06111 0.13959 -0.06111 0.26459 C -0.06111 0.20162 -0.07708 0.13959 -0.09218 0.13959 C -0.10816 0.13959 -0.12326 0.20255 -0.12326 0.26459 C -0.12326 0.23357 -0.13125 0.20162 -0.13923 0.20162 C -0.14722 0.20162 -0.15521 0.23264 -0.15521 0.26459 C -0.15521 0.24861 -0.1592 0.23357 -0.16319 0.23357 C -0.16718 0.23357 -0.17118 0.24954 -0.17118 0.26459 C -0.17118 0.25649 -0.17326 0.24861 -0.17517 0.24861 C -0.17621 0.24861 -0.17916 0.25672 -0.17916 0.26459 C -0.17916 0.26065 -0.18021 0.25649 -0.18125 0.25649 C -0.18125 0.25556 -0.18333 0.26042 -0.18333 0.26459 C -0.18333 0.2625 -0.18333 0.26065 -0.18437 0.26065 C -0.18437 0.26158 -0.18541 0.26274 -0.18541 0.26459 C -0.18541 0.26366 -0.18541 0.2625 -0.18541 0.26158 C -0.18646 0.26158 -0.18646 0.2625 -0.18646 0.26366 C -0.1875 0.26366 -0.1875 0.26274 -0.1875 0.26158 C -0.18854 0.26158 -0.18854 0.2625 -0.18854 0.26366 " pathEditMode="relative" rAng="0" ptsTypes="fffffffffffffffffff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77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Nakresli schéma k následujícím větám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prstDash val="sys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Byla zatčena, protože spáchala trestný čin.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Film, na který jsem se vydal do kina, se mi nelíbil.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Chtěl jít do lesa, ale celý den bylo špatné počasí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</a:t>
            </a:r>
            <a:endParaRPr lang="cs-CZ" sz="2400" dirty="0"/>
          </a:p>
          <a:p>
            <a:pPr marL="0" indent="0">
              <a:buNone/>
            </a:pPr>
            <a:r>
              <a:rPr lang="cs-CZ" sz="2800" dirty="0" smtClean="0"/>
              <a:t>Protože zaspal, přišel pozdě do školy.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763687" y="2060848"/>
            <a:ext cx="682091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cxnSp>
        <p:nvCxnSpPr>
          <p:cNvPr id="6" name="Přímá spojnice 5"/>
          <p:cNvCxnSpPr>
            <a:endCxn id="8" idx="1"/>
          </p:cNvCxnSpPr>
          <p:nvPr/>
        </p:nvCxnSpPr>
        <p:spPr>
          <a:xfrm>
            <a:off x="2326507" y="2327114"/>
            <a:ext cx="592014" cy="273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918521" y="2420888"/>
            <a:ext cx="83061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21344" y="4517069"/>
            <a:ext cx="73613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22004" y="4504531"/>
            <a:ext cx="648072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014987" y="5408587"/>
            <a:ext cx="68589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946040" y="5787961"/>
            <a:ext cx="576064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220888" y="3152415"/>
            <a:ext cx="728947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r>
              <a:rPr lang="cs-CZ" baseline="-25000" dirty="0" smtClean="0"/>
              <a:t>a</a:t>
            </a:r>
            <a:endParaRPr lang="cs-CZ" baseline="-25000" dirty="0"/>
          </a:p>
        </p:txBody>
      </p:sp>
      <p:sp>
        <p:nvSpPr>
          <p:cNvPr id="14" name="Obdélník 13"/>
          <p:cNvSpPr/>
          <p:nvPr/>
        </p:nvSpPr>
        <p:spPr>
          <a:xfrm>
            <a:off x="3333826" y="3621038"/>
            <a:ext cx="73411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067944" y="3152415"/>
            <a:ext cx="792088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r>
              <a:rPr lang="cs-CZ" baseline="-25000" dirty="0" smtClean="0"/>
              <a:t>b</a:t>
            </a:r>
            <a:endParaRPr lang="cs-CZ" baseline="-25000" dirty="0"/>
          </a:p>
        </p:txBody>
      </p:sp>
      <p:cxnSp>
        <p:nvCxnSpPr>
          <p:cNvPr id="19" name="Přímá spojnice 18"/>
          <p:cNvCxnSpPr>
            <a:endCxn id="15" idx="1"/>
          </p:cNvCxnSpPr>
          <p:nvPr/>
        </p:nvCxnSpPr>
        <p:spPr>
          <a:xfrm>
            <a:off x="2976972" y="3332435"/>
            <a:ext cx="1090972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4" idx="1"/>
          </p:cNvCxnSpPr>
          <p:nvPr/>
        </p:nvCxnSpPr>
        <p:spPr>
          <a:xfrm>
            <a:off x="2724944" y="3512455"/>
            <a:ext cx="608882" cy="288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2445778" y="5588607"/>
            <a:ext cx="504057" cy="1993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396078" y="4542145"/>
            <a:ext cx="522443" cy="32242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72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Vymysli větu k danému schématu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200" dirty="0" smtClean="0"/>
              <a:t>a)					b)</a:t>
            </a:r>
          </a:p>
          <a:p>
            <a:pPr marL="0" indent="0">
              <a:buNone/>
            </a:pPr>
            <a:endParaRPr lang="cs-CZ" sz="5200" dirty="0" smtClean="0"/>
          </a:p>
          <a:p>
            <a:pPr marL="0" indent="0">
              <a:buNone/>
            </a:pPr>
            <a:endParaRPr lang="cs-CZ" sz="5200" dirty="0"/>
          </a:p>
          <a:p>
            <a:pPr marL="0" indent="0">
              <a:buNone/>
            </a:pPr>
            <a:endParaRPr lang="cs-CZ" sz="5200" dirty="0" smtClean="0"/>
          </a:p>
          <a:p>
            <a:pPr marL="0" indent="0">
              <a:buNone/>
            </a:pPr>
            <a:endParaRPr lang="cs-CZ" sz="5200" dirty="0"/>
          </a:p>
          <a:p>
            <a:pPr marL="0" indent="0">
              <a:buNone/>
            </a:pPr>
            <a:r>
              <a:rPr lang="cs-CZ" sz="5200" dirty="0" smtClean="0"/>
              <a:t>c)                                                     d)</a:t>
            </a:r>
          </a:p>
          <a:p>
            <a:pPr marL="0" indent="0">
              <a:buNone/>
            </a:pPr>
            <a:r>
              <a:rPr lang="cs-CZ" sz="5200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04789" y="191683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46065" y="259045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35896" y="3332621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87824" y="407707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77917" y="259045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632340" y="1716075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r>
              <a:rPr lang="cs-CZ" baseline="-25000" dirty="0" smtClean="0"/>
              <a:t>b</a:t>
            </a:r>
            <a:endParaRPr lang="cs-CZ" baseline="-25000" dirty="0"/>
          </a:p>
        </p:txBody>
      </p:sp>
      <p:sp>
        <p:nvSpPr>
          <p:cNvPr id="11" name="Obdélník 10"/>
          <p:cNvSpPr/>
          <p:nvPr/>
        </p:nvSpPr>
        <p:spPr>
          <a:xfrm>
            <a:off x="1226784" y="4052900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67906" y="499715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3VV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939321" y="4077072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06385" y="4980594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16116" y="1716075"/>
            <a:ext cx="79208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r>
              <a:rPr lang="cs-CZ" baseline="-25000" dirty="0" smtClean="0"/>
              <a:t>a</a:t>
            </a:r>
            <a:endParaRPr lang="cs-CZ" baseline="-250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691680" y="2420888"/>
            <a:ext cx="654385" cy="4076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5" idx="2"/>
            <a:endCxn id="6" idx="1"/>
          </p:cNvCxnSpPr>
          <p:nvPr/>
        </p:nvCxnSpPr>
        <p:spPr>
          <a:xfrm>
            <a:off x="2742109" y="3094508"/>
            <a:ext cx="893787" cy="4901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0" idx="1"/>
          </p:cNvCxnSpPr>
          <p:nvPr/>
        </p:nvCxnSpPr>
        <p:spPr>
          <a:xfrm>
            <a:off x="6408204" y="1968103"/>
            <a:ext cx="1224136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012160" y="2220131"/>
            <a:ext cx="365757" cy="3703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779912" y="4581128"/>
            <a:ext cx="432048" cy="4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498473" y="4581128"/>
            <a:ext cx="440848" cy="4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82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</a:t>
            </a:r>
            <a:r>
              <a:rPr lang="cs-CZ" i="1"/>
              <a:t>ročník </a:t>
            </a:r>
            <a:r>
              <a:rPr lang="cs-CZ" i="1" smtClean="0"/>
              <a:t>ZŠ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r>
              <a:rPr lang="cs-CZ" dirty="0" smtClean="0"/>
              <a:t>HAUSER</a:t>
            </a:r>
            <a:r>
              <a:rPr lang="cs-CZ" dirty="0"/>
              <a:t>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  <a:p>
            <a:r>
              <a:rPr lang="cs-CZ" dirty="0"/>
              <a:t>TOPIL, Zdeněk; BIČÍKOVÁ, </a:t>
            </a:r>
            <a:r>
              <a:rPr lang="cs-CZ" dirty="0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43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345</Words>
  <Application>Microsoft Office PowerPoint</Application>
  <PresentationFormat>Předvádění na obrazovce (4:3)</PresentationFormat>
  <Paragraphs>172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Grafické znázornění souvětí</vt:lpstr>
      <vt:lpstr>Grafické znázornění souvětí</vt:lpstr>
      <vt:lpstr>Druhy vět</vt:lpstr>
      <vt:lpstr>Pravidla pro znázornění</vt:lpstr>
      <vt:lpstr>Další možnosti znázornění</vt:lpstr>
      <vt:lpstr>Další možnosti znázornění</vt:lpstr>
      <vt:lpstr>Další možnosti znázornění</vt:lpstr>
      <vt:lpstr>Další možnosti znázornění</vt:lpstr>
      <vt:lpstr>Přiřaď souvětí k danému schématu  </vt:lpstr>
      <vt:lpstr>Nakresli schéma k následujícím větám </vt:lpstr>
      <vt:lpstr>Vymysli větu k danému schématu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32</cp:revision>
  <dcterms:created xsi:type="dcterms:W3CDTF">2011-03-22T17:13:23Z</dcterms:created>
  <dcterms:modified xsi:type="dcterms:W3CDTF">2012-03-21T19:18:15Z</dcterms:modified>
</cp:coreProperties>
</file>