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5"/>
  </p:notesMasterIdLst>
  <p:sldIdLst>
    <p:sldId id="256" r:id="rId2"/>
    <p:sldId id="294" r:id="rId3"/>
    <p:sldId id="261" r:id="rId4"/>
    <p:sldId id="264" r:id="rId5"/>
    <p:sldId id="263" r:id="rId6"/>
    <p:sldId id="265" r:id="rId7"/>
    <p:sldId id="266" r:id="rId8"/>
    <p:sldId id="267" r:id="rId9"/>
    <p:sldId id="289" r:id="rId10"/>
    <p:sldId id="269" r:id="rId11"/>
    <p:sldId id="270" r:id="rId12"/>
    <p:sldId id="271" r:id="rId13"/>
    <p:sldId id="288" r:id="rId14"/>
    <p:sldId id="272" r:id="rId15"/>
    <p:sldId id="273" r:id="rId16"/>
    <p:sldId id="274" r:id="rId17"/>
    <p:sldId id="287" r:id="rId18"/>
    <p:sldId id="275" r:id="rId19"/>
    <p:sldId id="276" r:id="rId20"/>
    <p:sldId id="277" r:id="rId21"/>
    <p:sldId id="286" r:id="rId22"/>
    <p:sldId id="278" r:id="rId23"/>
    <p:sldId id="279" r:id="rId24"/>
    <p:sldId id="280" r:id="rId25"/>
    <p:sldId id="285" r:id="rId26"/>
    <p:sldId id="281" r:id="rId27"/>
    <p:sldId id="282" r:id="rId28"/>
    <p:sldId id="284" r:id="rId29"/>
    <p:sldId id="293" r:id="rId30"/>
    <p:sldId id="290" r:id="rId31"/>
    <p:sldId id="291" r:id="rId32"/>
    <p:sldId id="292" r:id="rId33"/>
    <p:sldId id="26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86" autoAdjust="0"/>
    <p:restoredTop sz="94660"/>
  </p:normalViewPr>
  <p:slideViewPr>
    <p:cSldViewPr>
      <p:cViewPr>
        <p:scale>
          <a:sx n="76" d="100"/>
          <a:sy n="76" d="100"/>
        </p:scale>
        <p:origin x="-90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 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VY_32_INOVACE_THERE_IS_THERE_ARE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 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VY_32_INOVACE_THERE_IS_THERE_ARE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231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6.wmf"/><Relationship Id="rId4" Type="http://schemas.openxmlformats.org/officeDocument/2006/relationships/image" Target="../media/image20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0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96104662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výkladu a procvičení </a:t>
            </a:r>
            <a:r>
              <a:rPr lang="cs-CZ" dirty="0" smtClean="0"/>
              <a:t>vazby „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“, „</a:t>
            </a:r>
            <a:r>
              <a:rPr lang="cs-CZ" dirty="0" err="1" smtClean="0"/>
              <a:t>there</a:t>
            </a:r>
            <a:r>
              <a:rPr lang="cs-CZ" dirty="0" smtClean="0"/>
              <a:t> are“</a:t>
            </a:r>
            <a:endParaRPr lang="cs-CZ" dirty="0" smtClean="0"/>
          </a:p>
          <a:p>
            <a:pPr algn="just"/>
            <a:r>
              <a:rPr lang="cs-CZ" dirty="0"/>
              <a:t>Je určen pro žáky 5. </a:t>
            </a:r>
            <a:r>
              <a:rPr lang="cs-CZ" dirty="0" smtClean="0"/>
              <a:t>ročníku </a:t>
            </a:r>
            <a:endParaRPr lang="cs-CZ" dirty="0"/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/>
              <a:t>minut.</a:t>
            </a:r>
            <a:endParaRPr lang="cs-CZ" dirty="0" smtClean="0"/>
          </a:p>
          <a:p>
            <a:pPr algn="just"/>
            <a:r>
              <a:rPr lang="cs-CZ" dirty="0" smtClean="0"/>
              <a:t>Na </a:t>
            </a:r>
            <a:r>
              <a:rPr lang="cs-CZ" dirty="0" smtClean="0"/>
              <a:t>snímku 4 a 5 je vysvětlena gramatika (věta oznamovací kladná, záporná, otázka a odpověď)</a:t>
            </a:r>
          </a:p>
          <a:p>
            <a:pPr algn="just"/>
            <a:r>
              <a:rPr lang="cs-CZ" dirty="0" smtClean="0"/>
              <a:t>Po </a:t>
            </a:r>
            <a:r>
              <a:rPr lang="cs-CZ" dirty="0" err="1" smtClean="0"/>
              <a:t>slidech</a:t>
            </a:r>
            <a:r>
              <a:rPr lang="cs-CZ" dirty="0" smtClean="0"/>
              <a:t> 6, 10, 14, 18, 22, 26, které představují slovíčka potřebná pro procvičení, vazby(slovíčka zařízení místností v bytě, respektive garáže), následují vždy tři snímky procvičovací – kliknutím na jednotlivá slova(ve správném pořadí) děti sestavují věty </a:t>
            </a:r>
          </a:p>
          <a:p>
            <a:pPr algn="just"/>
            <a:r>
              <a:rPr lang="cs-CZ" dirty="0" smtClean="0"/>
              <a:t>Snímky 30 – 32 procvičují otázky na danou vazbu formou výběru ze tří možností – při kliknutí na správnou možnost zmizí odpovědi špatné a správná se zvýrazní, při kliknutí na špatnou možnost tato odpověď mizí  </a:t>
            </a:r>
            <a:endParaRPr lang="cs-CZ" dirty="0" smtClean="0"/>
          </a:p>
          <a:p>
            <a:pPr algn="just"/>
            <a:r>
              <a:rPr lang="cs-CZ" dirty="0" smtClean="0"/>
              <a:t>Materiál </a:t>
            </a:r>
            <a:r>
              <a:rPr lang="cs-CZ" dirty="0" smtClean="0"/>
              <a:t>obsahuje </a:t>
            </a:r>
            <a:r>
              <a:rPr lang="cs-CZ" dirty="0" smtClean="0"/>
              <a:t>33 </a:t>
            </a:r>
            <a:r>
              <a:rPr lang="cs-CZ" dirty="0" smtClean="0"/>
              <a:t>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17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184384"/>
            <a:ext cx="8229600" cy="1252728"/>
          </a:xfrm>
        </p:spPr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THERE IS - THERE ARE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Nadpis 5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Grammar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467544" y="1885474"/>
            <a:ext cx="4037805" cy="463406"/>
            <a:chOff x="467544" y="1885474"/>
            <a:chExt cx="4037805" cy="463406"/>
          </a:xfrm>
        </p:grpSpPr>
        <p:sp>
          <p:nvSpPr>
            <p:cNvPr id="13" name="TextovéPole 12"/>
            <p:cNvSpPr txBox="1"/>
            <p:nvPr/>
          </p:nvSpPr>
          <p:spPr>
            <a:xfrm>
              <a:off x="467544" y="1885474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  <a:latin typeface="Calibri" panose="020F0502020204030204" pitchFamily="34" charset="0"/>
                </a:rPr>
                <a:t>There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rgbClr val="7030A0"/>
                  </a:solidFill>
                  <a:latin typeface="Calibri" panose="020F0502020204030204" pitchFamily="34" charset="0"/>
                </a:rPr>
                <a:t>is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a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chair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555776" y="1887215"/>
              <a:ext cx="1949573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in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the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kitchen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.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39552" y="2391271"/>
            <a:ext cx="4176464" cy="461665"/>
            <a:chOff x="539552" y="2391271"/>
            <a:chExt cx="4176464" cy="461665"/>
          </a:xfrm>
        </p:grpSpPr>
        <p:sp>
          <p:nvSpPr>
            <p:cNvPr id="16" name="TextovéPole 15"/>
            <p:cNvSpPr txBox="1"/>
            <p:nvPr/>
          </p:nvSpPr>
          <p:spPr>
            <a:xfrm>
              <a:off x="539552" y="2391271"/>
              <a:ext cx="1383712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V kuchyni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051720" y="2391271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j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e židle.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67544" y="3325634"/>
            <a:ext cx="4536504" cy="463406"/>
            <a:chOff x="467544" y="1885474"/>
            <a:chExt cx="4037805" cy="463406"/>
          </a:xfrm>
        </p:grpSpPr>
        <p:sp>
          <p:nvSpPr>
            <p:cNvPr id="22" name="TextovéPole 21"/>
            <p:cNvSpPr txBox="1"/>
            <p:nvPr/>
          </p:nvSpPr>
          <p:spPr>
            <a:xfrm>
              <a:off x="467544" y="1885474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  <a:latin typeface="Calibri" panose="020F0502020204030204" pitchFamily="34" charset="0"/>
                </a:rPr>
                <a:t>There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rgbClr val="7030A0"/>
                  </a:solidFill>
                  <a:latin typeface="Calibri" panose="020F0502020204030204" pitchFamily="34" charset="0"/>
                </a:rPr>
                <a:t>isn‘t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a sofa 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555776" y="1887215"/>
              <a:ext cx="1949573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in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the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kitchen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.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39552" y="3831431"/>
            <a:ext cx="4176464" cy="461665"/>
            <a:chOff x="539552" y="2391271"/>
            <a:chExt cx="4176464" cy="461665"/>
          </a:xfrm>
        </p:grpSpPr>
        <p:sp>
          <p:nvSpPr>
            <p:cNvPr id="25" name="TextovéPole 24"/>
            <p:cNvSpPr txBox="1"/>
            <p:nvPr/>
          </p:nvSpPr>
          <p:spPr>
            <a:xfrm>
              <a:off x="539552" y="2391271"/>
              <a:ext cx="1383712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V kuchyni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051720" y="2391271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není gauč.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67544" y="4797152"/>
            <a:ext cx="4120583" cy="463874"/>
            <a:chOff x="467544" y="1883265"/>
            <a:chExt cx="3667606" cy="463874"/>
          </a:xfrm>
        </p:grpSpPr>
        <p:sp>
          <p:nvSpPr>
            <p:cNvPr id="28" name="TextovéPole 27"/>
            <p:cNvSpPr txBox="1"/>
            <p:nvPr/>
          </p:nvSpPr>
          <p:spPr>
            <a:xfrm>
              <a:off x="467544" y="1885474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rgbClr val="7030A0"/>
                  </a:solidFill>
                  <a:latin typeface="Calibri" panose="020F0502020204030204" pitchFamily="34" charset="0"/>
                </a:rPr>
                <a:t>Is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  <a:latin typeface="Calibri" panose="020F0502020204030204" pitchFamily="34" charset="0"/>
                </a:rPr>
                <a:t>there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a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chair</a:t>
              </a:r>
              <a:endPara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2326216" y="1883265"/>
              <a:ext cx="1808934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in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the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kitchen</a:t>
              </a:r>
              <a:r>
                <a:rPr lang="cs-CZ" sz="2400" dirty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?</a:t>
              </a: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542064" y="5301208"/>
            <a:ext cx="3091756" cy="465615"/>
            <a:chOff x="539552" y="4619569"/>
            <a:chExt cx="3091756" cy="465615"/>
          </a:xfrm>
        </p:grpSpPr>
        <p:sp>
          <p:nvSpPr>
            <p:cNvPr id="31" name="TextovéPole 30"/>
            <p:cNvSpPr txBox="1"/>
            <p:nvPr/>
          </p:nvSpPr>
          <p:spPr>
            <a:xfrm>
              <a:off x="969088" y="4623519"/>
              <a:ext cx="1548172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2">
                      <a:lumMod val="50000"/>
                    </a:schemeClr>
                  </a:solidFill>
                  <a:latin typeface="Calibri" panose="020F0502020204030204" pitchFamily="34" charset="0"/>
                </a:rPr>
                <a:t>v kuchyni</a:t>
              </a:r>
              <a:endParaRPr lang="cs-CZ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39552" y="4623519"/>
              <a:ext cx="108565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2">
                      <a:lumMod val="50000"/>
                    </a:schemeClr>
                  </a:solidFill>
                  <a:latin typeface="Calibri" panose="020F0502020204030204" pitchFamily="34" charset="0"/>
                </a:rPr>
                <a:t>Je </a:t>
              </a: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553264" y="4619569"/>
              <a:ext cx="10780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tx2">
                      <a:lumMod val="50000"/>
                    </a:schemeClr>
                  </a:solidFill>
                  <a:latin typeface="Calibri" panose="020F0502020204030204" pitchFamily="34" charset="0"/>
                </a:rPr>
                <a:t>židle?</a:t>
              </a:r>
              <a:endParaRPr lang="cs-CZ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5004048" y="47971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Calibri" panose="020F0502020204030204" pitchFamily="34" charset="0"/>
              </a:rPr>
              <a:t>is</a:t>
            </a:r>
            <a:r>
              <a:rPr lang="cs-CZ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rgbClr val="7030A0"/>
              </a:solidFill>
              <a:latin typeface="Calibri" panose="020F0502020204030204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04048" y="527159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Calibri" panose="020F0502020204030204" pitchFamily="34" charset="0"/>
              </a:rPr>
              <a:t>isn‘t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574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2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Grammar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67544" y="1885474"/>
            <a:ext cx="5400600" cy="463406"/>
            <a:chOff x="467544" y="1885474"/>
            <a:chExt cx="4148430" cy="463406"/>
          </a:xfrm>
        </p:grpSpPr>
        <p:sp>
          <p:nvSpPr>
            <p:cNvPr id="6" name="TextovéPole 5"/>
            <p:cNvSpPr txBox="1"/>
            <p:nvPr/>
          </p:nvSpPr>
          <p:spPr>
            <a:xfrm>
              <a:off x="467544" y="1885474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  <a:latin typeface="Calibri" panose="020F0502020204030204" pitchFamily="34" charset="0"/>
                </a:rPr>
                <a:t>There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smtClean="0">
                  <a:solidFill>
                    <a:srgbClr val="7030A0"/>
                  </a:solidFill>
                  <a:latin typeface="Calibri" panose="020F0502020204030204" pitchFamily="34" charset="0"/>
                </a:rPr>
                <a:t>are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two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chairs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666401" y="1887215"/>
              <a:ext cx="1949573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in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the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kitchen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.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39552" y="2391271"/>
            <a:ext cx="4104456" cy="461665"/>
            <a:chOff x="539552" y="2391271"/>
            <a:chExt cx="4104456" cy="461665"/>
          </a:xfrm>
        </p:grpSpPr>
        <p:sp>
          <p:nvSpPr>
            <p:cNvPr id="9" name="TextovéPole 8"/>
            <p:cNvSpPr txBox="1"/>
            <p:nvPr/>
          </p:nvSpPr>
          <p:spPr>
            <a:xfrm>
              <a:off x="539552" y="2391271"/>
              <a:ext cx="1383712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V kuchyni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979712" y="2391271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jsou dvě židle.</a:t>
              </a: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67544" y="3325634"/>
            <a:ext cx="5904656" cy="463406"/>
            <a:chOff x="467544" y="1885474"/>
            <a:chExt cx="3439612" cy="463406"/>
          </a:xfrm>
        </p:grpSpPr>
        <p:sp>
          <p:nvSpPr>
            <p:cNvPr id="12" name="TextovéPole 11"/>
            <p:cNvSpPr txBox="1"/>
            <p:nvPr/>
          </p:nvSpPr>
          <p:spPr>
            <a:xfrm>
              <a:off x="467544" y="1885474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  <a:latin typeface="Calibri" panose="020F0502020204030204" pitchFamily="34" charset="0"/>
                </a:rPr>
                <a:t>There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rgbClr val="7030A0"/>
                  </a:solidFill>
                  <a:latin typeface="Calibri" panose="020F0502020204030204" pitchFamily="34" charset="0"/>
                </a:rPr>
                <a:t>aren‘t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two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armchairs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 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555776" y="1887215"/>
              <a:ext cx="1351380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in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the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kitchen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.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39552" y="3831431"/>
            <a:ext cx="4104456" cy="461665"/>
            <a:chOff x="539552" y="2391271"/>
            <a:chExt cx="4104456" cy="461665"/>
          </a:xfrm>
        </p:grpSpPr>
        <p:sp>
          <p:nvSpPr>
            <p:cNvPr id="15" name="TextovéPole 14"/>
            <p:cNvSpPr txBox="1"/>
            <p:nvPr/>
          </p:nvSpPr>
          <p:spPr>
            <a:xfrm>
              <a:off x="539552" y="2391271"/>
              <a:ext cx="1383712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V kuchyni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979712" y="2391271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n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ejsou dvě křesla.</a:t>
              </a: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67544" y="4797152"/>
            <a:ext cx="4752529" cy="463874"/>
            <a:chOff x="467544" y="1883265"/>
            <a:chExt cx="3351256" cy="463874"/>
          </a:xfrm>
        </p:grpSpPr>
        <p:sp>
          <p:nvSpPr>
            <p:cNvPr id="18" name="TextovéPole 17"/>
            <p:cNvSpPr txBox="1"/>
            <p:nvPr/>
          </p:nvSpPr>
          <p:spPr>
            <a:xfrm>
              <a:off x="467544" y="1885474"/>
              <a:ext cx="26642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7030A0"/>
                  </a:solidFill>
                  <a:latin typeface="Calibri" panose="020F0502020204030204" pitchFamily="34" charset="0"/>
                </a:rPr>
                <a:t>Are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  <a:latin typeface="Calibri" panose="020F0502020204030204" pitchFamily="34" charset="0"/>
                </a:rPr>
                <a:t>there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two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chairs</a:t>
              </a:r>
              <a:endPara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376993" y="1883265"/>
              <a:ext cx="1441807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in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the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 </a:t>
              </a:r>
              <a:r>
                <a:rPr lang="cs-CZ" sz="2400" dirty="0" err="1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kitchen</a:t>
              </a:r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?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39552" y="5305158"/>
            <a:ext cx="4176464" cy="461665"/>
            <a:chOff x="539552" y="4623519"/>
            <a:chExt cx="2411386" cy="461665"/>
          </a:xfrm>
        </p:grpSpPr>
        <p:sp>
          <p:nvSpPr>
            <p:cNvPr id="21" name="TextovéPole 20"/>
            <p:cNvSpPr txBox="1"/>
            <p:nvPr/>
          </p:nvSpPr>
          <p:spPr>
            <a:xfrm>
              <a:off x="948317" y="4623519"/>
              <a:ext cx="880079" cy="461665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accent4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v kuchyni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39552" y="4623519"/>
              <a:ext cx="108565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Jsou </a:t>
              </a: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1828397" y="4623519"/>
              <a:ext cx="112254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2">
                      <a:lumMod val="10000"/>
                    </a:schemeClr>
                  </a:solidFill>
                  <a:latin typeface="Calibri" panose="020F0502020204030204" pitchFamily="34" charset="0"/>
                </a:rPr>
                <a:t>dvě židle?</a:t>
              </a:r>
              <a:endParaRPr lang="cs-CZ" sz="24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868144" y="479715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Calibri" panose="020F0502020204030204" pitchFamily="34" charset="0"/>
              </a:rPr>
              <a:t>are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527159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  <a:latin typeface="Calibri" panose="020F0502020204030204" pitchFamily="34" charset="0"/>
              </a:rPr>
              <a:t>aren</a:t>
            </a:r>
            <a:r>
              <a:rPr lang="cs-CZ" sz="2400" dirty="0" err="1" smtClean="0">
                <a:solidFill>
                  <a:srgbClr val="7030A0"/>
                </a:solidFill>
                <a:latin typeface="Calibri" panose="020F0502020204030204" pitchFamily="34" charset="0"/>
              </a:rPr>
              <a:t>´t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5218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WS28ARFF\MC900432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2490"/>
            <a:ext cx="1889636" cy="151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1CSGPSS0\MC90028641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010" y="2334712"/>
            <a:ext cx="2591516" cy="1247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WS28ARFF\MC900361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60057"/>
            <a:ext cx="1584176" cy="214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HYWYJ8K6\MC90028719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2334712"/>
            <a:ext cx="1885099" cy="145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0BOFSMYG\MC9002394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945" y="3872826"/>
            <a:ext cx="1801335" cy="182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70684" y="3615407"/>
            <a:ext cx="676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TV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5895051"/>
            <a:ext cx="1779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armchair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74598" y="3615407"/>
            <a:ext cx="995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sofa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47763" y="5877272"/>
            <a:ext cx="12088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table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64287" y="3615407"/>
            <a:ext cx="1547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carpet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002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199863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TV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living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36096" y="1988840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84168" y="1986025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72000" y="1988840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79512" y="436510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table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880887" y="4365104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3836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living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518329" y="4365104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9518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807661" y="436510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61509" y="4365104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983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51520" y="1985128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carpet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952895" y="1985128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037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living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90337" y="1985128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6719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79669" y="1985128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33517" y="1985128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62188" y="4280487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cooker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028384" y="4280487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67977" y="4293096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living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436096" y="4283302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84168" y="4280487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100256" y="4293096"/>
            <a:ext cx="8155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isn‘t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72000" y="4283302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88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347864" y="1986025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table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living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</a:rPr>
              <a:t>room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012160" y="1986025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1986025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03717" y="1986025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355976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5044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latin typeface="Calibri" panose="020F0502020204030204" pitchFamily="34" charset="0"/>
              </a:rPr>
              <a:t>,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41250" y="3717032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14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3811E-6 L -0.68906 0.11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97687E-6 L -0.08524 0.11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3811E-6 L -0.0316 0.11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6632 0.115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3811E-6 L 0.04913 0.115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811E-6 L -0.38576 0.115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66233 0.114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8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5578E-6 L -0.16233 0.084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5578E-6 L 0.07083 0.084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5578E-6 L -0.06302 0.0841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1" grpId="0" animBg="1"/>
      <p:bldP spid="32" grpId="0" animBg="1"/>
      <p:bldP spid="3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Kitchen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67544" y="1412776"/>
            <a:ext cx="2481312" cy="2135287"/>
            <a:chOff x="467544" y="1412776"/>
            <a:chExt cx="2481312" cy="2135287"/>
          </a:xfrm>
        </p:grpSpPr>
        <p:pic>
          <p:nvPicPr>
            <p:cNvPr id="2050" name="Picture 2" descr="C:\Users\uživatel\AppData\Local\Microsoft\Windows\Temporary Internet Files\Content.IE5\WS28ARFF\MC90034022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656" y="1714500"/>
              <a:ext cx="1473200" cy="1833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Users\uživatel\AppData\Local\Microsoft\Windows\Temporary Internet Files\Content.IE5\WS28ARFF\MC90034022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67544" y="1412776"/>
              <a:ext cx="1473200" cy="18335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3" name="Picture 5" descr="C:\Users\uživatel\AppData\Local\Microsoft\Windows\Temporary Internet Files\Content.IE5\HYWYJ8K6\MC9003202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519" y="1567607"/>
            <a:ext cx="14160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KICJQ83H\MC900320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66813"/>
            <a:ext cx="1385887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S4JOJYFJ\MC9003202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744" y="4621271"/>
            <a:ext cx="1827213" cy="104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KICJQ83H\MC9003201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785" y="3946722"/>
            <a:ext cx="1466850" cy="180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99769" y="3546425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chairs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57130" y="3546425"/>
            <a:ext cx="1287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fridge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83127" y="5859004"/>
            <a:ext cx="1495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cupboard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63688" y="5859004"/>
            <a:ext cx="1805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microwave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96519" y="3546425"/>
            <a:ext cx="1250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cooker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19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199863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cupboard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36096" y="1988840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84168" y="1986025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72000" y="1988840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79512" y="436510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chairs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880887" y="4365104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3836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474356" y="4365104"/>
            <a:ext cx="66400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latin typeface="Calibri" panose="020F0502020204030204" pitchFamily="34" charset="0"/>
              </a:rPr>
              <a:t>two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9518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807661" y="436510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61509" y="4365104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49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51520" y="1985128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sofa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952895" y="1985128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037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90337" y="1985128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6719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79669" y="1985128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latin typeface="Calibri" panose="020F0502020204030204" pitchFamily="34" charset="0"/>
              </a:rPr>
              <a:t>isn‘t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33517" y="1985128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62188" y="4280487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cooker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028384" y="4280487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67977" y="4293096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436096" y="4283302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84168" y="4280487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100256" y="4293096"/>
            <a:ext cx="8155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72000" y="4283302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23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347864" y="1986025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chairs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879120" y="1986025"/>
            <a:ext cx="709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latin typeface="Calibri" panose="020F0502020204030204" pitchFamily="34" charset="0"/>
              </a:rPr>
              <a:t>two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1986025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03717" y="1986025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355976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5044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latin typeface="Calibri" panose="020F0502020204030204" pitchFamily="34" charset="0"/>
              </a:rPr>
              <a:t>,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41250" y="3717032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14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3811E-6 L -0.68906 0.11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97687E-6 L -0.08524 0.11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3811E-6 L -0.0316 0.11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6632 0.115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3811E-6 L 0.04913 0.115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811E-6 L -0.38576 0.115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66233 0.114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8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5578E-6 L -0.16233 0.084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5578E-6 L 0.07083 0.084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5578E-6 L -0.06302 0.0841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1" grpId="0" animBg="1"/>
      <p:bldP spid="32" grpId="0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Bathroom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9769" y="3546425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bath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57130" y="3546425"/>
            <a:ext cx="1071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basin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83128" y="5859004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 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vase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84441" y="5859004"/>
            <a:ext cx="1384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shower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62251" y="3546425"/>
            <a:ext cx="10845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toilet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uživatel\AppData\Local\Microsoft\Windows\Temporary Internet Files\Content.IE5\S4JOJYFJ\MC900030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90637"/>
            <a:ext cx="2217738" cy="185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1CSGPSS0\MC900030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58" y="1533525"/>
            <a:ext cx="1625600" cy="186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1CSGPSS0\MC900320162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970" y="1533525"/>
            <a:ext cx="1204913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UFJJ3S0D\MC900351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365" y="3546424"/>
            <a:ext cx="966298" cy="231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WMI2HY9G\MC90044179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864" y="4048489"/>
            <a:ext cx="1505147" cy="150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16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  <p:bldP spid="25" grpId="0"/>
      <p:bldP spid="26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199863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shower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bathroo</a:t>
            </a:r>
            <a:r>
              <a:rPr lang="cs-CZ" sz="2400" dirty="0" err="1">
                <a:latin typeface="Calibri" panose="020F0502020204030204" pitchFamily="34" charset="0"/>
              </a:rPr>
              <a:t>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36096" y="1988840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84168" y="1986025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72000" y="1988840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79512" y="436510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basin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880887" y="4365104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3836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bathroom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474356" y="4365104"/>
            <a:ext cx="66400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9518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807661" y="436510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61509" y="4365104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045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51520" y="1985128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fireplace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952895" y="1985128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037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bathroom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90337" y="1985128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6719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79669" y="1985128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latin typeface="Calibri" panose="020F0502020204030204" pitchFamily="34" charset="0"/>
              </a:rPr>
              <a:t>isn‘t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33517" y="1985128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44283" y="4293096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bath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028384" y="4280487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67977" y="4293096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bathroom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436096" y="4283302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84168" y="4280487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100256" y="4293096"/>
            <a:ext cx="8155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72000" y="4283302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8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347864" y="1986025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vases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bathroom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879120" y="1986025"/>
            <a:ext cx="709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latin typeface="Calibri" panose="020F0502020204030204" pitchFamily="34" charset="0"/>
              </a:rPr>
              <a:t>two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1986025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03717" y="1986025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355976" y="3717032"/>
            <a:ext cx="113544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aren‘t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5044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No,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41250" y="3717032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144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3811E-6 L -0.68906 0.11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97687E-6 L -0.08524 0.11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3811E-6 L -0.0316 0.11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6632 0.115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3811E-6 L 0.04913 0.115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811E-6 L -0.38576 0.115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66233 0.114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8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5578E-6 L -0.16233 0.084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5578E-6 L 0.07083 0.084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5578E-6 L -0.06302 0.0841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1" grpId="0" animBg="1"/>
      <p:bldP spid="32" grpId="0" animBg="1"/>
      <p:bldP spid="3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Bedroom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546425"/>
            <a:ext cx="15512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wardrobe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57130" y="3546425"/>
            <a:ext cx="1071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carpet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83128" y="5859004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plant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84441" y="5859004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lamp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62251" y="3546425"/>
            <a:ext cx="10845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bed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uživatel\AppData\Local\Microsoft\Windows\Temporary Internet Files\Content.IE5\WS28ARFF\MC90021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24" y="1650145"/>
            <a:ext cx="1165399" cy="189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NG1CY44X\MC900215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486" y="1391616"/>
            <a:ext cx="1812642" cy="233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WMI2HY9G\MC9003568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958" y="3344119"/>
            <a:ext cx="671637" cy="251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NG1CY44X\MC9002871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156" y="2132856"/>
            <a:ext cx="1570037" cy="121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živatel\AppData\Local\Microsoft\Windows\Temporary Internet Files\Content.IE5\KICJQ83H\MC9002900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502" y="3915757"/>
            <a:ext cx="999924" cy="181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25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  <p:bldP spid="25" grpId="0"/>
      <p:bldP spid="26" grpId="0"/>
      <p:bldP spid="2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199863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wardrobe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bedroo</a:t>
            </a:r>
            <a:r>
              <a:rPr lang="cs-CZ" sz="2400" dirty="0" err="1">
                <a:latin typeface="Calibri" panose="020F0502020204030204" pitchFamily="34" charset="0"/>
              </a:rPr>
              <a:t>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36096" y="1988840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84168" y="1986025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72000" y="1988840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79512" y="436510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plant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880887" y="4365104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3836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bedroom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474356" y="4365104"/>
            <a:ext cx="66400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9518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807661" y="436510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61509" y="4365104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61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51520" y="1985128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bed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952895" y="1985128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037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bedroom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90337" y="1985128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6719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79669" y="1985128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>
                <a:latin typeface="Calibri" panose="020F0502020204030204" pitchFamily="34" charset="0"/>
              </a:rPr>
              <a:t>is</a:t>
            </a:r>
            <a:endParaRPr lang="cs-CZ" sz="2200" dirty="0">
              <a:latin typeface="Calibri" panose="020F0502020204030204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33517" y="1985128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44283" y="4293096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chair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028384" y="4280487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67977" y="4293096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bedroom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436096" y="4283302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84168" y="4280487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100256" y="4293096"/>
            <a:ext cx="8155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latin typeface="Calibri" panose="020F0502020204030204" pitchFamily="34" charset="0"/>
              </a:rPr>
              <a:t>isn‘t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72000" y="4283302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0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75856" y="1986025"/>
            <a:ext cx="175585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microwaves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bedroom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951674" y="1986025"/>
            <a:ext cx="697037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ten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732240" y="1986025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03717" y="1986025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355976" y="3717032"/>
            <a:ext cx="113544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aren‘t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5044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No,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41250" y="3717032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608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3811E-6 L -0.68906 0.11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97687E-6 L -0.08524 0.11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3811E-6 L -0.0316 0.11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6632 0.115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3811E-6 L 0.04913 0.115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811E-6 L -0.38576 0.115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66233 0.114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8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5578E-6 L -0.16233 0.084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5578E-6 L 0.07083 0.084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5578E-6 L -0.06302 0.0841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1" grpId="0" animBg="1"/>
      <p:bldP spid="32" grpId="0" animBg="1"/>
      <p:bldP spid="3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Hall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99968" y="3546425"/>
            <a:ext cx="2047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wardrobe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83823" y="5859004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plant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85136" y="5859004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  lamp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62946" y="3546425"/>
            <a:ext cx="10845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mirror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2" name="Picture 2" descr="C:\Users\uživatel\AppData\Local\Microsoft\Windows\Temporary Internet Files\Content.IE5\7ZZ02OO0\MC90021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216" y="1413360"/>
            <a:ext cx="1149888" cy="1871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1CSGPSS0\MC9001924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543" y="1482504"/>
            <a:ext cx="1542988" cy="1889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WS28ARFF\MC9003568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455" y="3284402"/>
            <a:ext cx="778272" cy="257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živatel\AppData\Local\Microsoft\Windows\Temporary Internet Files\Content.IE5\S4JOJYFJ\MC900391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846" y="4005064"/>
            <a:ext cx="1349650" cy="170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69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5" grpId="0"/>
      <p:bldP spid="26" grpId="0"/>
      <p:bldP spid="2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199863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shower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36096" y="1988840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84168" y="1986025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latin typeface="Calibri" panose="020F0502020204030204" pitchFamily="34" charset="0"/>
              </a:rPr>
              <a:t>isn‘t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72000" y="1988840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79512" y="436510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mirror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880887" y="4365104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3836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474356" y="4365104"/>
            <a:ext cx="66400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95186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807661" y="436510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061509" y="4365104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58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3872 0.1267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51520" y="1985128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chairs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952895" y="1985128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0374" y="1985128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90337" y="1985128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atin typeface="Calibri" panose="020F0502020204030204" pitchFamily="34" charset="0"/>
              </a:rPr>
              <a:t>six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71800" y="1985128"/>
            <a:ext cx="17745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79668" y="1985128"/>
            <a:ext cx="892131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latin typeface="Calibri" panose="020F0502020204030204" pitchFamily="34" charset="0"/>
              </a:rPr>
              <a:t>aren‘t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33517" y="1985128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944283" y="4293096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lamps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028384" y="4280487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67977" y="4293096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347403" y="4283302"/>
            <a:ext cx="80255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two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149214" y="4280487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100256" y="4293096"/>
            <a:ext cx="8155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72000" y="4283302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44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7 L 0.34653 0.126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26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8316 0.126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6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0.16597 0.126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25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347864" y="1986025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plant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012160" y="1986025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1986025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03717" y="1986025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355976" y="3717032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5044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latin typeface="Calibri" panose="020F0502020204030204" pitchFamily="34" charset="0"/>
              </a:rPr>
              <a:t>,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41250" y="3717032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12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3811E-6 L -0.68906 0.11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97687E-6 L -0.08524 0.11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3811E-6 L -0.0316 0.11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6632 0.115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3811E-6 L 0.04913 0.115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811E-6 L -0.38576 0.115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66233 0.114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8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5578E-6 L -0.16233 0.084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5578E-6 L 0.07083 0.084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5578E-6 L -0.06302 0.0841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1" grpId="0" animBg="1"/>
      <p:bldP spid="32" grpId="0" animBg="1"/>
      <p:bldP spid="3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Garage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2180" y="4541394"/>
            <a:ext cx="138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   car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4541394"/>
            <a:ext cx="19164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motorbike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7904" y="4541394"/>
            <a:ext cx="1416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bicycle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6" name="Picture 2" descr="C:\Users\uživatel\AppData\Local\Microsoft\Windows\Temporary Internet Files\Content.IE5\WMI2HY9G\MC900398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62" y="2983809"/>
            <a:ext cx="2602222" cy="134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živatel\AppData\Local\Microsoft\Windows\Temporary Internet Files\Content.IE5\WMI2HY9G\MC900320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035" y="2985125"/>
            <a:ext cx="1824037" cy="122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uživatel\AppData\Local\Microsoft\Windows\Temporary Internet Files\Content.IE5\1CSGPSS0\MC90044129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730" y="2670624"/>
            <a:ext cx="1967930" cy="196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35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  <p:bldP spid="2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27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15816" y="199863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motorbike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garage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436096" y="1988840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84168" y="1986025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572000" y="1988840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07504" y="4365104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cars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952895" y="4365104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213110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garage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474356" y="4365104"/>
            <a:ext cx="73875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two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48814" y="436510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763688" y="4365104"/>
            <a:ext cx="7435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7108965" y="4365104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16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83811E-6 L -0.654 0.136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08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97687E-6 L -0.01441 0.135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97687E-6 L 0.03923 0.1350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4271 0.1369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6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6272E-6 L 0.13872 0.136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272E-6 L -0.29913 0.1364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70955 0.135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69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57077E-6 L -0.27239 0.126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2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0.01754 0.1267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007 L 0.36215 0.1258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6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7077E-6 L -0.32674 0.1267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7077E-6 L -0.13351 0.126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84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57077E-6 L -0.19896 0.1267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48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58834E-6 L 0.15781 0.1258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2" y="6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761205" y="73339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28</a:t>
            </a:fld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347864" y="1986025"/>
            <a:ext cx="15841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motorbike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8028384" y="1986025"/>
            <a:ext cx="939585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in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67977" y="1998634"/>
            <a:ext cx="187917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garage</a:t>
            </a:r>
            <a:r>
              <a:rPr lang="cs-CZ" sz="2400" dirty="0">
                <a:latin typeface="Calibri" panose="020F0502020204030204" pitchFamily="34" charset="0"/>
              </a:rPr>
              <a:t>?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6012160" y="1986025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660232" y="1986025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100256" y="1998634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03717" y="1986025"/>
            <a:ext cx="775403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355976" y="3717032"/>
            <a:ext cx="5760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5044" y="3717032"/>
            <a:ext cx="9361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latin typeface="Calibri" panose="020F0502020204030204" pitchFamily="34" charset="0"/>
              </a:rPr>
              <a:t>,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41250" y="3717032"/>
            <a:ext cx="11756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there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95536" y="692696"/>
            <a:ext cx="3312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Make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sentences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561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83811E-6 L -0.68906 0.115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62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97687E-6 L -0.08524 0.114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3811E-6 L -0.0316 0.11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3811E-6 L -0.36632 0.1158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16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3811E-6 L 0.04913 0.115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3811E-6 L -0.38576 0.1158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5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97687E-6 L 0.66233 0.1140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8" y="5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5578E-6 L -0.16233 0.0841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25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5578E-6 L 0.07083 0.084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5578E-6 L -0.06302 0.0841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42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1" grpId="0" animBg="1"/>
      <p:bldP spid="32" grpId="0" animBg="1"/>
      <p:bldP spid="3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08920"/>
            <a:ext cx="8229600" cy="125272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Questions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38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36658" y="1593198"/>
            <a:ext cx="4091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fridge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59319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are.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76470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isn‘t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42088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8666" y="4509120"/>
            <a:ext cx="4091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table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450911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30120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table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isn´t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371703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624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53377E-6 L 0.0474 -0.0964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1" y="-4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6.19796E-7 L 0.03159 0.1133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56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13670" y="1586301"/>
            <a:ext cx="4650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Are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two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chairs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kitchen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158630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are. 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76470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aren‘t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242088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aren‘t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3244" y="4509120"/>
            <a:ext cx="4091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toilet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hall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68741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aren‘t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530120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isn´t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50911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412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6" grpId="1"/>
      <p:bldP spid="11" grpId="0"/>
      <p:bldP spid="11" grpId="1"/>
      <p:bldP spid="12" grpId="0"/>
      <p:bldP spid="12" grpId="1"/>
      <p:bldP spid="1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3927" y="1593197"/>
            <a:ext cx="3845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Are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cars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garage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59319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76470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42088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re.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196" y="4509120"/>
            <a:ext cx="4552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bed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bathroom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450912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30120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aren‘t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3717032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isn‘t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2567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53377E-6 L 0.00798 -0.117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58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6.19796E-7 L 0.03159 0.1133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56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i="1" dirty="0" smtClean="0">
                <a:solidFill>
                  <a:srgbClr val="073E87"/>
                </a:solidFill>
              </a:rPr>
              <a:t>Galerie microsoft.office.com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863</TotalTime>
  <Words>827</Words>
  <Application>Microsoft Office PowerPoint</Application>
  <PresentationFormat>Předvádění na obrazovce (4:3)</PresentationFormat>
  <Paragraphs>367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Vlnění</vt:lpstr>
      <vt:lpstr>Základní škola a Mateřská škola Bílá Třemešná, okres Trutnov</vt:lpstr>
      <vt:lpstr>Anotace</vt:lpstr>
      <vt:lpstr>THERE IS - THERE ARE</vt:lpstr>
      <vt:lpstr>Grammar</vt:lpstr>
      <vt:lpstr>Grammar</vt:lpstr>
      <vt:lpstr>Living room</vt:lpstr>
      <vt:lpstr>Prezentace aplikace PowerPoint</vt:lpstr>
      <vt:lpstr>Prezentace aplikace PowerPoint</vt:lpstr>
      <vt:lpstr>Prezentace aplikace PowerPoint</vt:lpstr>
      <vt:lpstr>Kitchen</vt:lpstr>
      <vt:lpstr>Prezentace aplikace PowerPoint</vt:lpstr>
      <vt:lpstr>Prezentace aplikace PowerPoint</vt:lpstr>
      <vt:lpstr>Prezentace aplikace PowerPoint</vt:lpstr>
      <vt:lpstr>Bathroom</vt:lpstr>
      <vt:lpstr>Prezentace aplikace PowerPoint</vt:lpstr>
      <vt:lpstr>Prezentace aplikace PowerPoint</vt:lpstr>
      <vt:lpstr>Prezentace aplikace PowerPoint</vt:lpstr>
      <vt:lpstr>Bedroom</vt:lpstr>
      <vt:lpstr>Prezentace aplikace PowerPoint</vt:lpstr>
      <vt:lpstr>Prezentace aplikace PowerPoint</vt:lpstr>
      <vt:lpstr>Prezentace aplikace PowerPoint</vt:lpstr>
      <vt:lpstr>Hall</vt:lpstr>
      <vt:lpstr>Prezentace aplikace PowerPoint</vt:lpstr>
      <vt:lpstr>Prezentace aplikace PowerPoint</vt:lpstr>
      <vt:lpstr>Prezentace aplikace PowerPoint</vt:lpstr>
      <vt:lpstr>Garage</vt:lpstr>
      <vt:lpstr>Prezentace aplikace PowerPoint</vt:lpstr>
      <vt:lpstr>Prezentace aplikace PowerPoint</vt:lpstr>
      <vt:lpstr>Questions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67</cp:revision>
  <dcterms:created xsi:type="dcterms:W3CDTF">2013-05-10T12:01:16Z</dcterms:created>
  <dcterms:modified xsi:type="dcterms:W3CDTF">2014-03-10T22:14:03Z</dcterms:modified>
</cp:coreProperties>
</file>