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82" r:id="rId2"/>
    <p:sldId id="288" r:id="rId3"/>
    <p:sldId id="286" r:id="rId4"/>
    <p:sldId id="291" r:id="rId5"/>
    <p:sldId id="290" r:id="rId6"/>
    <p:sldId id="289" r:id="rId7"/>
    <p:sldId id="292" r:id="rId8"/>
    <p:sldId id="293" r:id="rId9"/>
    <p:sldId id="294" r:id="rId10"/>
    <p:sldId id="296" r:id="rId11"/>
    <p:sldId id="295" r:id="rId12"/>
    <p:sldId id="28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91" autoAdjust="0"/>
    <p:restoredTop sz="94660"/>
  </p:normalViewPr>
  <p:slideViewPr>
    <p:cSldViewPr>
      <p:cViewPr>
        <p:scale>
          <a:sx n="110" d="100"/>
          <a:sy n="110" d="100"/>
        </p:scale>
        <p:origin x="24" y="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BFD3C2-A774-44EB-A122-2CDB9E0F54D3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5FA840-3F30-4299-B6C6-CD2D7B95B0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5FA840-3F30-4299-B6C6-CD2D7B95B0C8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youtube.com/user/zsjindra" TargetMode="Externa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wmf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4.wm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4.wmf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4.wmf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4.wmf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.wmf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/>
          <p:cNvSpPr>
            <a:spLocks noChangeArrowheads="1"/>
          </p:cNvSpPr>
          <p:nvPr/>
        </p:nvSpPr>
        <p:spPr bwMode="auto">
          <a:xfrm>
            <a:off x="683569" y="620689"/>
            <a:ext cx="7704856" cy="1872208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 w="76200">
            <a:solidFill>
              <a:schemeClr val="tx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48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9" y="632033"/>
            <a:ext cx="7772400" cy="1470025"/>
          </a:xfrm>
          <a:effectLst/>
        </p:spPr>
        <p:txBody>
          <a:bodyPr>
            <a:noAutofit/>
          </a:bodyPr>
          <a:lstStyle/>
          <a:p>
            <a:pPr algn="ctr"/>
            <a:r>
              <a:rPr lang="cs-CZ" sz="6600" dirty="0" smtClean="0">
                <a:solidFill>
                  <a:srgbClr val="00206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6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EVROPA </a:t>
            </a:r>
            <a: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/>
            </a:r>
            <a:br>
              <a:rPr lang="cs-CZ" sz="6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  <a:cs typeface="Arial" pitchFamily="34" charset="0"/>
              </a:rPr>
              <a:t>SEVERNÍ EVROPA – NORSKO, ŠVÉDSKO</a:t>
            </a:r>
            <a:endParaRPr lang="cs-CZ" sz="2000" dirty="0">
              <a:solidFill>
                <a:schemeClr val="tx2">
                  <a:lumMod val="2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5104079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VY_32_INOVACE_07-51</a:t>
            </a:r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88133787"/>
              </p:ext>
            </p:extLst>
          </p:nvPr>
        </p:nvGraphicFramePr>
        <p:xfrm>
          <a:off x="1013507" y="3068960"/>
          <a:ext cx="7200799" cy="182880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749933"/>
                <a:gridCol w="5450866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VIII.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ročník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Téma: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Evropa –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Severní Evropa (Norsko</a:t>
                      </a:r>
                      <a:r>
                        <a:rPr lang="cs-CZ" sz="1200" kern="50" baseline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, Švédsko)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  <a:latin typeface="Arial" pitchFamily="34" charset="0"/>
                          <a:cs typeface="Arial" pitchFamily="34" charset="0"/>
                        </a:rPr>
                        <a:t>Jméno autora:</a:t>
                      </a:r>
                      <a:endParaRPr lang="cs-CZ" sz="1200" kern="5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Hana Lipenská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 dne: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20. 11. 2011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popis,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(anotace):</a:t>
                      </a:r>
                      <a:endParaRPr lang="cs-CZ" sz="1200" kern="5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Prezentaci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lze využít k výkladu tématu Severní Evropa. Žáci  získají základní přehled o celé oblasti a o Norsku a Švédsku. Pracují s atlasem, 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mapou                                   </a:t>
                      </a:r>
                      <a:r>
                        <a:rPr lang="cs-CZ" sz="1200" kern="50" baseline="0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 učebnicí.</a:t>
                      </a:r>
                      <a:endParaRPr lang="cs-CZ" sz="1200" kern="5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6878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mapa_sev_evr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0" y="2492896"/>
            <a:ext cx="4392488" cy="342186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467544" y="1556792"/>
            <a:ext cx="4032448" cy="4434840"/>
          </a:xfrm>
        </p:spPr>
        <p:txBody>
          <a:bodyPr>
            <a:noAutofit/>
          </a:bodyPr>
          <a:lstStyle/>
          <a:p>
            <a:pPr marL="274320" lvl="1" indent="-274320">
              <a:buClr>
                <a:schemeClr val="accent3"/>
              </a:buClr>
              <a:buSzPct val="95000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izolovanost – oddělena mořem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prudké řeky – vodní elektrárny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modelováno ledovcem (jezera)</a:t>
            </a:r>
          </a:p>
          <a:p>
            <a:pPr marL="274320" lvl="1" indent="-274320">
              <a:buClr>
                <a:schemeClr val="accent3"/>
              </a:buClr>
              <a:buSzPct val="95000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vliv Golfského proudu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nízká hustota zalidnění </a:t>
            </a:r>
            <a:r>
              <a:rPr lang="cs-CZ" sz="2000" dirty="0" smtClean="0">
                <a:latin typeface="Arial"/>
                <a:cs typeface="Arial"/>
              </a:rPr>
              <a:t>→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nejvíce pobřeží a města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vysoká životní úroveň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zemědělství – špatné podmínky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Severní moře – ropa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těžba dřeva, rybolov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cestovní ruch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germánské národy (Finsko – ugrofinské)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Laponsko – Sámové 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SEVERNÍ EVROPA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lačítko akce: Video 10">
            <a:hlinkClick r:id="rId5" highlightClick="1"/>
          </p:cNvPr>
          <p:cNvSpPr/>
          <p:nvPr/>
        </p:nvSpPr>
        <p:spPr>
          <a:xfrm>
            <a:off x="7812360" y="6093296"/>
            <a:ext cx="1152128" cy="576064"/>
          </a:xfrm>
          <a:prstGeom prst="actionButtonMovi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2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hl. město – Oslo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království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nevýhodný tvar – protažený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závislá území – Špicberky, Jan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Mayen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NORSKO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MH900362785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548680"/>
            <a:ext cx="1983057" cy="144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Obrázek 16" descr="473Budova_nove_opery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3573015"/>
            <a:ext cx="2304256" cy="17281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Obrázek 13" descr="467Kralovsky_palac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48064" y="4869160"/>
            <a:ext cx="2232248" cy="16741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Obrázek 12" descr="396px-Map_Norway_political-geo[1]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4288" y="2492896"/>
            <a:ext cx="1761372" cy="26642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Obrázek 14" descr="Austrattborgen7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75837" y="3501008"/>
            <a:ext cx="2377108" cy="15865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Obrázek 17" descr="493Pristav_u_Bydoye[1]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51720" y="4905164"/>
            <a:ext cx="2304256" cy="17281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/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Skandinávské pohoří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fjordy, ledovce, tisíce ostrovů</a:t>
            </a: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Vyhledejte v </a:t>
            </a: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atlase </a:t>
            </a:r>
            <a:r>
              <a:rPr lang="cs-CZ" sz="24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názvy několika norských fjordů.</a:t>
            </a:r>
          </a:p>
          <a:p>
            <a:pPr>
              <a:buNone/>
            </a:pP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Sognefjorden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Hardangerfjorden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Vestfjorden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…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NORSKO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63Chata_Rondvassbu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717032"/>
            <a:ext cx="2304000" cy="172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375Geirangerfjord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4941168"/>
            <a:ext cx="2304000" cy="172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290Ledovec_Svartisen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3789040"/>
            <a:ext cx="2303999" cy="172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DSC_0435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88024" y="4941168"/>
            <a:ext cx="2601760" cy="172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P7190423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88224" y="3573016"/>
            <a:ext cx="2304000" cy="172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jedna z nejdražších zemí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málo orné půdy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rybolov, námořní doprava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ropa, zemní plyn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výroba hliníku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vodní elektrárny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NORSKO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0205832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1556792"/>
            <a:ext cx="2400000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143Suseni_tresek[2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39952" y="3284984"/>
            <a:ext cx="2400000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470Rybari_v_pristavu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84168" y="4869160"/>
            <a:ext cx="2400000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/>
          <a:lstStyle/>
          <a:p>
            <a:pPr marL="320040" indent="-320040">
              <a:defRPr/>
            </a:pP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Roald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Amundsen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trollové</a:t>
            </a:r>
          </a:p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Vikingové</a:t>
            </a:r>
          </a:p>
          <a:p>
            <a:pPr marL="320040" indent="-320040"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NORSKO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82Trolik_v_Trondheimu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1720" y="3933056"/>
            <a:ext cx="1728192" cy="230425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485Lod_Fram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1484784"/>
            <a:ext cx="1707654" cy="227687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402Trolik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3212976"/>
            <a:ext cx="1782198" cy="237626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ázek 11" descr="20100622000203!Nlc_amundsen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64088" y="1700808"/>
            <a:ext cx="1465884" cy="22806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Obrázek 12" descr="483Vikingske_muzeum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36296" y="3573016"/>
            <a:ext cx="1707653" cy="227687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Obrázek 13" descr="Wikinger[1]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96136" y="4221088"/>
            <a:ext cx="1553716" cy="235856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329Mata_pod_Troli_cestou[1]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707904" y="4437112"/>
            <a:ext cx="1656184" cy="140296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lyžování –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Lilehammer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polární záře</a:t>
            </a:r>
          </a:p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půlnoční slunce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NORSKO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193Zapad_slunce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2924944"/>
            <a:ext cx="2644800" cy="19836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800px-Polarlicht_2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83968" y="1628800"/>
            <a:ext cx="2692329" cy="175337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593px-KristenSkjeldal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55776" y="3861048"/>
            <a:ext cx="2172420" cy="219806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39Skokanske_mustky_v_Lillehammeru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3429000"/>
            <a:ext cx="2500784" cy="18755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skenování001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48063" y="4797152"/>
            <a:ext cx="3181035" cy="18002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hl. město – Stockholm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království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5. největší stát Evropy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Uppsala – univerzitní město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ŠVÉDSKO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MH900362838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548680"/>
            <a:ext cx="2305420" cy="144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800px-Royal_Wedding_Stockholm_2010-Slottsbacken-05_edit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3212976"/>
            <a:ext cx="2438400" cy="172212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ázek 11" descr="Sweden_from_cia[1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80312" y="2420888"/>
            <a:ext cx="1529021" cy="332841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Obrázek 12" descr="690px-Uppsala_domkyrka_view01sml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1960" y="4869160"/>
            <a:ext cx="2088232" cy="181585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P7230924[1]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9552" y="4869160"/>
            <a:ext cx="2376264" cy="178219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P7230704[1]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859698" y="3573016"/>
            <a:ext cx="2243741" cy="168280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neutralita – není členem NATO</a:t>
            </a:r>
          </a:p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pohoří a plošiny, ledovcová jezera, tajga</a:t>
            </a:r>
          </a:p>
          <a:p>
            <a:pPr marL="320040" indent="-320040">
              <a:buNone/>
              <a:defRPr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marL="320040" indent="-320040">
              <a:buNone/>
              <a:defRPr/>
            </a:pPr>
            <a:r>
              <a:rPr lang="cs-CZ" sz="23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Vyhledejte v </a:t>
            </a:r>
            <a:r>
              <a:rPr lang="cs-CZ" sz="23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atlase </a:t>
            </a:r>
            <a:r>
              <a:rPr lang="cs-CZ" sz="23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názvy největších švédských jezer.</a:t>
            </a:r>
          </a:p>
          <a:p>
            <a:pPr marL="320040" indent="-320040">
              <a:buNone/>
              <a:defRPr/>
            </a:pP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Vänern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Vättern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Mälaren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…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ŠVÉDSKO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P7220667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3501008"/>
            <a:ext cx="2400000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P7230810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4653136"/>
            <a:ext cx="2400000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225[1]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11760" y="4869160"/>
            <a:ext cx="2399999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P7175544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4" y="3789040"/>
            <a:ext cx="2399999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těžba železné rudy –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Kiruna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Gällivare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→ výroba oceli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auta, letadla, elektronika, dřevozpracující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průmysl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rybolov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obiloviny (jih)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ŠVÉDSKO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800px-Kiirunavaara_dagbrott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3140968"/>
            <a:ext cx="2400000" cy="1800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Obrázek 6" descr="263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4437112"/>
            <a:ext cx="2400267" cy="18002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/>
          <a:lstStyle/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ABBA</a:t>
            </a:r>
          </a:p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Sámové </a:t>
            </a:r>
          </a:p>
          <a:p>
            <a:pPr marL="320040" indent="-320040"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Nobelova cena</a:t>
            </a:r>
          </a:p>
          <a:p>
            <a:pPr marL="320040" indent="-320040">
              <a:defRPr/>
            </a:pP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Saab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Volvo</a:t>
            </a:r>
          </a:p>
          <a:p>
            <a:pPr marL="320040" indent="-320040">
              <a:defRPr/>
            </a:pP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Ikea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Sony Ericsson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ŠVÉDSKO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Iva\Local Settings\Temporary Internet Files\Content.IE5\2YCVNOQ7\MCj0350122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72400" y="1412776"/>
            <a:ext cx="773112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800PX-~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1412776"/>
            <a:ext cx="3611147" cy="151216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Alfred_Nobel_mirrored[1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3212976"/>
            <a:ext cx="1872208" cy="187811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Obrázek 9" descr="lossless-page1-800px-Sony_Ericsson_Logo.tif[1]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20272" y="4869160"/>
            <a:ext cx="1903068" cy="1248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Obrázek 10" descr="799px-IKEA_Store_Elmhult[1]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860032" y="5229200"/>
            <a:ext cx="1883421" cy="141197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Obrázek 5" descr="skenování001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00192" y="3068960"/>
            <a:ext cx="2409444" cy="16002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Obrázek 12" descr="800px-JAS_Gripen[1]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5576" y="3789040"/>
            <a:ext cx="2016224" cy="134331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2" name="Obrázek 11" descr="800PX-~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883952" y="5301208"/>
            <a:ext cx="2256000" cy="135078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389120"/>
          </a:xfrm>
        </p:spPr>
        <p:txBody>
          <a:bodyPr>
            <a:normAutofit/>
          </a:bodyPr>
          <a:lstStyle/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&lt;http://commons.wikimedia.org/wiki/File:Map_Norway_political-geo.png&gt;.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&lt;http://commons.wikimedia.org/wiki/File:Austrattborgen7.JPG&gt;.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&lt;http://commons.wikimedia.org/wiki/File:Nlc_amundsen.jpg&gt;.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&lt;http://commons.wikimedia.org/wiki/File:Wikinger.jpg&gt;.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&lt;http://commons.wikimedia.org/wiki/File:Polarlicht_2.jpg&gt;.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&lt;http://commons.wikimedia.org/wiki/File:KristenSkjeldal.jpg&gt;.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&lt;http://commons.wikimedia.org/wiki/File:Sweden_from_cia.png&gt;.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&lt;http://commons.wikimedia.org/wiki/File:Royal_Wedding_Stockholm_2010-Slottsbacken-05_edit.jpg&gt;.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&lt;http://commons.wikimedia.org/wiki/File:Uppsala_domkyrka_view01sml.jpg&gt;.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 http://commons.wikimedia.org/wiki/File:Kiirunavaara_dagbrott.jpg&gt;.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&lt;http://commons.wikimedia.org/wiki/File:Alfred_Nobel_mirrored.png&gt;.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&lt;http://commons.wikimedia.org/wiki/File:ABBA_2008_Av_Daniel_%C3%85hs.jpg&gt;.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&lt;http://commons.wikimedia.org/wiki/File:Sony_Ericsson_Logo.tif&gt;.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&lt;http://commons.wikimedia.org/wiki/File:IKEA_Store_Elmhult.jpg&gt;.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&lt;http://commons.wikimedia.org/wiki/File:JAS_Gripen.jpg&gt;.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Dostupný pod licencí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z WWW: &lt;http://commons.wikimedia.org/wiki/File:Volvo_FH12_t%C3%A4ysper%C3%A4vaunuyhdistelm%C3%A4.jpg&gt;.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[cit. 2011-11-20]. Dostupné z WWW: &lt;http://office.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microsoft.com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cs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cz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/&gt;.</a:t>
            </a:r>
          </a:p>
          <a:p>
            <a:r>
              <a:rPr lang="en-US" sz="900" dirty="0" smtClean="0">
                <a:latin typeface="Arial" pitchFamily="34" charset="0"/>
                <a:cs typeface="Arial" pitchFamily="34" charset="0"/>
              </a:rPr>
              <a:t>You Tube [online]. 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9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11</a:t>
            </a:r>
            <a:r>
              <a:rPr lang="en-US" sz="900" dirty="0" smtClean="0">
                <a:latin typeface="Arial" pitchFamily="34" charset="0"/>
                <a:cs typeface="Arial" pitchFamily="34" charset="0"/>
              </a:rPr>
              <a:t>. 200</a:t>
            </a:r>
            <a:r>
              <a:rPr lang="cs-CZ" sz="900" smtClean="0">
                <a:latin typeface="Arial" pitchFamily="34" charset="0"/>
                <a:cs typeface="Arial" pitchFamily="34" charset="0"/>
              </a:rPr>
              <a:t>8</a:t>
            </a:r>
            <a:r>
              <a:rPr lang="en-US" sz="90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900" dirty="0" smtClean="0">
                <a:latin typeface="Arial" pitchFamily="34" charset="0"/>
                <a:cs typeface="Arial" pitchFamily="34" charset="0"/>
              </a:rPr>
              <a:t>[cit. 2011-11-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20</a:t>
            </a:r>
            <a:r>
              <a:rPr lang="en-US" sz="900" dirty="0" smtClean="0">
                <a:latin typeface="Arial" pitchFamily="34" charset="0"/>
                <a:cs typeface="Arial" pitchFamily="34" charset="0"/>
              </a:rPr>
              <a:t>].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Severské státy.</a:t>
            </a:r>
            <a:r>
              <a:rPr lang="en-US" sz="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900" dirty="0" err="1" smtClean="0">
                <a:latin typeface="Arial" pitchFamily="34" charset="0"/>
                <a:cs typeface="Arial" pitchFamily="34" charset="0"/>
              </a:rPr>
              <a:t>Dostupné</a:t>
            </a:r>
            <a:r>
              <a:rPr lang="en-US" sz="900" dirty="0" smtClean="0">
                <a:latin typeface="Arial" pitchFamily="34" charset="0"/>
                <a:cs typeface="Arial" pitchFamily="34" charset="0"/>
              </a:rPr>
              <a:t> z WWW: &lt;http://www.youtube.com/user/zsjindra#p/u/8/9ybHanRw80k&gt;.</a:t>
            </a:r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900" dirty="0" err="1" smtClean="0">
                <a:latin typeface="Arial" pitchFamily="34" charset="0"/>
                <a:cs typeface="Arial" pitchFamily="34" charset="0"/>
              </a:rPr>
              <a:t>Hubelová</a:t>
            </a:r>
            <a:r>
              <a:rPr lang="cs-CZ" sz="900" dirty="0" smtClean="0">
                <a:latin typeface="Arial" pitchFamily="34" charset="0"/>
                <a:cs typeface="Arial" pitchFamily="34" charset="0"/>
              </a:rPr>
              <a:t> D. – Chalupa, P. (2009): Zeměpis pro 8. ročník, 1. díl (Evropa). Brno, Nová škola, 96 s. ISBN 80-7289-101-4.</a:t>
            </a:r>
          </a:p>
          <a:p>
            <a:r>
              <a:rPr lang="cs-CZ" sz="900" dirty="0" smtClean="0">
                <a:latin typeface="Arial" pitchFamily="34" charset="0"/>
                <a:cs typeface="Arial" pitchFamily="34" charset="0"/>
              </a:rPr>
              <a:t>ostatní fotografie autorka</a:t>
            </a:r>
          </a:p>
        </p:txBody>
      </p:sp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395536" y="260648"/>
            <a:ext cx="8488907" cy="955344"/>
          </a:xfrm>
          <a:prstGeom prst="roundRect">
            <a:avLst>
              <a:gd name="adj" fmla="val 50000"/>
            </a:avLst>
          </a:prstGeom>
          <a:solidFill>
            <a:schemeClr val="bg2">
              <a:lumMod val="90000"/>
            </a:schemeClr>
          </a:solidFill>
          <a:ln w="76200">
            <a:solidFill>
              <a:schemeClr val="bg2">
                <a:lumMod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POUŽITÉ ZDROJE</a:t>
            </a:r>
            <a:endParaRPr lang="cs-CZ" sz="2800" b="1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3055</TotalTime>
  <Words>678</Words>
  <Application>Microsoft Office PowerPoint</Application>
  <PresentationFormat>Předvádění na obrazovce (4:3)</PresentationFormat>
  <Paragraphs>114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 EVROPA  SEVERNÍ EVROPA – NORSKO, ŠVÉDSKO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Dum</cp:lastModifiedBy>
  <cp:revision>238</cp:revision>
  <dcterms:created xsi:type="dcterms:W3CDTF">2011-03-22T17:13:23Z</dcterms:created>
  <dcterms:modified xsi:type="dcterms:W3CDTF">2012-03-28T10:08:44Z</dcterms:modified>
</cp:coreProperties>
</file>