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2" r:id="rId2"/>
    <p:sldId id="286" r:id="rId3"/>
    <p:sldId id="287" r:id="rId4"/>
    <p:sldId id="290" r:id="rId5"/>
    <p:sldId id="292" r:id="rId6"/>
    <p:sldId id="291" r:id="rId7"/>
    <p:sldId id="289" r:id="rId8"/>
    <p:sldId id="294" r:id="rId9"/>
    <p:sldId id="293" r:id="rId10"/>
    <p:sldId id="295" r:id="rId11"/>
    <p:sldId id="296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1" autoAdjust="0"/>
    <p:restoredTop sz="94660"/>
  </p:normalViewPr>
  <p:slideViewPr>
    <p:cSldViewPr>
      <p:cViewPr>
        <p:scale>
          <a:sx n="70" d="100"/>
          <a:sy n="70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4.wmf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4.wmf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4.wmf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11" Type="http://schemas.openxmlformats.org/officeDocument/2006/relationships/image" Target="../media/image34.jpeg"/><Relationship Id="rId5" Type="http://schemas.openxmlformats.org/officeDocument/2006/relationships/image" Target="../media/image28.png"/><Relationship Id="rId10" Type="http://schemas.openxmlformats.org/officeDocument/2006/relationships/image" Target="../media/image33.jpeg"/><Relationship Id="rId4" Type="http://schemas.openxmlformats.org/officeDocument/2006/relationships/image" Target="../media/image27.jpeg"/><Relationship Id="rId9" Type="http://schemas.openxmlformats.org/officeDocument/2006/relationships/image" Target="../media/image3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4.wmf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image" Target="../media/image4.wmf"/><Relationship Id="rId7" Type="http://schemas.openxmlformats.org/officeDocument/2006/relationships/image" Target="../media/image4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11" Type="http://schemas.openxmlformats.org/officeDocument/2006/relationships/image" Target="../media/image50.jpeg"/><Relationship Id="rId5" Type="http://schemas.openxmlformats.org/officeDocument/2006/relationships/image" Target="../media/image44.jpeg"/><Relationship Id="rId10" Type="http://schemas.openxmlformats.org/officeDocument/2006/relationships/image" Target="../media/image49.jpeg"/><Relationship Id="rId4" Type="http://schemas.openxmlformats.org/officeDocument/2006/relationships/image" Target="../media/image43.jpeg"/><Relationship Id="rId9" Type="http://schemas.openxmlformats.org/officeDocument/2006/relationships/image" Target="../media/image4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4.wmf"/><Relationship Id="rId7" Type="http://schemas.openxmlformats.org/officeDocument/2006/relationships/image" Target="../media/image5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jpeg"/><Relationship Id="rId9" Type="http://schemas.openxmlformats.org/officeDocument/2006/relationships/image" Target="../media/image5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JIŽNÍ EVROPA – ŠPANĚLSKO, PORTUGALSKO, ANDORRA, MONAKO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VY_32_INOVACE_07-53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88133787"/>
              </p:ext>
            </p:extLst>
          </p:nvPr>
        </p:nvGraphicFramePr>
        <p:xfrm>
          <a:off x="1013507" y="3068960"/>
          <a:ext cx="7200799" cy="182880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Jižní Evropa (Španělsko, Portugalsko, Andorra, Monako)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12</a:t>
                      </a: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Jižní Evropa. Žáci  získají základní přehled o celé oblasti a o Španělsku a Portugalsku. Pracují s atlasem, mapou a učebnicí.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7643192" cy="2952328"/>
          </a:xfrm>
        </p:spPr>
        <p:txBody>
          <a:bodyPr>
            <a:normAutofit fontScale="77500" lnSpcReduction="2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poloostrovní poloha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hornaté státy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zemětřesení, sopečná činnost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subtropické podnebí, málo lesů (vykáceny)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převažuje zemědělství (olivy, vinná réva, citrusy), rybolov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 minimálně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cestovní ruch (moře, památky, hory)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kolébka evropské civilizace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románské národy</a:t>
            </a:r>
          </a:p>
          <a:p>
            <a:endParaRPr lang="cs-CZ" dirty="0"/>
          </a:p>
        </p:txBody>
      </p:sp>
      <p:pic>
        <p:nvPicPr>
          <p:cNvPr id="10" name="Zástupný symbol pro obsah 9" descr="oblasti_jizni_evr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1403648" y="4534218"/>
            <a:ext cx="6192688" cy="2158543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JIŽNÍ EVROPA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Madrid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království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leží na Pyrenejském poloostrově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Kanárské a Baleárské ostrovy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ŠPANĚLSKO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750px-Flag_of_Spain.svg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548680"/>
            <a:ext cx="2160000" cy="144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Sp-map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56176" y="2420888"/>
            <a:ext cx="2789659" cy="300228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153Kralovsky_palac[2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3568" y="3356992"/>
            <a:ext cx="2231981" cy="16739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172Estadio_Santiago_Bernabeu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1520" y="4941168"/>
            <a:ext cx="2208245" cy="1656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Echedo.El_Hierro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131840" y="5157192"/>
            <a:ext cx="2880320" cy="153377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Teide_and_Caldera_2006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75856" y="3573016"/>
            <a:ext cx="2304256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povrch – hornatý (Pyreneje, Sierra Nevada)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Které velké řeky protékají Španělskem (atlas str. 74)?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Ebro,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Duero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Tajo,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Guadiana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…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kdysi velká říše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kolonizace Jižní Ameriky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mnoho národů – Katalánci, Baskové </a:t>
            </a:r>
          </a:p>
          <a:p>
            <a:pPr>
              <a:buNone/>
            </a:pPr>
            <a:r>
              <a:rPr lang="cs-CZ" sz="2400" dirty="0" smtClean="0">
                <a:latin typeface="Arial"/>
                <a:cs typeface="Arial"/>
              </a:rPr>
              <a:t>→ samostatnost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ŠPANĚLSKO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ArmaTiroPumEtaMilikiliklik26_8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87823" y="5013176"/>
            <a:ext cx="2429965" cy="15841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1208Sierra_Nevad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84168" y="2852936"/>
            <a:ext cx="2356768" cy="17675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1189Pont_Nuovo_v_Cordobe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4437112"/>
            <a:ext cx="2356768" cy="17675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olivy, víno, pomeranče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turistický ruch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Barcelona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Sevilla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Granada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ŠPANĚLSKO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Sagradafamilia-overview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3861048"/>
            <a:ext cx="1800200" cy="21602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1410Hlava_draka[2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483768" y="5229200"/>
            <a:ext cx="1924720" cy="14435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Cala_Bassa_(Ibiza)_(190295961)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372200" y="2708920"/>
            <a:ext cx="2208245" cy="1656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Olives_vertes_sur_olivier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139952" y="1412776"/>
            <a:ext cx="1872208" cy="18722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1244Kralovske_zahrady_-_Generalife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347864" y="3429000"/>
            <a:ext cx="2236755" cy="167756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Sevila10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868144" y="4653136"/>
            <a:ext cx="2376264" cy="178219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korida – býčí zápasy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objevení Ameriky – Kolumbus  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Don Quijote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Seat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paela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ŠPANĚLSKO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Matador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1700808"/>
            <a:ext cx="2267744" cy="17008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Redondel-las_ventas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16216" y="3212976"/>
            <a:ext cx="2160240" cy="14365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468px-CristobalColon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987824" y="2564904"/>
            <a:ext cx="1491624" cy="191233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Seat_Ibiza_6J_Cupra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75856" y="4725144"/>
            <a:ext cx="2325891" cy="17008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800px-Paella_de_marisco_01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12160" y="4941168"/>
            <a:ext cx="2362026" cy="171270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799px-Campo_de_Criptana_Molinos_de_Viento_1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1520" y="3861048"/>
            <a:ext cx="2076589" cy="15567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Quixo-panza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475656" y="5157192"/>
            <a:ext cx="1437168" cy="149106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Lisabon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Azory a Madeira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mys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Roca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PORTUGALSKO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H900362802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548680"/>
            <a:ext cx="2186916" cy="144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273px-Po-map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08304" y="2492896"/>
            <a:ext cx="1595618" cy="35010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965Tramvaje_v_Lisabonu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0" y="3573016"/>
            <a:ext cx="2160240" cy="162326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Ponte25Abril1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771800" y="4941168"/>
            <a:ext cx="2088232" cy="15635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450px-Madeiran_coastline,_near_Sao_Jorge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932040" y="2420888"/>
            <a:ext cx="1819089" cy="24254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774px-Funchal_Pico_da_Cruz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292080" y="4725144"/>
            <a:ext cx="1857807" cy="14401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Torre_de_Belem_1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39552" y="5157192"/>
            <a:ext cx="2297832" cy="153380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929Cabo_da_Roca[1]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627784" y="3194974"/>
            <a:ext cx="1944216" cy="145816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hornatý sever, řeky Tejo 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Douro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převažuje zemědělství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turistický ruch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Porto,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Fátima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(poutní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místo), Coimbra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PORTUGALSKO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514Nova_katedrala_Se_Nova[2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20272" y="2924944"/>
            <a:ext cx="1707654" cy="22768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Grande_Real_Santa_Eulalia_Resort_&amp;_Hotel_Sp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547664" y="5075802"/>
            <a:ext cx="2232248" cy="16741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421Pohori_Serra_da_Estrela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3356992"/>
            <a:ext cx="2088232" cy="156617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Ponte_Dom_Luis_I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95936" y="3501008"/>
            <a:ext cx="2346487" cy="156041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640Namesti_ve_Fatime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220072" y="5013176"/>
            <a:ext cx="2088232" cy="156319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rybáři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mořeplavci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3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Které významné portugalské mořeplavce znáš a co dokázali?</a:t>
            </a:r>
          </a:p>
          <a:p>
            <a:pPr>
              <a:buNone/>
            </a:pPr>
            <a:r>
              <a:rPr lang="cs-CZ" sz="2300" dirty="0" err="1" smtClean="0">
                <a:latin typeface="Arial" pitchFamily="34" charset="0"/>
                <a:cs typeface="Arial" pitchFamily="34" charset="0"/>
              </a:rPr>
              <a:t>Bartolomeo</a:t>
            </a:r>
            <a:r>
              <a:rPr lang="cs-CZ" sz="23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300" dirty="0" err="1" smtClean="0">
                <a:latin typeface="Arial" pitchFamily="34" charset="0"/>
                <a:cs typeface="Arial" pitchFamily="34" charset="0"/>
              </a:rPr>
              <a:t>Diaz</a:t>
            </a:r>
            <a:r>
              <a:rPr lang="cs-CZ" sz="2300" dirty="0" smtClean="0">
                <a:latin typeface="Arial" pitchFamily="34" charset="0"/>
                <a:cs typeface="Arial" pitchFamily="34" charset="0"/>
              </a:rPr>
              <a:t> (pobřeží Afriky)</a:t>
            </a:r>
          </a:p>
          <a:p>
            <a:pPr>
              <a:buNone/>
            </a:pPr>
            <a:r>
              <a:rPr lang="cs-CZ" sz="2300" dirty="0" err="1" smtClean="0">
                <a:latin typeface="Arial" pitchFamily="34" charset="0"/>
                <a:cs typeface="Arial" pitchFamily="34" charset="0"/>
              </a:rPr>
              <a:t>Vasco</a:t>
            </a:r>
            <a:r>
              <a:rPr lang="cs-CZ" sz="23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300" dirty="0" err="1" smtClean="0">
                <a:latin typeface="Arial" pitchFamily="34" charset="0"/>
                <a:cs typeface="Arial" pitchFamily="34" charset="0"/>
              </a:rPr>
              <a:t>da</a:t>
            </a:r>
            <a:r>
              <a:rPr lang="cs-CZ" sz="2300" dirty="0" smtClean="0">
                <a:latin typeface="Arial" pitchFamily="34" charset="0"/>
                <a:cs typeface="Arial" pitchFamily="34" charset="0"/>
              </a:rPr>
              <a:t> Gama (doplul do Indie)</a:t>
            </a:r>
          </a:p>
          <a:p>
            <a:pPr>
              <a:buNone/>
            </a:pPr>
            <a:r>
              <a:rPr lang="cs-CZ" sz="2300" dirty="0" err="1" smtClean="0">
                <a:latin typeface="Arial" pitchFamily="34" charset="0"/>
                <a:cs typeface="Arial" pitchFamily="34" charset="0"/>
              </a:rPr>
              <a:t>Fern</a:t>
            </a:r>
            <a:r>
              <a:rPr lang="cs-CZ" sz="2300" dirty="0" err="1" smtClean="0">
                <a:latin typeface="Arial"/>
                <a:cs typeface="Arial"/>
              </a:rPr>
              <a:t>ão</a:t>
            </a:r>
            <a:r>
              <a:rPr lang="cs-CZ" sz="2300" dirty="0" smtClean="0">
                <a:latin typeface="Arial"/>
                <a:cs typeface="Arial"/>
              </a:rPr>
              <a:t> </a:t>
            </a:r>
            <a:r>
              <a:rPr lang="cs-CZ" sz="2300" dirty="0" err="1" smtClean="0">
                <a:latin typeface="Arial"/>
                <a:cs typeface="Arial"/>
              </a:rPr>
              <a:t>Magalhães</a:t>
            </a:r>
            <a:r>
              <a:rPr lang="cs-CZ" sz="2300" dirty="0" smtClean="0">
                <a:latin typeface="Arial"/>
                <a:cs typeface="Arial"/>
              </a:rPr>
              <a:t> (cesta kolem světa)</a:t>
            </a:r>
            <a:endParaRPr lang="cs-CZ" sz="23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PORTUGALSKO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615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75656" y="4509120"/>
            <a:ext cx="2187977" cy="213461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308px-Vascodagam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76256" y="3212976"/>
            <a:ext cx="1728192" cy="336099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260px-Bartolomeu_Dias_Voyage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427984" y="4437112"/>
            <a:ext cx="1725305" cy="214999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korek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portské víno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olivový olej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sardinky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azulejos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PORTUGALSKO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400px-1-Arraiolos-0050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03848" y="1484784"/>
            <a:ext cx="1517914" cy="22768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100px-Italian_olive_oil_2007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956376" y="2780928"/>
            <a:ext cx="924985" cy="29969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Quercus_suber_corc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436096" y="1340768"/>
            <a:ext cx="1979712" cy="14847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Pilchards_-__Cornish_Sardines__-_geograph.org.uk_-_73778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635895" y="4509120"/>
            <a:ext cx="2112235" cy="15841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Rio_douro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187624" y="4941168"/>
            <a:ext cx="2215795" cy="166184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Plenty_of_Corks_002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572000" y="2708920"/>
            <a:ext cx="2123728" cy="159279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Old_Vintage_Port.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95536" y="3861048"/>
            <a:ext cx="2273936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5" name="Obrázek 14" descr="517Vyzdoba_z_azulejos[1]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084168" y="4509120"/>
            <a:ext cx="1656184" cy="220824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248472" cy="44348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Andorra </a:t>
            </a:r>
          </a:p>
          <a:p>
            <a:pPr marL="450850" lvl="1" indent="-273050"/>
            <a:r>
              <a:rPr lang="cs-CZ" sz="2200" dirty="0" smtClean="0">
                <a:latin typeface="Arial" pitchFamily="34" charset="0"/>
                <a:cs typeface="Arial" pitchFamily="34" charset="0"/>
              </a:rPr>
              <a:t>horský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ministát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v Pyrenejích </a:t>
            </a:r>
          </a:p>
          <a:p>
            <a:pPr marL="450850" lvl="1" indent="-273050"/>
            <a:r>
              <a:rPr lang="cs-CZ" sz="2200" dirty="0" smtClean="0">
                <a:latin typeface="Arial" pitchFamily="34" charset="0"/>
                <a:cs typeface="Arial" pitchFamily="34" charset="0"/>
              </a:rPr>
              <a:t>mezi Francií a Španělskem</a:t>
            </a:r>
          </a:p>
          <a:p>
            <a:pPr marL="450850" lvl="1" indent="-273050"/>
            <a:r>
              <a:rPr lang="cs-CZ" sz="2200" dirty="0" smtClean="0">
                <a:latin typeface="Arial" pitchFamily="34" charset="0"/>
                <a:cs typeface="Arial" pitchFamily="34" charset="0"/>
              </a:rPr>
              <a:t>knížectví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, Katalánci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4348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Monako</a:t>
            </a:r>
          </a:p>
          <a:p>
            <a:pPr marL="449263" lvl="1" indent="-246063"/>
            <a:r>
              <a:rPr lang="cs-CZ" sz="2200" dirty="0" smtClean="0">
                <a:latin typeface="Arial" pitchFamily="34" charset="0"/>
                <a:cs typeface="Arial" pitchFamily="34" charset="0"/>
              </a:rPr>
              <a:t>na jihu Francie</a:t>
            </a:r>
          </a:p>
          <a:p>
            <a:pPr marL="449263" lvl="1" indent="-246063"/>
            <a:r>
              <a:rPr lang="cs-CZ" sz="2200" dirty="0" smtClean="0">
                <a:latin typeface="Arial" pitchFamily="34" charset="0"/>
                <a:cs typeface="Arial" pitchFamily="34" charset="0"/>
              </a:rPr>
              <a:t>jeden z nejmenších států světa</a:t>
            </a:r>
          </a:p>
          <a:p>
            <a:pPr marL="449263" lvl="1" indent="-246063"/>
            <a:r>
              <a:rPr lang="cs-CZ" sz="2200" dirty="0" smtClean="0">
                <a:latin typeface="Arial" pitchFamily="34" charset="0"/>
                <a:cs typeface="Arial" pitchFamily="34" charset="0"/>
              </a:rPr>
              <a:t>kasina, závod Formule 1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ANDORRA a MONAKO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Hanka\AppData\Local\Microsoft\Windows\Temporary Internet Files\Content.IE5\LK4QIZJB\MP90036275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04664"/>
            <a:ext cx="1262630" cy="1008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2050" name="Picture 2" descr="C:\Users\Hanka\AppData\Local\Microsoft\Windows\Temporary Internet Files\Content.IE5\VOGYVBWE\MP9003625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04664"/>
            <a:ext cx="1515789" cy="1008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Andorra_la_Vella_and_Escaldes-Engordany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403648" y="4797152"/>
            <a:ext cx="2335808" cy="175185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Sant_Esteve_Church_View_from_Centre_de_Congresssos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3356992"/>
            <a:ext cx="2167725" cy="16230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800px-MonacoView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788024" y="3645024"/>
            <a:ext cx="2128171" cy="15934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800px-2011_Monaco_GP_Sebastien_(cropped)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228184" y="5085184"/>
            <a:ext cx="2267744" cy="159309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Autofit/>
          </a:bodyPr>
          <a:lstStyle/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&lt;http://commons.wikimedia.org/wiki/File:Flag_of_Spain.svg&gt;.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&lt;http://commons.wikimedia.org/wiki/File:Sp-map.png&gt;.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&lt;http://commons.wikimedia.org/wiki/File:Teide_and_Caldera_2006.jpg&gt;.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&lt;http://commons.wikimedia.org/wiki/File:Echedo.El_Hierro.JPG&gt;.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&lt;http://commons.wikimedia.org/wiki/File:ArmaTiroPumEtaMilikiliklik26_8.jpg&gt;.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&lt;http://commons.wikimedia.org/wiki/File:Cala_Bassa_(Ibiza)_(190295961).jpg&gt;.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&lt;http://commons.wikimedia.org/wiki/File:Sevila10.JPG&gt;.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&lt;http://commons.wikimedia.org/wiki/File:Olives_vertes_sur_olivier.jpg&gt;.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&lt;http://commons.wikimedia.org/wiki/File:Matador.JPG&gt;.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&lt;http://commons.wikimedia.org/wiki/File:Redondel-las_ventas.jpg&gt;.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&lt;http://commons.wikimedia.org/wiki/File:CristobalColon.jpg&gt;.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&lt;http://commons.wikimedia.org/wiki/File:Paella_de_marisco_01.jpg&gt;.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&lt;http://commons.wikimedia.org/wiki/File:Seat_Ibiza_6J_Cupra.JPG&gt;.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&lt;http://commons.wikimedia.org/wiki/File:Campo_de_Criptana_Molinos_de_Viento_1.jpg&gt;.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&lt;http://commons.wikimedia.org/wiki/File:Quixo-panza.jpg&gt;.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&lt;http://commons.wikimedia.org/wiki/File:Po-map.png&gt;.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&lt;http://commons.wikimedia.org/wiki/File:Torre_de_Belem_1.JPG&gt;.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&lt;http://commons.wikimedia.org/wiki/File:Ponte25Abril1.jpg&gt;.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&lt;http://commons.wikimedia.org/wiki/File:Madeiran_coastline,_near_Sao_Jorge.jpg&gt;.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&lt;http://commons.wikimedia.org/wiki/File:Funchal_Pico_da_Cruz.jpg&gt;.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&lt;http://commons.wikimedia.org/wiki/File:Ponte_Dom_Luis_I.jpg&gt;.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&lt;http://commons.wikimedia.org/wiki/File:Grande_Real_Santa_Eulalia_Resort_%26_Hotel_Spa.JPG&gt;.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&lt;http://commons.wikimedia.org/wiki/File:Bartolomeu_Dias_Voyage.PNG&gt;.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&lt;http://commons.wikimedia.org/wiki/File:Vascodagama.JPG&gt;.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&lt;http://commons.wikimedia.org/wiki/File:Padr%C3%A3o_Descobrimentos_April_2009-3c.jpg&gt;.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&lt;http://commons.wikimedia.org/wiki/File:Plenty_of_Corks_002.jpg&gt;.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&lt;http://commons.wikimedia.org/wiki/File:Quercus_suber_corc.JPG&gt;.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&lt;http://commons.wikimedia.org/wiki/File:1-Arraiolos-0050.jpg&gt;.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&lt;http://commons.wikimedia.org/wiki/File:Old_Vintage_Port..jpg&gt;.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&lt;http://commons.wikimedia.org/wiki/File:Rio_douro.jpg&gt;.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&lt;http://commons.wikimedia.org/wiki/File:Italian_olive_oil_2007.jpg&gt;.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&lt;http://commons.wikimedia.org/wiki/File:Pilchards_-_%22Cornish_Sardines%22_-_geograph.org.uk_-_73778.jpg&gt;.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&lt;http://commons.wikimedia.org/wiki/File:Andorra_la_Vella_and_Escaldes-Engordany.JPG&gt;.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&lt;http://commons.wikimedia.org/wiki/File:Sant_Esteve_Church_View_from_Centre_de_Congresssos.JPG&gt;.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&lt;http://commons.wikimedia.org/wiki/File:MonacoView.jpg&gt;.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Dostupný pod licencí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z WWW: &lt;http://commons.wikimedia.org/wiki/File:2011_Monaco_GP_Sebastien_(cropped).jpg&gt;.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[cit. 2011-12-03]. Dostupné z WWW: &lt;http://office.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cs-CZ" sz="7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7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r>
              <a:rPr lang="cs-CZ" sz="70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2931</TotalTime>
  <Words>1053</Words>
  <Application>Microsoft Office PowerPoint</Application>
  <PresentationFormat>Předvádění na obrazovce (4:3)</PresentationFormat>
  <Paragraphs>141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JIŽNÍ EVROPA – ŠPANĚLSKO, PORTUGALSKO, ANDORRA, MONAKO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Hanka</cp:lastModifiedBy>
  <cp:revision>237</cp:revision>
  <dcterms:created xsi:type="dcterms:W3CDTF">2011-03-22T17:13:23Z</dcterms:created>
  <dcterms:modified xsi:type="dcterms:W3CDTF">2011-12-17T19:19:13Z</dcterms:modified>
</cp:coreProperties>
</file>