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44" r:id="rId1"/>
  </p:sldMasterIdLst>
  <p:notesMasterIdLst>
    <p:notesMasterId r:id="rId18"/>
  </p:notesMasterIdLst>
  <p:sldIdLst>
    <p:sldId id="310" r:id="rId2"/>
    <p:sldId id="311" r:id="rId3"/>
    <p:sldId id="290" r:id="rId4"/>
    <p:sldId id="291" r:id="rId5"/>
    <p:sldId id="307" r:id="rId6"/>
    <p:sldId id="297" r:id="rId7"/>
    <p:sldId id="298" r:id="rId8"/>
    <p:sldId id="293" r:id="rId9"/>
    <p:sldId id="299" r:id="rId10"/>
    <p:sldId id="300" r:id="rId11"/>
    <p:sldId id="301" r:id="rId12"/>
    <p:sldId id="314" r:id="rId13"/>
    <p:sldId id="315" r:id="rId14"/>
    <p:sldId id="308" r:id="rId15"/>
    <p:sldId id="312" r:id="rId16"/>
    <p:sldId id="313" r:id="rId17"/>
  </p:sldIdLst>
  <p:sldSz cx="10080625" cy="7559675"/>
  <p:notesSz cx="7559675" cy="10691813"/>
  <p:defaultTextStyle>
    <a:defPPr>
      <a:defRPr lang="en-GB"/>
    </a:defPPr>
    <a:lvl1pPr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0"/>
      </a:spcBef>
      <a:spcAft>
        <a:spcPct val="0"/>
      </a:spcAft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1380" y="6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19" name="AutoShape 2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0" name="AutoShape 3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1" name="AutoShape 4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2" name="AutoShape 5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3" name="AutoShape 6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9224" name="Rectangle 7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22837" cy="3689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80" name="Rectangle 8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14937" cy="4095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</p:spTree>
    <p:extLst>
      <p:ext uri="{BB962C8B-B14F-4D97-AF65-F5344CB8AC3E}">
        <p14:creationId xmlns:p14="http://schemas.microsoft.com/office/powerpoint/2010/main" val="21565484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anose="02020603050405020304" pitchFamily="18" charset="0"/>
      <a:defRPr sz="1200" kern="1200">
        <a:solidFill>
          <a:srgbClr val="000000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314450" y="1027113"/>
            <a:ext cx="4919663" cy="36893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2D461C2E-C723-40E4-BF81-EC4A9B7EC41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05659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2867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35899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8915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32946041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4096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2504919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30723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2753957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43011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160655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45059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40659619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Text Box 1"/>
          <p:cNvSpPr txBox="1">
            <a:spLocks noChangeArrowheads="1"/>
          </p:cNvSpPr>
          <p:nvPr/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 w="9360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</a:pPr>
            <a:endParaRPr lang="cs-CZ"/>
          </a:p>
        </p:txBody>
      </p:sp>
      <p:sp>
        <p:nvSpPr>
          <p:cNvPr id="47107" name="Rectangle 2"/>
          <p:cNvSpPr txBox="1">
            <a:spLocks noGrp="1" noChangeArrowheads="1"/>
          </p:cNvSpPr>
          <p:nvPr>
            <p:ph type="body"/>
          </p:nvPr>
        </p:nvSpPr>
        <p:spPr>
          <a:xfrm>
            <a:off x="1169988" y="5086350"/>
            <a:ext cx="5216525" cy="4097338"/>
          </a:xfrm>
          <a:noFill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63569915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7113" y="4920764"/>
            <a:ext cx="7560469" cy="1316880"/>
          </a:xfrm>
        </p:spPr>
        <p:txBody>
          <a:bodyPr wrap="none" anchor="t"/>
          <a:lstStyle>
            <a:lvl1pPr algn="r">
              <a:defRPr sz="7937" b="0" spc="-248">
                <a:gradFill flip="none" rotWithShape="1">
                  <a:gsLst>
                    <a:gs pos="0">
                      <a:schemeClr val="tx1"/>
                    </a:gs>
                    <a:gs pos="68000">
                      <a:srgbClr val="F1F1F1"/>
                    </a:gs>
                    <a:gs pos="100000">
                      <a:schemeClr val="bg1">
                        <a:lumMod val="11000"/>
                        <a:lumOff val="89000"/>
                      </a:schemeClr>
                    </a:gs>
                  </a:gsLst>
                  <a:lin ang="54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</a:defRPr>
            </a:lvl1pPr>
          </a:lstStyle>
          <a:p>
            <a:pPr lvl="0"/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7112" y="4221732"/>
            <a:ext cx="7560469" cy="681807"/>
          </a:xfrm>
        </p:spPr>
        <p:txBody>
          <a:bodyPr anchor="b"/>
          <a:lstStyle>
            <a:lvl1pPr marL="0" indent="0" algn="r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</a:lstStyle>
          <a:p>
            <a:pPr lvl="0"/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0C4423-B36E-4374-B86A-625705E291B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7826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3691346-A62D-4C12-8FB7-8F14AE56EE1B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C47908-3016-491A-BB0A-723E3F3D2DB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0888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/>
          </p:nvPr>
        </p:nvSpPr>
        <p:spPr>
          <a:xfrm>
            <a:off x="706547" y="4920764"/>
            <a:ext cx="7560469" cy="1316880"/>
          </a:xfrm>
        </p:spPr>
        <p:txBody>
          <a:bodyPr wrap="none" anchor="t"/>
          <a:lstStyle>
            <a:lvl1pPr algn="l">
              <a:defRPr sz="7937" b="0" spc="-248">
                <a:gradFill flip="none" rotWithShape="1">
                  <a:gsLst>
                    <a:gs pos="32000">
                      <a:schemeClr val="tx1">
                        <a:lumMod val="89000"/>
                      </a:schemeClr>
                    </a:gs>
                    <a:gs pos="0">
                      <a:schemeClr val="bg1">
                        <a:lumMod val="32000"/>
                        <a:lumOff val="68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8100000" scaled="1"/>
                  <a:tileRect/>
                </a:gradFill>
                <a:effectLst>
                  <a:outerShdw blurRad="469900" dist="342900" dir="5400000" sy="-20000" rotWithShape="0">
                    <a:prstClr val="black">
                      <a:alpha val="66000"/>
                    </a:prstClr>
                  </a:outerShdw>
                </a:effectLst>
                <a:latin typeface="+mj-lt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8" name="Subtitle 2"/>
          <p:cNvSpPr>
            <a:spLocks noGrp="1"/>
          </p:cNvSpPr>
          <p:nvPr>
            <p:ph type="subTitle" idx="1"/>
          </p:nvPr>
        </p:nvSpPr>
        <p:spPr>
          <a:xfrm>
            <a:off x="706547" y="4221731"/>
            <a:ext cx="7560469" cy="681034"/>
          </a:xfrm>
        </p:spPr>
        <p:txBody>
          <a:bodyPr anchor="b"/>
          <a:lstStyle>
            <a:lvl1pPr marL="0" indent="0" algn="l">
              <a:buNone/>
              <a:defRPr sz="2646" b="0">
                <a:gradFill flip="none" rotWithShape="1"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  <a:tileRect/>
                </a:gradFill>
                <a:latin typeface="+mj-lt"/>
              </a:defRPr>
            </a:lvl1pPr>
            <a:lvl2pPr marL="377979" indent="0" algn="ctr">
              <a:buNone/>
              <a:defRPr sz="1653"/>
            </a:lvl2pPr>
            <a:lvl3pPr marL="755957" indent="0" algn="ctr">
              <a:buNone/>
              <a:defRPr sz="1488"/>
            </a:lvl3pPr>
            <a:lvl4pPr marL="1133936" indent="0" algn="ctr">
              <a:buNone/>
              <a:defRPr sz="1323"/>
            </a:lvl4pPr>
            <a:lvl5pPr marL="1511915" indent="0" algn="ctr">
              <a:buNone/>
              <a:defRPr sz="1323"/>
            </a:lvl5pPr>
            <a:lvl6pPr marL="1889893" indent="0" algn="ctr">
              <a:buNone/>
              <a:defRPr sz="1323"/>
            </a:lvl6pPr>
            <a:lvl7pPr marL="2267872" indent="0" algn="ctr">
              <a:buNone/>
              <a:defRPr sz="1323"/>
            </a:lvl7pPr>
            <a:lvl8pPr marL="2645851" indent="0" algn="ctr">
              <a:buNone/>
              <a:defRPr sz="1323"/>
            </a:lvl8pPr>
            <a:lvl9pPr marL="3023829" indent="0" algn="ctr">
              <a:buNone/>
              <a:defRPr sz="1323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8FB092-982A-4FCA-AB36-FC45B36A2B0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6229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26042" y="2012414"/>
            <a:ext cx="4154964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25389" y="2012414"/>
            <a:ext cx="4162193" cy="4796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B1374E-FBAE-4A0C-98E6-3C16F4564EF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89374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6042" y="1853171"/>
            <a:ext cx="4154964" cy="908210"/>
          </a:xfrm>
        </p:spPr>
        <p:txBody>
          <a:bodyPr anchor="b"/>
          <a:lstStyle>
            <a:lvl1pPr marL="0" indent="0">
              <a:buNone/>
              <a:defRPr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926042" y="2761381"/>
            <a:ext cx="4154964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225389" y="1853171"/>
            <a:ext cx="4163506" cy="908210"/>
          </a:xfrm>
        </p:spPr>
        <p:txBody>
          <a:bodyPr anchor="b"/>
          <a:lstStyle>
            <a:lvl1pPr>
              <a:buNone/>
              <a:defRPr lang="en-US" sz="2205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225389" y="2761381"/>
            <a:ext cx="4163506" cy="40615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F18896-8F55-4468-936D-FB9A412DFFD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000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DC6E8F-B073-4C87-8B19-406E7005B4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600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909853-4076-4DEB-9913-7C83CF83D14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004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5579" y="1088455"/>
            <a:ext cx="5103316" cy="5372269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B811BC-5FD9-479D-8F3B-63E1B5A8579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7396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503978"/>
            <a:ext cx="3251264" cy="1763924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85579" y="1088455"/>
            <a:ext cx="5103316" cy="5372269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6042" y="2267902"/>
            <a:ext cx="3019578" cy="4201570"/>
          </a:xfrm>
        </p:spPr>
        <p:txBody>
          <a:bodyPr/>
          <a:lstStyle>
            <a:lvl1pPr marL="0" indent="0">
              <a:buNone/>
              <a:defRPr sz="154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75518B-485B-4957-A537-08CBF906EC1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36871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813987"/>
            <a:ext cx="8694539" cy="903187"/>
          </a:xfrm>
        </p:spPr>
        <p:txBody>
          <a:bodyPr anchor="b"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356" y="1088455"/>
            <a:ext cx="8694539" cy="3725532"/>
          </a:xfrm>
        </p:spPr>
        <p:txBody>
          <a:bodyPr anchor="t"/>
          <a:lstStyle>
            <a:lvl1pPr marL="0" indent="0">
              <a:buNone/>
              <a:defRPr sz="2646"/>
            </a:lvl1pPr>
            <a:lvl2pPr marL="377979" indent="0">
              <a:buNone/>
              <a:defRPr sz="2315"/>
            </a:lvl2pPr>
            <a:lvl3pPr marL="755957" indent="0">
              <a:buNone/>
              <a:defRPr sz="1984"/>
            </a:lvl3pPr>
            <a:lvl4pPr marL="1133936" indent="0">
              <a:buNone/>
              <a:defRPr sz="1653"/>
            </a:lvl4pPr>
            <a:lvl5pPr marL="1511915" indent="0">
              <a:buNone/>
              <a:defRPr sz="1653"/>
            </a:lvl5pPr>
            <a:lvl6pPr marL="1889893" indent="0">
              <a:buNone/>
              <a:defRPr sz="1653"/>
            </a:lvl6pPr>
            <a:lvl7pPr marL="2267872" indent="0">
              <a:buNone/>
              <a:defRPr sz="1653"/>
            </a:lvl7pPr>
            <a:lvl8pPr marL="2645851" indent="0">
              <a:buNone/>
              <a:defRPr sz="1653"/>
            </a:lvl8pPr>
            <a:lvl9pPr marL="3023829" indent="0">
              <a:buNone/>
              <a:defRPr sz="165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717173"/>
            <a:ext cx="8693226" cy="752299"/>
          </a:xfrm>
        </p:spPr>
        <p:txBody>
          <a:bodyPr/>
          <a:lstStyle>
            <a:lvl1pPr marL="0" indent="0">
              <a:buNone/>
              <a:defRPr sz="1323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1"/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1972943-E028-4769-8145-32A19443CC1D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4B448-0EF4-46AA-8F58-84C81B1AFA8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2296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402483"/>
            <a:ext cx="8694539" cy="3895960"/>
          </a:xfrm>
        </p:spPr>
        <p:txBody>
          <a:bodyPr/>
          <a:lstStyle>
            <a:lvl1pPr>
              <a:defRPr sz="2646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4948731"/>
            <a:ext cx="8693226" cy="1655485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72AF9E8-59B7-4C8E-88D7-A800DE72D087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EBD6A-1593-46A4-98B3-F7E51A5A5D7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178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8"/>
          <p:cNvSpPr txBox="1"/>
          <p:nvPr/>
        </p:nvSpPr>
        <p:spPr>
          <a:xfrm>
            <a:off x="919163" y="866775"/>
            <a:ext cx="503237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" name="TextBox 9"/>
          <p:cNvSpPr txBox="1"/>
          <p:nvPr/>
        </p:nvSpPr>
        <p:spPr>
          <a:xfrm>
            <a:off x="8629650" y="3024188"/>
            <a:ext cx="504825" cy="644525"/>
          </a:xfrm>
          <a:prstGeom prst="rect">
            <a:avLst/>
          </a:prstGeom>
        </p:spPr>
        <p:txBody>
          <a:bodyPr lIns="75597" tIns="37798" rIns="75597" bIns="37798" anchor="ctr"/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/>
            </a:pPr>
            <a:r>
              <a:rPr lang="en-US" sz="6614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95761" y="402483"/>
            <a:ext cx="7691729" cy="3299122"/>
          </a:xfrm>
        </p:spPr>
        <p:txBody>
          <a:bodyPr/>
          <a:lstStyle>
            <a:lvl1pPr>
              <a:defRPr sz="3638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22669" y="3709903"/>
            <a:ext cx="7236601" cy="605136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043" y="4962322"/>
            <a:ext cx="8691913" cy="1641894"/>
          </a:xfrm>
        </p:spPr>
        <p:txBody>
          <a:bodyPr anchor="ctr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B8B1B7E-8743-49D7-9051-26F806F80BC9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27522B-B7B9-4E02-919F-03DEE0F84A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7912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4356" y="2565052"/>
            <a:ext cx="8694539" cy="2768833"/>
          </a:xfrm>
        </p:spPr>
        <p:txBody>
          <a:bodyPr anchor="b"/>
          <a:lstStyle>
            <a:lvl1pPr>
              <a:defRPr sz="4464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4357" y="5346867"/>
            <a:ext cx="8693226" cy="1257349"/>
          </a:xfrm>
        </p:spPr>
        <p:txBody>
          <a:bodyPr anchor="t"/>
          <a:lstStyle>
            <a:lvl1pPr marL="0" indent="0">
              <a:buNone/>
              <a:defRPr sz="1323"/>
            </a:lvl1pPr>
            <a:lvl2pPr marL="377979" indent="0">
              <a:buNone/>
              <a:defRPr sz="1157"/>
            </a:lvl2pPr>
            <a:lvl3pPr marL="755957" indent="0">
              <a:buNone/>
              <a:defRPr sz="992"/>
            </a:lvl3pPr>
            <a:lvl4pPr marL="1133936" indent="0">
              <a:buNone/>
              <a:defRPr sz="827"/>
            </a:lvl4pPr>
            <a:lvl5pPr marL="1511915" indent="0">
              <a:buNone/>
              <a:defRPr sz="827"/>
            </a:lvl5pPr>
            <a:lvl6pPr marL="1889893" indent="0">
              <a:buNone/>
              <a:defRPr sz="827"/>
            </a:lvl6pPr>
            <a:lvl7pPr marL="2267872" indent="0">
              <a:buNone/>
              <a:defRPr sz="827"/>
            </a:lvl7pPr>
            <a:lvl8pPr marL="2645851" indent="0">
              <a:buNone/>
              <a:defRPr sz="827"/>
            </a:lvl8pPr>
            <a:lvl9pPr marL="3023829" indent="0">
              <a:buNone/>
              <a:defRPr sz="827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A0F77FD-E5F3-4BAF-A909-A13E07A73C28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EFCA7B-759F-4F75-AD7A-C362D637A5D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9377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05695" y="2078911"/>
            <a:ext cx="2436537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1831" y="2834878"/>
            <a:ext cx="2420401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93459" y="2078911"/>
            <a:ext cx="2427752" cy="635222"/>
          </a:xfrm>
        </p:spPr>
        <p:txBody>
          <a:bodyPr anchor="b">
            <a:noAutofit/>
          </a:bodyPr>
          <a:lstStyle>
            <a:lvl1pPr>
              <a:buNone/>
              <a:defRPr lang="en-US" sz="1984" b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784734" y="2834878"/>
            <a:ext cx="2436477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73227" y="2078911"/>
            <a:ext cx="2424338" cy="635222"/>
          </a:xfrm>
        </p:spPr>
        <p:txBody>
          <a:bodyPr anchor="b">
            <a:noAutofit/>
          </a:bodyPr>
          <a:lstStyle>
            <a:lvl1pPr>
              <a:buNone/>
              <a:defRPr lang="en-US" sz="1984" b="0" dirty="0">
                <a:gradFill>
                  <a:gsLst>
                    <a:gs pos="15000">
                      <a:schemeClr val="tx2"/>
                    </a:gs>
                    <a:gs pos="73000">
                      <a:schemeClr val="tx2">
                        <a:lumMod val="60000"/>
                        <a:lumOff val="40000"/>
                      </a:schemeClr>
                    </a:gs>
                    <a:gs pos="0">
                      <a:schemeClr val="tx2">
                        <a:lumMod val="90000"/>
                        <a:lumOff val="10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16200000" scaled="1"/>
                </a:gra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6473227" y="2834878"/>
            <a:ext cx="2424338" cy="3956580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Date Placeholder 2"/>
          <p:cNvSpPr>
            <a:spLocks noGrp="1"/>
          </p:cNvSpPr>
          <p:nvPr>
            <p:ph type="dt" sz="half" idx="18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787116C-3DAA-45F3-98C1-037CFA7704B6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14" name="Footer Placeholder 3"/>
          <p:cNvSpPr>
            <a:spLocks noGrp="1"/>
          </p:cNvSpPr>
          <p:nvPr>
            <p:ph type="ftr" sz="quarter" idx="19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6" name="Slide Number Placeholder 4"/>
          <p:cNvSpPr>
            <a:spLocks noGrp="1"/>
          </p:cNvSpPr>
          <p:nvPr>
            <p:ph type="sldNum" sz="quarter" idx="2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25D1F-356E-46B7-B05A-5BB78F5B4BF0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4555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93043" y="402484"/>
            <a:ext cx="8694539" cy="146118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01399" y="4737201"/>
            <a:ext cx="2430901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01399" y="2487212"/>
            <a:ext cx="2430901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01399" y="5372425"/>
            <a:ext cx="2430901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777751" y="4737201"/>
            <a:ext cx="2423026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777750" y="2487212"/>
            <a:ext cx="2423026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776633" y="5372424"/>
            <a:ext cx="2426235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452794" y="4737201"/>
            <a:ext cx="2424338" cy="635222"/>
          </a:xfrm>
        </p:spPr>
        <p:txBody>
          <a:bodyPr anchor="b">
            <a:noAutofit/>
          </a:bodyPr>
          <a:lstStyle>
            <a:lvl1pPr marL="0" indent="0">
              <a:buNone/>
              <a:defRPr sz="1984" b="0">
                <a:gradFill>
                  <a:gsLst>
                    <a:gs pos="34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41000"/>
                        <a:lumOff val="59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4800000" scaled="0"/>
                </a:gradFill>
              </a:defRPr>
            </a:lvl1pPr>
            <a:lvl2pPr marL="377979" indent="0">
              <a:buNone/>
              <a:defRPr sz="1653" b="1"/>
            </a:lvl2pPr>
            <a:lvl3pPr marL="755957" indent="0">
              <a:buNone/>
              <a:defRPr sz="1488" b="1"/>
            </a:lvl3pPr>
            <a:lvl4pPr marL="1133936" indent="0">
              <a:buNone/>
              <a:defRPr sz="1323" b="1"/>
            </a:lvl4pPr>
            <a:lvl5pPr marL="1511915" indent="0">
              <a:buNone/>
              <a:defRPr sz="1323" b="1"/>
            </a:lvl5pPr>
            <a:lvl6pPr marL="1889893" indent="0">
              <a:buNone/>
              <a:defRPr sz="1323" b="1"/>
            </a:lvl6pPr>
            <a:lvl7pPr marL="2267872" indent="0">
              <a:buNone/>
              <a:defRPr sz="1323" b="1"/>
            </a:lvl7pPr>
            <a:lvl8pPr marL="2645851" indent="0">
              <a:buNone/>
              <a:defRPr sz="1323" b="1"/>
            </a:lvl8pPr>
            <a:lvl9pPr marL="3023829" indent="0">
              <a:buNone/>
              <a:defRPr sz="1323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452793" y="2487212"/>
            <a:ext cx="2424338" cy="167992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1323"/>
            </a:lvl1pPr>
            <a:lvl2pPr marL="377979" indent="0">
              <a:buNone/>
              <a:defRPr sz="1323"/>
            </a:lvl2pPr>
            <a:lvl3pPr marL="755957" indent="0">
              <a:buNone/>
              <a:defRPr sz="1323"/>
            </a:lvl3pPr>
            <a:lvl4pPr marL="1133936" indent="0">
              <a:buNone/>
              <a:defRPr sz="1323"/>
            </a:lvl4pPr>
            <a:lvl5pPr marL="1511915" indent="0">
              <a:buNone/>
              <a:defRPr sz="1323"/>
            </a:lvl5pPr>
            <a:lvl6pPr marL="1889893" indent="0">
              <a:buNone/>
              <a:defRPr sz="1323"/>
            </a:lvl6pPr>
            <a:lvl7pPr marL="2267872" indent="0">
              <a:buNone/>
              <a:defRPr sz="1323"/>
            </a:lvl7pPr>
            <a:lvl8pPr marL="2645851" indent="0">
              <a:buNone/>
              <a:defRPr sz="1323"/>
            </a:lvl8pPr>
            <a:lvl9pPr marL="3023829" indent="0">
              <a:buNone/>
              <a:defRPr sz="1323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6452689" y="5372422"/>
            <a:ext cx="2427550" cy="726634"/>
          </a:xfrm>
        </p:spPr>
        <p:txBody>
          <a:bodyPr anchor="t"/>
          <a:lstStyle>
            <a:lvl1pPr marL="0" indent="0">
              <a:buNone/>
              <a:defRPr sz="1157"/>
            </a:lvl1pPr>
            <a:lvl2pPr marL="377979" indent="0">
              <a:buNone/>
              <a:defRPr sz="992"/>
            </a:lvl2pPr>
            <a:lvl3pPr marL="755957" indent="0">
              <a:buNone/>
              <a:defRPr sz="827"/>
            </a:lvl3pPr>
            <a:lvl4pPr marL="1133936" indent="0">
              <a:buNone/>
              <a:defRPr sz="744"/>
            </a:lvl4pPr>
            <a:lvl5pPr marL="1511915" indent="0">
              <a:buNone/>
              <a:defRPr sz="744"/>
            </a:lvl5pPr>
            <a:lvl6pPr marL="1889893" indent="0">
              <a:buNone/>
              <a:defRPr sz="744"/>
            </a:lvl6pPr>
            <a:lvl7pPr marL="2267872" indent="0">
              <a:buNone/>
              <a:defRPr sz="744"/>
            </a:lvl7pPr>
            <a:lvl8pPr marL="2645851" indent="0">
              <a:buNone/>
              <a:defRPr sz="744"/>
            </a:lvl8pPr>
            <a:lvl9pPr marL="3023829" indent="0">
              <a:buNone/>
              <a:defRPr sz="744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2"/>
          <p:cNvSpPr>
            <a:spLocks noGrp="1"/>
          </p:cNvSpPr>
          <p:nvPr>
            <p:ph type="dt" sz="half" idx="23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52DB0E3-1D2B-4947-928A-86206AAB7A14}" type="datetimeFigureOut">
              <a:rPr lang="en-US"/>
              <a:pPr>
                <a:defRPr/>
              </a:pPr>
              <a:t>3/6/2014</a:t>
            </a:fld>
            <a:endParaRPr lang="en-US" dirty="0"/>
          </a:p>
        </p:txBody>
      </p:sp>
      <p:sp>
        <p:nvSpPr>
          <p:cNvPr id="13" name="Footer Placeholder 3"/>
          <p:cNvSpPr>
            <a:spLocks noGrp="1"/>
          </p:cNvSpPr>
          <p:nvPr>
            <p:ph type="ftr" sz="quarter" idx="24"/>
          </p:nvPr>
        </p:nvSpPr>
        <p:spPr/>
        <p:txBody>
          <a:bodyPr/>
          <a:lstStyle>
            <a:lvl1pPr>
              <a:defRPr dirty="0"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4" name="Slide Number Placeholder 4"/>
          <p:cNvSpPr>
            <a:spLocks noGrp="1"/>
          </p:cNvSpPr>
          <p:nvPr>
            <p:ph type="sldNum" sz="quarter" idx="2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0C0E3E-3E6C-4506-9F72-F6EB80A8FEC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9373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F7C6D1-4BC4-46FD-86FB-B029136627F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2084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3948" y="402483"/>
            <a:ext cx="2173635" cy="640647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93044" y="402483"/>
            <a:ext cx="6394896" cy="64064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4A928E-1493-4663-9FBA-C0D4B1292FD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60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microsoft.com/office/2007/relationships/hdphoto" Target="../media/hdphoto1.wdp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9">
            <a:lum/>
            <a:extLst>
              <a:ext uri="{BEBA8EAE-BF5A-486C-A8C5-ECC9F3942E4B}">
                <a14:imgProps xmlns:a14="http://schemas.microsoft.com/office/drawing/2010/main">
                  <a14:imgLayer r:embed="rId20">
                    <a14:imgEffect>
                      <a14:artisticPastelsSmooth/>
                    </a14:imgEffect>
                  </a14:imgLayer>
                </a14:imgProps>
              </a:ext>
            </a:extLst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3738" y="403225"/>
            <a:ext cx="8693150" cy="14605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5513" y="2012950"/>
            <a:ext cx="8461375" cy="47958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37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338513" y="7007225"/>
            <a:ext cx="340360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19938" y="7007225"/>
            <a:ext cx="2266950" cy="401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buNone/>
              <a:defRPr sz="992" smtClean="0">
                <a:gradFill flip="none" rotWithShape="1">
                  <a:gsLst>
                    <a:gs pos="28000">
                      <a:schemeClr val="tx1">
                        <a:lumMod val="93000"/>
                      </a:schemeClr>
                    </a:gs>
                    <a:gs pos="0">
                      <a:schemeClr val="bg1">
                        <a:lumMod val="38000"/>
                        <a:lumOff val="62000"/>
                      </a:schemeClr>
                    </a:gs>
                    <a:gs pos="100000">
                      <a:schemeClr val="tx2">
                        <a:lumMod val="0"/>
                        <a:lumOff val="100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pPr>
              <a:defRPr/>
            </a:pPr>
            <a:fld id="{331D0FE5-8319-446E-A13D-6DCA1792AD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77" r:id="rId16"/>
    <p:sldLayoutId id="2147483778" r:id="rId17"/>
  </p:sldLayoutIdLst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xStyles>
    <p:titleStyle>
      <a:lvl1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 kern="1200">
          <a:gradFill flip="none" rotWithShape="1">
            <a:gsLst>
              <a:gs pos="28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  <a:tileRect/>
          </a:gradFill>
          <a:latin typeface="+mj-lt"/>
          <a:ea typeface="+mj-ea"/>
          <a:cs typeface="+mj-cs"/>
        </a:defRPr>
      </a:lvl1pPr>
      <a:lvl2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2pPr>
      <a:lvl3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3pPr>
      <a:lvl4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4pPr>
      <a:lvl5pPr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5pPr>
      <a:lvl6pPr marL="4572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6pPr>
      <a:lvl7pPr marL="9144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7pPr>
      <a:lvl8pPr marL="13716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8pPr>
      <a:lvl9pPr marL="1828800" algn="l" defTabSz="755650" rtl="0" fontAlgn="base">
        <a:lnSpc>
          <a:spcPct val="90000"/>
        </a:lnSpc>
        <a:spcBef>
          <a:spcPct val="0"/>
        </a:spcBef>
        <a:spcAft>
          <a:spcPct val="0"/>
        </a:spcAft>
        <a:defRPr sz="4800">
          <a:solidFill>
            <a:schemeClr val="tx1"/>
          </a:solidFill>
          <a:latin typeface="Corbel" panose="020B0503020204020204" pitchFamily="34" charset="0"/>
        </a:defRPr>
      </a:lvl9pPr>
    </p:titleStyle>
    <p:bodyStyle>
      <a:lvl1pPr marL="188913" indent="-188913" algn="l" defTabSz="755650" rtl="0" fontAlgn="base">
        <a:lnSpc>
          <a:spcPct val="90000"/>
        </a:lnSpc>
        <a:spcBef>
          <a:spcPts val="825"/>
        </a:spcBef>
        <a:spcAft>
          <a:spcPct val="0"/>
        </a:spcAft>
        <a:buFont typeface="Arial" panose="020B0604020202020204" pitchFamily="34" charset="0"/>
        <a:buChar char="•"/>
        <a:defRPr sz="26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1pPr>
      <a:lvl2pPr marL="56673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22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2pPr>
      <a:lvl3pPr marL="94456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7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3pPr>
      <a:lvl4pPr marL="1322388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4pPr>
      <a:lvl5pPr marL="1700213" indent="-188913" algn="l" defTabSz="755650" rtl="0" fontAlgn="base">
        <a:lnSpc>
          <a:spcPct val="90000"/>
        </a:lnSpc>
        <a:spcBef>
          <a:spcPts val="413"/>
        </a:spcBef>
        <a:spcAft>
          <a:spcPct val="0"/>
        </a:spcAft>
        <a:buFont typeface="Arial" panose="020B0604020202020204" pitchFamily="34" charset="0"/>
        <a:buChar char="•"/>
        <a:defRPr sz="1500" kern="1200">
          <a:gradFill>
            <a:gsLst>
              <a:gs pos="34000">
                <a:schemeClr val="tx1">
                  <a:lumMod val="93000"/>
                </a:schemeClr>
              </a:gs>
              <a:gs pos="0">
                <a:schemeClr val="bg1">
                  <a:lumMod val="13000"/>
                  <a:lumOff val="87000"/>
                </a:schemeClr>
              </a:gs>
              <a:gs pos="100000">
                <a:schemeClr val="tx2">
                  <a:lumMod val="0"/>
                  <a:lumOff val="100000"/>
                </a:schemeClr>
              </a:gs>
            </a:gsLst>
            <a:lin ang="4800000" scaled="0"/>
          </a:gradFill>
          <a:latin typeface="+mn-lt"/>
          <a:ea typeface="+mn-ea"/>
          <a:cs typeface="+mn-cs"/>
        </a:defRPr>
      </a:lvl5pPr>
      <a:lvl6pPr marL="2078883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456861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834840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212819" indent="-188989" algn="l" defTabSz="755957" rtl="0" eaLnBrk="1" latinLnBrk="0" hangingPunct="1">
        <a:lnSpc>
          <a:spcPct val="90000"/>
        </a:lnSpc>
        <a:spcBef>
          <a:spcPts val="413"/>
        </a:spcBef>
        <a:buFont typeface="Arial" panose="020B0604020202020204" pitchFamily="34" charset="0"/>
        <a:buChar char="•"/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1pPr>
      <a:lvl2pPr marL="37797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2pPr>
      <a:lvl3pPr marL="755957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3pPr>
      <a:lvl4pPr marL="1133936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4pPr>
      <a:lvl5pPr marL="1511915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5pPr>
      <a:lvl6pPr marL="1889893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6pPr>
      <a:lvl7pPr marL="2267872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7pPr>
      <a:lvl8pPr marL="2645851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8pPr>
      <a:lvl9pPr marL="3023829" algn="l" defTabSz="755957" rtl="0" eaLnBrk="1" latinLnBrk="0" hangingPunct="1">
        <a:defRPr sz="148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Ribosome_mRNA_translation_en.svg?uselang=cs" TargetMode="External"/><Relationship Id="rId2" Type="http://schemas.openxmlformats.org/officeDocument/2006/relationships/hyperlink" Target="http://commons.wikimedia.org/wiki/File:Ribosome.png?uselang=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979277"/>
              </p:ext>
            </p:extLst>
          </p:nvPr>
        </p:nvGraphicFramePr>
        <p:xfrm>
          <a:off x="912787" y="2430455"/>
          <a:ext cx="8493177" cy="2572390"/>
        </p:xfrm>
        <a:graphic>
          <a:graphicData uri="http://schemas.openxmlformats.org/drawingml/2006/table">
            <a:tbl>
              <a:tblPr/>
              <a:tblGrid>
                <a:gridCol w="2801133"/>
                <a:gridCol w="5692044"/>
              </a:tblGrid>
              <a:tr h="598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ŠKOLY:</a:t>
                      </a:r>
                    </a:p>
                  </a:txBody>
                  <a:tcPr marL="10500" marR="10500" marT="1050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GYMNÁZIUM JOSEFA JUNGMANNA, LITOMĚŘICE, </a:t>
                      </a:r>
                      <a:endParaRPr lang="cs-CZ" sz="1800" b="1" i="0" u="none" strike="noStrike" dirty="0" smtClean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Svojsíkova 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1,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příspěvková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organizace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ČÍSLO PROJEKTU: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CZ.1.07/1.5.00/34.1082</a:t>
                      </a: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NÁZEV MATERIÁLU: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>
                        <a:buClr>
                          <a:srgbClr val="000000"/>
                        </a:buClr>
                        <a:buSzPts val="1600"/>
                        <a:buFont typeface="Calibri"/>
                        <a:buNone/>
                      </a:pP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VY_32_INOVACE_1C_06_Proteosynteza-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</a:t>
                      </a:r>
                      <a:r>
                        <a:rPr lang="cs-CZ" sz="1800" b="1" i="0" u="none" strike="noStrike" baseline="0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translace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TÉMA SADY: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Genetika I.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ROČNÍK: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4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.ročník</a:t>
                      </a:r>
                      <a:r>
                        <a:rPr lang="cs-CZ" sz="1800" b="1" i="0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oktáva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254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DATUM VZNIKU: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dirty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září 2013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35986">
                <a:tc>
                  <a:txBody>
                    <a:bodyPr/>
                    <a:lstStyle/>
                    <a:p>
                      <a:pPr algn="l" fontAlgn="b"/>
                      <a:r>
                        <a:rPr lang="cs-CZ" sz="2000" b="1" i="1" u="none" strike="noStrike" dirty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AUTOR:</a:t>
                      </a:r>
                    </a:p>
                  </a:txBody>
                  <a:tcPr marL="10500" marR="10500" marT="1050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800" b="1" i="0" u="none" strike="noStrike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Markéta</a:t>
                      </a:r>
                      <a:r>
                        <a:rPr lang="cs-CZ" sz="1800" b="1" i="0" u="none" strike="noStrike" baseline="0" smtClean="0">
                          <a:solidFill>
                            <a:schemeClr val="tx1"/>
                          </a:solidFill>
                          <a:effectLst/>
                          <a:latin typeface="Calibri"/>
                        </a:rPr>
                        <a:t> Fialová</a:t>
                      </a:r>
                      <a:endParaRPr lang="cs-CZ" sz="1800" b="1" i="0" u="none" strike="noStrike" dirty="0">
                        <a:solidFill>
                          <a:schemeClr val="tx1"/>
                        </a:solidFill>
                        <a:effectLst/>
                        <a:latin typeface="Calibri"/>
                      </a:endParaRPr>
                    </a:p>
                  </a:txBody>
                  <a:tcPr marL="10500" marR="10500" marT="10500" marB="0" anchor="b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10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341546" y="5602038"/>
            <a:ext cx="5960244" cy="11532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6557" y="446067"/>
            <a:ext cx="1460003" cy="15081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812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</a:t>
            </a:r>
            <a:r>
              <a:rPr lang="cs-CZ" dirty="0"/>
              <a:t>prezentace je určena pro výuku genetiky v hodinách biologie a biologického semináře ve 3. a 4.ročníku gymnázia (a odpovídajících ročnících víceletého gymnázia)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 v prezentaci se studenti seznámí se závěrečnou fází syntézy proteinů, využijí zde znalostí o replikaci a transkripci nukleových kyselin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závěr prezentace je doplněn krátkým opakováním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b="1" i="1" u="sng" dirty="0" smtClean="0"/>
              <a:t>klíčová slova</a:t>
            </a:r>
            <a:r>
              <a:rPr lang="cs-CZ" dirty="0" smtClean="0"/>
              <a:t>: proteosyntéza, RNA kyseliny, ribozomy, kodon, antikodon, </a:t>
            </a:r>
            <a:r>
              <a:rPr lang="cs-CZ" dirty="0" err="1" smtClean="0"/>
              <a:t>aminoacyl</a:t>
            </a:r>
            <a:r>
              <a:rPr lang="cs-CZ" dirty="0" smtClean="0"/>
              <a:t>-t RNA- </a:t>
            </a:r>
            <a:r>
              <a:rPr lang="cs-CZ" dirty="0" err="1" smtClean="0"/>
              <a:t>syntetáza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5476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PROTEOSYNTÉZA 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436136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>
            <a:normAutofit/>
          </a:bodyPr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Proteosyntéza </a:t>
            </a:r>
            <a:r>
              <a:rPr lang="cs-CZ" sz="485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‏</a:t>
            </a:r>
            <a:endParaRPr lang="cs-CZ" sz="485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idx="1"/>
          </p:nvPr>
        </p:nvSpPr>
        <p:spPr>
          <a:xfrm>
            <a:off x="822325" y="2138363"/>
            <a:ext cx="8418513" cy="4672012"/>
          </a:xfrm>
        </p:spPr>
        <p:txBody>
          <a:bodyPr>
            <a:normAutofit/>
          </a:bodyPr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/>
              <a:t>z</a:t>
            </a:r>
            <a:r>
              <a:rPr lang="cs-CZ" sz="3600" dirty="0" smtClean="0"/>
              <a:t>ákladní </a:t>
            </a:r>
            <a:r>
              <a:rPr lang="cs-CZ" sz="3600" dirty="0"/>
              <a:t>proces, jímž se informace obsažená v DNA převádí do podoby konkrétního znaku.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600" dirty="0"/>
              <a:t>n</a:t>
            </a:r>
            <a:r>
              <a:rPr lang="cs-CZ" sz="3600" dirty="0" smtClean="0"/>
              <a:t>ezbytnými </a:t>
            </a:r>
            <a:r>
              <a:rPr lang="cs-CZ" sz="3600" dirty="0"/>
              <a:t>prostředníky jsou </a:t>
            </a:r>
            <a:r>
              <a:rPr lang="cs-CZ" sz="3600" b="1" i="1" dirty="0" smtClean="0">
                <a:solidFill>
                  <a:schemeClr val="accent1"/>
                </a:solidFill>
              </a:rPr>
              <a:t>RNA-kyseliny</a:t>
            </a:r>
            <a:endParaRPr lang="cs-CZ" sz="3600" b="1" i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7538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622978" y="1619597"/>
            <a:ext cx="9030339" cy="503727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>
                <a:solidFill>
                  <a:schemeClr val="tx1"/>
                </a:solidFill>
              </a:rPr>
              <a:t>RNA vytváří rozmanité tvary: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většinou </a:t>
            </a:r>
            <a:r>
              <a:rPr lang="cs-CZ" sz="3200" dirty="0">
                <a:solidFill>
                  <a:schemeClr val="tx1"/>
                </a:solidFill>
              </a:rPr>
              <a:t>jsou molekuly </a:t>
            </a:r>
            <a:r>
              <a:rPr lang="cs-CZ" sz="3200" dirty="0" err="1">
                <a:solidFill>
                  <a:schemeClr val="tx1"/>
                </a:solidFill>
              </a:rPr>
              <a:t>jednořetězcové</a:t>
            </a:r>
            <a:r>
              <a:rPr lang="cs-CZ" sz="3200" dirty="0">
                <a:solidFill>
                  <a:schemeClr val="tx1"/>
                </a:solidFill>
              </a:rPr>
              <a:t> a lineární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jiné </a:t>
            </a:r>
            <a:r>
              <a:rPr lang="cs-CZ" sz="3200" dirty="0">
                <a:solidFill>
                  <a:schemeClr val="tx1"/>
                </a:solidFill>
              </a:rPr>
              <a:t>mají složitější stavbu, v níž se zčásti uplatňují </a:t>
            </a:r>
            <a:r>
              <a:rPr lang="cs-CZ" sz="3200" dirty="0" err="1">
                <a:solidFill>
                  <a:schemeClr val="tx1"/>
                </a:solidFill>
              </a:rPr>
              <a:t>dvouřetězcové</a:t>
            </a:r>
            <a:r>
              <a:rPr lang="cs-CZ" sz="3200" dirty="0">
                <a:solidFill>
                  <a:schemeClr val="tx1"/>
                </a:solidFill>
              </a:rPr>
              <a:t> struktury (t RNA</a:t>
            </a:r>
            <a:r>
              <a:rPr lang="cs-CZ" sz="3200" dirty="0" smtClean="0">
                <a:solidFill>
                  <a:schemeClr val="tx1"/>
                </a:solidFill>
              </a:rPr>
              <a:t>)</a:t>
            </a:r>
          </a:p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>
                <a:solidFill>
                  <a:schemeClr val="tx1"/>
                </a:solidFill>
              </a:rPr>
              <a:t>n</a:t>
            </a:r>
            <a:r>
              <a:rPr lang="cs-CZ" sz="3200" dirty="0" smtClean="0">
                <a:solidFill>
                  <a:schemeClr val="tx1"/>
                </a:solidFill>
              </a:rPr>
              <a:t>a struktuře se‏ se podílí místo báze </a:t>
            </a:r>
            <a:r>
              <a:rPr lang="cs-CZ" sz="3200" dirty="0" err="1" smtClean="0">
                <a:solidFill>
                  <a:schemeClr val="tx1"/>
                </a:solidFill>
              </a:rPr>
              <a:t>thyminu</a:t>
            </a:r>
            <a:r>
              <a:rPr lang="cs-CZ" sz="3200" dirty="0" smtClean="0">
                <a:solidFill>
                  <a:schemeClr val="tx1"/>
                </a:solidFill>
              </a:rPr>
              <a:t> báze </a:t>
            </a:r>
            <a:r>
              <a:rPr lang="cs-CZ" sz="3200" i="1" dirty="0" smtClean="0">
                <a:solidFill>
                  <a:schemeClr val="accent1"/>
                </a:solidFill>
              </a:rPr>
              <a:t>uracil </a:t>
            </a:r>
          </a:p>
          <a:p>
            <a:pPr marL="457200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solidFill>
                  <a:schemeClr val="tx1"/>
                </a:solidFill>
              </a:rPr>
              <a:t>Tři typy: </a:t>
            </a:r>
            <a:r>
              <a:rPr lang="cs-CZ" sz="3200" dirty="0" err="1" smtClean="0">
                <a:solidFill>
                  <a:schemeClr val="tx1"/>
                </a:solidFill>
              </a:rPr>
              <a:t>mRNA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tRNA</a:t>
            </a:r>
            <a:r>
              <a:rPr lang="cs-CZ" sz="3200" dirty="0" smtClean="0">
                <a:solidFill>
                  <a:schemeClr val="tx1"/>
                </a:solidFill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</a:rPr>
              <a:t>rRNA</a:t>
            </a:r>
            <a:endParaRPr lang="cs-CZ" sz="3200" dirty="0" smtClean="0">
              <a:solidFill>
                <a:schemeClr val="tx1"/>
              </a:solidFill>
            </a:endParaRPr>
          </a:p>
          <a:p>
            <a:pPr marL="457200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endParaRPr lang="cs-CZ" sz="3200" b="1" i="1" dirty="0">
              <a:solidFill>
                <a:schemeClr val="accent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22978" y="323453"/>
            <a:ext cx="8693150" cy="1460500"/>
          </a:xfrm>
        </p:spPr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RNA kyseliny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68225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Průběh translace</a:t>
            </a:r>
            <a:endParaRPr lang="cs-CZ" sz="485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650" name="Rectangle 2"/>
          <p:cNvSpPr>
            <a:spLocks noGrp="1" noChangeArrowheads="1"/>
          </p:cNvSpPr>
          <p:nvPr>
            <p:ph idx="1"/>
          </p:nvPr>
        </p:nvSpPr>
        <p:spPr>
          <a:xfrm>
            <a:off x="762000" y="1619250"/>
            <a:ext cx="8418513" cy="5024438"/>
          </a:xfrm>
        </p:spPr>
        <p:txBody>
          <a:bodyPr>
            <a:normAutofit/>
          </a:bodyPr>
          <a:lstStyle/>
          <a:p>
            <a:pPr marL="311226" indent="-4572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err="1"/>
              <a:t>mRNA</a:t>
            </a:r>
            <a:r>
              <a:rPr lang="cs-CZ" sz="3200" dirty="0"/>
              <a:t> se dostává z jádra do cytoplazmy, kde se k ní připojují </a:t>
            </a:r>
            <a:r>
              <a:rPr lang="cs-CZ" sz="3200" b="1" i="1" dirty="0">
                <a:solidFill>
                  <a:schemeClr val="accent1"/>
                </a:solidFill>
              </a:rPr>
              <a:t>ribozomy</a:t>
            </a:r>
            <a:r>
              <a:rPr lang="cs-CZ" sz="3200" dirty="0"/>
              <a:t> (jsou tvořeny </a:t>
            </a:r>
            <a:r>
              <a:rPr lang="cs-CZ" sz="3200" dirty="0" err="1"/>
              <a:t>rRNA</a:t>
            </a:r>
            <a:r>
              <a:rPr lang="cs-CZ" sz="3200" dirty="0"/>
              <a:t> a specifickými proteiny); každý ribozom nasedá na 5´konec m RNA jež odpovídá počátku genu v </a:t>
            </a:r>
            <a:r>
              <a:rPr lang="cs-CZ" sz="3200" dirty="0" smtClean="0"/>
              <a:t>DNA </a:t>
            </a:r>
            <a:r>
              <a:rPr lang="cs-CZ" sz="32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3200" dirty="0" smtClean="0">
                <a:cs typeface="Times New Roman" panose="02020603050405020304" pitchFamily="18" charset="0"/>
              </a:rPr>
              <a:t>od </a:t>
            </a:r>
            <a:r>
              <a:rPr lang="cs-CZ" sz="3200" dirty="0">
                <a:cs typeface="Times New Roman" panose="02020603050405020304" pitchFamily="18" charset="0"/>
              </a:rPr>
              <a:t>tohoto místa probíhá syntéza proteinu podle matrice </a:t>
            </a:r>
            <a:r>
              <a:rPr lang="cs-CZ" sz="3200" dirty="0" err="1">
                <a:cs typeface="Times New Roman" panose="02020603050405020304" pitchFamily="18" charset="0"/>
              </a:rPr>
              <a:t>mRNA</a:t>
            </a:r>
            <a:r>
              <a:rPr lang="cs-CZ" sz="3200" dirty="0">
                <a:cs typeface="Times New Roman" panose="02020603050405020304" pitchFamily="18" charset="0"/>
              </a:rPr>
              <a:t> </a:t>
            </a: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genetická </a:t>
            </a:r>
            <a:r>
              <a:rPr lang="cs-CZ" sz="3200" i="1" dirty="0">
                <a:solidFill>
                  <a:schemeClr val="accent1"/>
                </a:solidFill>
                <a:cs typeface="Times New Roman" panose="02020603050405020304" pitchFamily="18" charset="0"/>
              </a:rPr>
              <a:t>informace přepsaná z DNA do </a:t>
            </a:r>
            <a:r>
              <a:rPr lang="cs-CZ" sz="3200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mRNA</a:t>
            </a:r>
            <a:r>
              <a:rPr lang="cs-CZ" sz="3200" i="1" dirty="0">
                <a:solidFill>
                  <a:schemeClr val="accent1"/>
                </a:solidFill>
                <a:cs typeface="Times New Roman" panose="02020603050405020304" pitchFamily="18" charset="0"/>
              </a:rPr>
              <a:t> udává pořadí AMK v proteinovém </a:t>
            </a:r>
            <a:r>
              <a:rPr lang="cs-CZ" sz="3200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řetězci</a:t>
            </a:r>
            <a:endParaRPr lang="cs-CZ" sz="3200" dirty="0" smtClean="0">
              <a:solidFill>
                <a:schemeClr val="accent1"/>
              </a:solidFill>
              <a:cs typeface="Times New Roman" panose="02020603050405020304" pitchFamily="18" charset="0"/>
            </a:endParaRPr>
          </a:p>
          <a:p>
            <a:pPr marL="311226" indent="-457200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dirty="0" smtClean="0">
                <a:cs typeface="Times New Roman" panose="02020603050405020304" pitchFamily="18" charset="0"/>
              </a:rPr>
              <a:t>jednotlivé </a:t>
            </a:r>
            <a:r>
              <a:rPr lang="cs-CZ" sz="3200" dirty="0">
                <a:cs typeface="Times New Roman" panose="02020603050405020304" pitchFamily="18" charset="0"/>
              </a:rPr>
              <a:t>AMK jsou do ribozomu transportovány prostřednictvím </a:t>
            </a:r>
            <a:r>
              <a:rPr lang="cs-CZ" sz="3200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tRNA</a:t>
            </a:r>
            <a:endParaRPr lang="cs-CZ" sz="3200" b="1" i="1" dirty="0">
              <a:solidFill>
                <a:schemeClr val="accent1"/>
              </a:solidFill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09686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/>
              <a:t>Struktura tRNA</a:t>
            </a:r>
          </a:p>
        </p:txBody>
      </p:sp>
      <p:sp>
        <p:nvSpPr>
          <p:cNvPr id="28674" name="Rectangle 2"/>
          <p:cNvSpPr>
            <a:spLocks noGrp="1" noChangeArrowheads="1"/>
          </p:cNvSpPr>
          <p:nvPr>
            <p:ph idx="1"/>
          </p:nvPr>
        </p:nvSpPr>
        <p:spPr>
          <a:xfrm>
            <a:off x="900113" y="1987550"/>
            <a:ext cx="8418512" cy="4672013"/>
          </a:xfrm>
        </p:spPr>
        <p:txBody>
          <a:bodyPr>
            <a:normAutofit lnSpcReduction="10000"/>
          </a:bodyPr>
          <a:lstStyle/>
          <a:p>
            <a:pPr marL="196926" indent="-3429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dirty="0"/>
              <a:t>j</a:t>
            </a:r>
            <a:r>
              <a:rPr lang="cs-CZ" sz="2400" dirty="0" smtClean="0"/>
              <a:t>ejí </a:t>
            </a:r>
            <a:r>
              <a:rPr lang="cs-CZ" sz="2400" dirty="0"/>
              <a:t>vlákna jsou krátká (74-95 nukleotidů)‏</a:t>
            </a:r>
          </a:p>
          <a:p>
            <a:pPr marL="196926" indent="-3429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dirty="0"/>
              <a:t>s</a:t>
            </a:r>
            <a:r>
              <a:rPr lang="cs-CZ" sz="2400" dirty="0" smtClean="0"/>
              <a:t>ložitá </a:t>
            </a:r>
            <a:r>
              <a:rPr lang="cs-CZ" sz="2400" dirty="0" smtClean="0"/>
              <a:t>stavba : komplementární </a:t>
            </a:r>
            <a:r>
              <a:rPr lang="cs-CZ" sz="2400" dirty="0"/>
              <a:t>nukleotidy jsou propojeny vodíkovými </a:t>
            </a:r>
            <a:r>
              <a:rPr lang="cs-CZ" sz="2400" dirty="0" smtClean="0"/>
              <a:t>můstky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400" dirty="0" smtClean="0">
                <a:cs typeface="Times New Roman" panose="02020603050405020304" pitchFamily="18" charset="0"/>
              </a:rPr>
              <a:t>vlákno </a:t>
            </a:r>
            <a:r>
              <a:rPr lang="cs-CZ" sz="2400" dirty="0">
                <a:cs typeface="Times New Roman" panose="02020603050405020304" pitchFamily="18" charset="0"/>
              </a:rPr>
              <a:t>vytváří</a:t>
            </a:r>
            <a:r>
              <a:rPr lang="cs-CZ" sz="2400" b="1" i="1" dirty="0">
                <a:cs typeface="Times New Roman" panose="02020603050405020304" pitchFamily="18" charset="0"/>
              </a:rPr>
              <a:t> </a:t>
            </a:r>
            <a:r>
              <a:rPr lang="cs-CZ" sz="2400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4 </a:t>
            </a:r>
            <a:r>
              <a:rPr lang="cs-CZ" sz="2400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ramena =</a:t>
            </a:r>
            <a:r>
              <a:rPr lang="cs-CZ" sz="2400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sekundární struktura jetelového lístku</a:t>
            </a:r>
            <a:r>
              <a:rPr lang="cs-CZ" sz="2400" dirty="0">
                <a:cs typeface="Times New Roman" panose="02020603050405020304" pitchFamily="18" charset="0"/>
              </a:rPr>
              <a:t>; jednotlivá ramena a smyčky se navzájem přikládají k sobě a vytváří </a:t>
            </a:r>
            <a:r>
              <a:rPr lang="cs-CZ" sz="2400" dirty="0" smtClean="0">
                <a:cs typeface="Times New Roman" panose="02020603050405020304" pitchFamily="18" charset="0"/>
              </a:rPr>
              <a:t>složitější = </a:t>
            </a:r>
            <a:r>
              <a:rPr lang="cs-CZ" sz="2400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terciární strukturu</a:t>
            </a:r>
            <a:endParaRPr lang="cs-CZ" sz="2400" b="1" i="1" dirty="0">
              <a:solidFill>
                <a:schemeClr val="accent1"/>
              </a:solidFill>
              <a:cs typeface="Times New Roman" panose="02020603050405020304" pitchFamily="18" charset="0"/>
            </a:endParaRP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Akceptorové </a:t>
            </a:r>
            <a:r>
              <a:rPr lang="cs-CZ" sz="2400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rameno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400" dirty="0" smtClean="0">
                <a:cs typeface="Times New Roman" panose="02020603050405020304" pitchFamily="18" charset="0"/>
              </a:rPr>
              <a:t>na </a:t>
            </a:r>
            <a:r>
              <a:rPr lang="cs-CZ" sz="2400" dirty="0">
                <a:cs typeface="Times New Roman" panose="02020603050405020304" pitchFamily="18" charset="0"/>
              </a:rPr>
              <a:t>něj se váže příslušná AMK</a:t>
            </a: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Antikodonové rameno</a:t>
            </a:r>
            <a:r>
              <a:rPr lang="cs-CZ" sz="2400" dirty="0">
                <a:solidFill>
                  <a:schemeClr val="accent1"/>
                </a:solidFill>
                <a:cs typeface="Times New Roman" panose="02020603050405020304" pitchFamily="18" charset="0"/>
              </a:rPr>
              <a:t> </a:t>
            </a:r>
            <a:r>
              <a:rPr lang="cs-CZ" sz="2400" dirty="0">
                <a:cs typeface="Times New Roman" panose="02020603050405020304" pitchFamily="18" charset="0"/>
              </a:rPr>
              <a:t>s antikodonovou </a:t>
            </a:r>
            <a:r>
              <a:rPr lang="cs-CZ" sz="2400" dirty="0" smtClean="0">
                <a:cs typeface="Times New Roman" panose="02020603050405020304" pitchFamily="18" charset="0"/>
              </a:rPr>
              <a:t>smyčkou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400" dirty="0" smtClean="0">
                <a:cs typeface="Times New Roman" panose="02020603050405020304" pitchFamily="18" charset="0"/>
              </a:rPr>
              <a:t>obsahuje </a:t>
            </a:r>
            <a:r>
              <a:rPr lang="cs-CZ" sz="2400" dirty="0">
                <a:cs typeface="Times New Roman" panose="02020603050405020304" pitchFamily="18" charset="0"/>
              </a:rPr>
              <a:t>trojici nukleotidů, která se označuje jako </a:t>
            </a:r>
            <a:r>
              <a:rPr lang="cs-CZ" sz="2400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antikodon </a:t>
            </a:r>
            <a:r>
              <a:rPr lang="cs-CZ" sz="24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→ </a:t>
            </a:r>
            <a:r>
              <a:rPr lang="cs-CZ" sz="2400" dirty="0" smtClean="0">
                <a:cs typeface="Times New Roman" panose="02020603050405020304" pitchFamily="18" charset="0"/>
              </a:rPr>
              <a:t>každý </a:t>
            </a:r>
            <a:r>
              <a:rPr lang="cs-CZ" sz="2400" dirty="0">
                <a:cs typeface="Times New Roman" panose="02020603050405020304" pitchFamily="18" charset="0"/>
              </a:rPr>
              <a:t>antikodon je komplementární k příslušné trojici nukleotidů v </a:t>
            </a:r>
            <a:r>
              <a:rPr lang="cs-CZ" sz="2400" dirty="0" err="1" smtClean="0">
                <a:cs typeface="Times New Roman" panose="02020603050405020304" pitchFamily="18" charset="0"/>
              </a:rPr>
              <a:t>mRNA</a:t>
            </a:r>
            <a:r>
              <a:rPr lang="cs-CZ" sz="2400" dirty="0" smtClean="0">
                <a:cs typeface="Times New Roman" panose="02020603050405020304" pitchFamily="18" charset="0"/>
              </a:rPr>
              <a:t> = </a:t>
            </a:r>
            <a:r>
              <a:rPr lang="cs-CZ" sz="2400" b="1" i="1" dirty="0" smtClean="0">
                <a:solidFill>
                  <a:schemeClr val="accent1"/>
                </a:solidFill>
                <a:cs typeface="Times New Roman" panose="02020603050405020304" pitchFamily="18" charset="0"/>
              </a:rPr>
              <a:t>kodon</a:t>
            </a:r>
            <a:endParaRPr lang="cs-CZ" sz="2400" b="1" i="1" dirty="0">
              <a:solidFill>
                <a:schemeClr val="accent1"/>
              </a:solidFill>
              <a:cs typeface="Times New Roman" panose="02020603050405020304" pitchFamily="18" charset="0"/>
            </a:endParaRPr>
          </a:p>
          <a:p>
            <a:pPr marL="196926" indent="-342900" defTabSz="755957" fontAlgn="auto">
              <a:spcBef>
                <a:spcPts val="827"/>
              </a:spcBef>
              <a:spcAft>
                <a:spcPts val="0"/>
              </a:spcAft>
              <a:buFont typeface="Wingdings" panose="05000000000000000000" pitchFamily="2" charset="2"/>
              <a:buChar char="Ø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dirty="0">
                <a:cs typeface="Times New Roman" panose="02020603050405020304" pitchFamily="18" charset="0"/>
              </a:rPr>
              <a:t>p</a:t>
            </a:r>
            <a:r>
              <a:rPr lang="cs-CZ" sz="2400" dirty="0" smtClean="0">
                <a:cs typeface="Times New Roman" panose="02020603050405020304" pitchFamily="18" charset="0"/>
              </a:rPr>
              <a:t>ři </a:t>
            </a:r>
            <a:r>
              <a:rPr lang="cs-CZ" sz="2400" dirty="0">
                <a:cs typeface="Times New Roman" panose="02020603050405020304" pitchFamily="18" charset="0"/>
              </a:rPr>
              <a:t>proteosyntéze dochází v ribozomu k přechodnému spojení antikodonu (</a:t>
            </a:r>
            <a:r>
              <a:rPr lang="cs-CZ" sz="2400" dirty="0" err="1">
                <a:cs typeface="Times New Roman" panose="02020603050405020304" pitchFamily="18" charset="0"/>
              </a:rPr>
              <a:t>tRNA</a:t>
            </a:r>
            <a:r>
              <a:rPr lang="cs-CZ" sz="2400" dirty="0">
                <a:cs typeface="Times New Roman" panose="02020603050405020304" pitchFamily="18" charset="0"/>
              </a:rPr>
              <a:t>) a kodonu (</a:t>
            </a:r>
            <a:r>
              <a:rPr lang="cs-CZ" sz="2400" dirty="0" err="1">
                <a:cs typeface="Times New Roman" panose="02020603050405020304" pitchFamily="18" charset="0"/>
              </a:rPr>
              <a:t>mRNA</a:t>
            </a:r>
            <a:r>
              <a:rPr lang="cs-CZ" sz="2400" dirty="0" smtClean="0">
                <a:cs typeface="Times New Roman" panose="02020603050405020304" pitchFamily="18" charset="0"/>
              </a:rPr>
              <a:t>)</a:t>
            </a:r>
            <a:endParaRPr lang="cs-CZ" sz="2400" dirty="0"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223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r="1" b="13567"/>
          <a:stretch/>
        </p:blipFill>
        <p:spPr bwMode="auto">
          <a:xfrm>
            <a:off x="1151880" y="2267669"/>
            <a:ext cx="7740277" cy="4788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t RNA: sekundární (a) a terciární (b) struktura; ramena a smyčky jsou barevně odlišeny; kromě A,C,G,U obsahuje také nukleotidy s vedlejšími bázemi (</a:t>
            </a:r>
            <a:r>
              <a:rPr lang="cs-CZ" sz="2800" dirty="0" err="1"/>
              <a:t>dihydrouridin</a:t>
            </a:r>
            <a:r>
              <a:rPr lang="cs-CZ" sz="2800" dirty="0"/>
              <a:t> a </a:t>
            </a:r>
            <a:r>
              <a:rPr lang="cs-CZ" sz="2800" dirty="0" err="1"/>
              <a:t>pseudouridin</a:t>
            </a:r>
            <a:r>
              <a:rPr lang="cs-CZ" sz="2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75880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ext Box 1"/>
          <p:cNvSpPr txBox="1">
            <a:spLocks noChangeArrowheads="1"/>
          </p:cNvSpPr>
          <p:nvPr/>
        </p:nvSpPr>
        <p:spPr bwMode="auto">
          <a:xfrm>
            <a:off x="647824" y="827509"/>
            <a:ext cx="8418513" cy="5976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0" rIns="0" bIns="0"/>
          <a:lstStyle>
            <a:lvl1pPr marL="342900" indent="-334963"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1pPr>
            <a:lvl2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2pPr>
            <a:lvl3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3pPr>
            <a:lvl4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4pPr>
            <a:lvl5pPr>
              <a:lnSpc>
                <a:spcPct val="93000"/>
              </a:lnSpc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5pPr>
            <a:lvl6pPr marL="25146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6pPr>
            <a:lvl7pPr marL="29718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7pPr>
            <a:lvl8pPr marL="34290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8pPr>
            <a:lvl9pPr marL="3886200" indent="-228600" defTabSz="449263" eaLnBrk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anose="02020603050405020304" pitchFamily="18" charset="0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  <a:defRPr>
                <a:solidFill>
                  <a:schemeClr val="bg1"/>
                </a:solidFill>
                <a:latin typeface="Arial" panose="020B0604020202020204" pitchFamily="34" charset="0"/>
              </a:defRPr>
            </a:lvl9pPr>
          </a:lstStyle>
          <a:p>
            <a:pPr marL="465137" indent="-457200" eaLnBrk="1">
              <a:buClrTx/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p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roteosyntézy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se účastní </a:t>
            </a:r>
            <a:r>
              <a:rPr lang="cs-CZ" sz="3200" b="1" i="1" dirty="0">
                <a:solidFill>
                  <a:schemeClr val="accent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celkem 20 (21) různých molekul </a:t>
            </a:r>
            <a:r>
              <a:rPr lang="cs-CZ" sz="3200" b="1" i="1" dirty="0" err="1">
                <a:solidFill>
                  <a:schemeClr val="accent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tRNA</a:t>
            </a:r>
            <a:r>
              <a:rPr lang="cs-CZ" sz="3200" b="1" i="1" dirty="0">
                <a:solidFill>
                  <a:schemeClr val="accent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, každá nese jednu z 20 (21) </a:t>
            </a:r>
            <a:r>
              <a:rPr lang="cs-CZ" sz="3200" b="1" i="1" dirty="0" smtClean="0">
                <a:solidFill>
                  <a:schemeClr val="accent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AMK</a:t>
            </a:r>
            <a:endParaRPr lang="cs-CZ" sz="3200" b="1" i="1" dirty="0">
              <a:solidFill>
                <a:schemeClr val="accent1"/>
              </a:solidFill>
              <a:ea typeface="Lucida Sans Unicode" panose="020B0602030504020204" pitchFamily="34" charset="0"/>
              <a:cs typeface="Lucida Sans Unicode" panose="020B0602030504020204" pitchFamily="34" charset="0"/>
            </a:endParaRPr>
          </a:p>
          <a:p>
            <a:pPr marL="465137" indent="-457200" eaLnBrk="1">
              <a:buClrTx/>
              <a:buFont typeface="Wingdings" panose="05000000000000000000" pitchFamily="2" charset="2"/>
              <a:buChar char="Ø"/>
            </a:pP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p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řipojení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AMK k molekulám </a:t>
            </a:r>
            <a:r>
              <a:rPr lang="cs-CZ" sz="3200" dirty="0" err="1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tRNA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 zprostředkují 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enzymy - </a:t>
            </a:r>
            <a:r>
              <a:rPr lang="cs-CZ" sz="3200" b="1" i="1" dirty="0" err="1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aminoacyl-tRNA-syntetázy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(20 (21) AMK=20 (21) různých enzymů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)</a:t>
            </a:r>
          </a:p>
          <a:p>
            <a:pPr marL="465137" indent="-457200" eaLnBrk="1">
              <a:buClrTx/>
              <a:buFont typeface="Wingdings" panose="05000000000000000000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k navázání AMK je potřeba energie ve formě 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Lucida Sans Unicode" panose="020B0602030504020204" pitchFamily="34" charset="0"/>
              </a:rPr>
              <a:t>ATP </a:t>
            </a:r>
            <a:endParaRPr lang="cs-CZ" sz="3200" dirty="0" smtClean="0">
              <a:solidFill>
                <a:schemeClr val="tx1"/>
              </a:solidFill>
              <a:latin typeface="Times New Roman" panose="02020603050405020304" pitchFamily="18" charset="0"/>
              <a:ea typeface="Lucida Sans Unicode" panose="020B0602030504020204" pitchFamily="34" charset="0"/>
              <a:cs typeface="Times New Roman" panose="02020603050405020304" pitchFamily="18" charset="0"/>
            </a:endParaRPr>
          </a:p>
          <a:p>
            <a:pPr marL="465137" indent="-457200" eaLnBrk="1">
              <a:buClrTx/>
              <a:buFont typeface="Wingdings" panose="05000000000000000000" pitchFamily="2" charset="2"/>
              <a:buChar char="Ø"/>
            </a:pPr>
            <a:r>
              <a:rPr lang="cs-CZ" sz="3200" dirty="0" smtClean="0">
                <a:solidFill>
                  <a:schemeClr val="tx1"/>
                </a:solidFill>
                <a:latin typeface="Times New Roman" panose="02020603050405020304" pitchFamily="18" charset="0"/>
                <a:ea typeface="Lucida Sans Unicode" panose="020B0602030504020204" pitchFamily="34" charset="0"/>
                <a:cs typeface="Times New Roman" panose="02020603050405020304" pitchFamily="18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po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navázání AMK </a:t>
            </a:r>
            <a:r>
              <a:rPr lang="cs-CZ" sz="3200" dirty="0" err="1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tRNA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 putuje do ribozomu</a:t>
            </a:r>
          </a:p>
          <a:p>
            <a:pPr marL="465137" indent="-457200" eaLnBrk="1">
              <a:buClrTx/>
              <a:buFont typeface="Wingdings" panose="05000000000000000000" pitchFamily="2" charset="2"/>
              <a:buChar char="Ø"/>
            </a:pPr>
            <a:r>
              <a:rPr lang="cs-CZ" sz="3200" b="1" i="1" dirty="0">
                <a:solidFill>
                  <a:schemeClr val="accent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r</a:t>
            </a:r>
            <a:r>
              <a:rPr lang="cs-CZ" sz="3200" b="1" i="1" dirty="0" smtClean="0">
                <a:solidFill>
                  <a:schemeClr val="accent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ibozom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 </a:t>
            </a:r>
            <a:r>
              <a:rPr lang="cs-CZ" sz="3200" dirty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je tvořen malou a velkou podjednotkou, které se při zahájení translace </a:t>
            </a:r>
            <a:r>
              <a:rPr lang="cs-CZ" sz="3200" dirty="0" smtClean="0">
                <a:solidFill>
                  <a:schemeClr val="tx1"/>
                </a:solidFill>
                <a:ea typeface="Lucida Sans Unicode" panose="020B0602030504020204" pitchFamily="34" charset="0"/>
                <a:cs typeface="Times New Roman" panose="02020603050405020304" pitchFamily="18" charset="0"/>
              </a:rPr>
              <a:t>spojují</a:t>
            </a:r>
            <a:endParaRPr lang="cs-CZ" sz="3200" dirty="0">
              <a:solidFill>
                <a:schemeClr val="tx1"/>
              </a:solidFill>
              <a:ea typeface="Lucida Sans Unicode" panose="020B060203050402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9114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1"/>
          <p:cNvSpPr>
            <a:spLocks noGrp="1" noChangeArrowheads="1"/>
          </p:cNvSpPr>
          <p:nvPr>
            <p:ph type="title"/>
          </p:nvPr>
        </p:nvSpPr>
        <p:spPr>
          <a:xfrm>
            <a:off x="741363" y="352425"/>
            <a:ext cx="8607425" cy="1044575"/>
          </a:xfrm>
        </p:spPr>
        <p:txBody>
          <a:bodyPr/>
          <a:lstStyle/>
          <a:p>
            <a:pPr defTabSz="755957" fontAlgn="auto">
              <a:spcAft>
                <a:spcPts val="0"/>
              </a:spcAft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850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Vazebná místa na </a:t>
            </a:r>
            <a:r>
              <a:rPr lang="cs-CZ" sz="485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ribozomu</a:t>
            </a:r>
            <a:endParaRPr lang="cs-CZ" sz="485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0722" name="Rectangle 2"/>
          <p:cNvSpPr>
            <a:spLocks noGrp="1" noChangeArrowheads="1"/>
          </p:cNvSpPr>
          <p:nvPr>
            <p:ph idx="1"/>
          </p:nvPr>
        </p:nvSpPr>
        <p:spPr>
          <a:xfrm>
            <a:off x="720725" y="1460500"/>
            <a:ext cx="8418513" cy="5064125"/>
          </a:xfrm>
        </p:spPr>
        <p:txBody>
          <a:bodyPr/>
          <a:lstStyle/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i="1" dirty="0" smtClean="0">
                <a:solidFill>
                  <a:schemeClr val="accent1"/>
                </a:solidFill>
              </a:rPr>
              <a:t>A-místo </a:t>
            </a:r>
            <a:r>
              <a:rPr lang="cs-CZ" sz="2646" dirty="0" smtClean="0">
                <a:solidFill>
                  <a:schemeClr val="accent1"/>
                </a:solidFill>
              </a:rPr>
              <a:t>(</a:t>
            </a:r>
            <a:r>
              <a:rPr lang="cs-CZ" sz="2646" dirty="0" err="1">
                <a:solidFill>
                  <a:schemeClr val="accent1"/>
                </a:solidFill>
              </a:rPr>
              <a:t>aminoacylové</a:t>
            </a:r>
            <a:r>
              <a:rPr lang="cs-CZ" sz="2646" dirty="0">
                <a:solidFill>
                  <a:schemeClr val="accent1"/>
                </a:solidFill>
              </a:rPr>
              <a:t>)</a:t>
            </a:r>
            <a:r>
              <a:rPr lang="cs-CZ" sz="2646" dirty="0"/>
              <a:t>‏</a:t>
            </a:r>
          </a:p>
          <a:p>
            <a:pPr marL="188989" indent="-334963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dirty="0">
                <a:cs typeface="Times New Roman" panose="02020603050405020304" pitchFamily="18" charset="0"/>
              </a:rPr>
              <a:t>do něho vstupuje </a:t>
            </a:r>
            <a:r>
              <a:rPr lang="cs-CZ" sz="2646" dirty="0" err="1">
                <a:cs typeface="Times New Roman" panose="02020603050405020304" pitchFamily="18" charset="0"/>
              </a:rPr>
              <a:t>tRNA</a:t>
            </a:r>
            <a:r>
              <a:rPr lang="cs-CZ" sz="2646" dirty="0">
                <a:cs typeface="Times New Roman" panose="02020603050405020304" pitchFamily="18" charset="0"/>
              </a:rPr>
              <a:t> s AMK, antikodon </a:t>
            </a:r>
            <a:r>
              <a:rPr lang="cs-CZ" sz="2646" dirty="0" err="1">
                <a:cs typeface="Times New Roman" panose="02020603050405020304" pitchFamily="18" charset="0"/>
              </a:rPr>
              <a:t>tRNA</a:t>
            </a:r>
            <a:r>
              <a:rPr lang="cs-CZ" sz="2646" dirty="0">
                <a:cs typeface="Times New Roman" panose="02020603050405020304" pitchFamily="18" charset="0"/>
              </a:rPr>
              <a:t> se páruje s kodonem </a:t>
            </a:r>
            <a:r>
              <a:rPr lang="cs-CZ" sz="2646" dirty="0" err="1">
                <a:cs typeface="Times New Roman" panose="02020603050405020304" pitchFamily="18" charset="0"/>
              </a:rPr>
              <a:t>mRNA</a:t>
            </a:r>
            <a:endParaRPr lang="cs-CZ" sz="2646" dirty="0">
              <a:cs typeface="Times New Roman" panose="02020603050405020304" pitchFamily="18" charset="0"/>
            </a:endParaRP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P-místo (</a:t>
            </a:r>
            <a:r>
              <a:rPr lang="cs-CZ" sz="2646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peptidylové</a:t>
            </a:r>
            <a:r>
              <a:rPr lang="cs-CZ" sz="2646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)</a:t>
            </a:r>
            <a:r>
              <a:rPr lang="cs-CZ" sz="2646" dirty="0">
                <a:solidFill>
                  <a:schemeClr val="accent1"/>
                </a:solidFill>
                <a:cs typeface="Times New Roman" panose="02020603050405020304" pitchFamily="18" charset="0"/>
              </a:rPr>
              <a:t>‏</a:t>
            </a:r>
          </a:p>
          <a:p>
            <a:pPr marL="188989" indent="-334963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dirty="0">
                <a:cs typeface="Times New Roman" panose="02020603050405020304" pitchFamily="18" charset="0"/>
              </a:rPr>
              <a:t>obsahuje předchozí </a:t>
            </a:r>
            <a:r>
              <a:rPr lang="cs-CZ" sz="2646" dirty="0" err="1">
                <a:cs typeface="Times New Roman" panose="02020603050405020304" pitchFamily="18" charset="0"/>
              </a:rPr>
              <a:t>tRNA</a:t>
            </a:r>
            <a:r>
              <a:rPr lang="cs-CZ" sz="2646" dirty="0">
                <a:cs typeface="Times New Roman" panose="02020603050405020304" pitchFamily="18" charset="0"/>
              </a:rPr>
              <a:t> na níž je navázán vznikající peptidový řetězec</a:t>
            </a:r>
          </a:p>
          <a:p>
            <a:pPr marL="188989" indent="-334963" defTabSz="755957" fontAlgn="auto"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b="1" i="1" dirty="0" err="1">
                <a:solidFill>
                  <a:schemeClr val="accent1"/>
                </a:solidFill>
                <a:cs typeface="Times New Roman" panose="02020603050405020304" pitchFamily="18" charset="0"/>
              </a:rPr>
              <a:t>Peptidyltransferázové</a:t>
            </a:r>
            <a:r>
              <a:rPr lang="cs-CZ" sz="2646" b="1" i="1" dirty="0">
                <a:solidFill>
                  <a:schemeClr val="accent1"/>
                </a:solidFill>
                <a:cs typeface="Times New Roman" panose="02020603050405020304" pitchFamily="18" charset="0"/>
              </a:rPr>
              <a:t> místo</a:t>
            </a:r>
          </a:p>
          <a:p>
            <a:pPr marL="188989" indent="-334963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dirty="0">
                <a:cs typeface="Times New Roman" panose="02020603050405020304" pitchFamily="18" charset="0"/>
              </a:rPr>
              <a:t>zde dochází k připojení nové AMK k peptidovému řetězci</a:t>
            </a:r>
          </a:p>
          <a:p>
            <a:pPr marL="188989" indent="-334963" defTabSz="755957" fontAlgn="auto">
              <a:lnSpc>
                <a:spcPct val="95000"/>
              </a:lnSpc>
              <a:spcBef>
                <a:spcPts val="827"/>
              </a:spcBef>
              <a:spcAft>
                <a:spcPts val="0"/>
              </a:spcAft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646" dirty="0">
                <a:latin typeface="Times New Roman" panose="02020603050405020304" pitchFamily="18" charset="0"/>
                <a:cs typeface="Times New Roman" panose="02020603050405020304" pitchFamily="18" charset="0"/>
              </a:rPr>
              <a:t>→</a:t>
            </a:r>
            <a:r>
              <a:rPr lang="cs-CZ" sz="2646" dirty="0">
                <a:cs typeface="Times New Roman" panose="02020603050405020304" pitchFamily="18" charset="0"/>
              </a:rPr>
              <a:t>původní </a:t>
            </a:r>
            <a:r>
              <a:rPr lang="cs-CZ" sz="2646" dirty="0" err="1">
                <a:cs typeface="Times New Roman" panose="02020603050405020304" pitchFamily="18" charset="0"/>
              </a:rPr>
              <a:t>tRNA</a:t>
            </a:r>
            <a:r>
              <a:rPr lang="cs-CZ" sz="2646" dirty="0">
                <a:cs typeface="Times New Roman" panose="02020603050405020304" pitchFamily="18" charset="0"/>
              </a:rPr>
              <a:t> </a:t>
            </a:r>
            <a:r>
              <a:rPr lang="cs-CZ" sz="2646" dirty="0" smtClean="0">
                <a:cs typeface="Times New Roman" panose="02020603050405020304" pitchFamily="18" charset="0"/>
              </a:rPr>
              <a:t>opouští </a:t>
            </a:r>
            <a:r>
              <a:rPr lang="cs-CZ" sz="2646" dirty="0">
                <a:cs typeface="Times New Roman" panose="02020603050405020304" pitchFamily="18" charset="0"/>
              </a:rPr>
              <a:t>ribozom a po připojení další AMK může být opět využita</a:t>
            </a:r>
          </a:p>
        </p:txBody>
      </p:sp>
    </p:spTree>
    <p:extLst>
      <p:ext uri="{BB962C8B-B14F-4D97-AF65-F5344CB8AC3E}">
        <p14:creationId xmlns:p14="http://schemas.microsoft.com/office/powerpoint/2010/main" val="404656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6082" name="Picture 1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6" t="609" r="878" b="8537"/>
          <a:stretch/>
        </p:blipFill>
        <p:spPr bwMode="auto">
          <a:xfrm>
            <a:off x="2880072" y="1259557"/>
            <a:ext cx="4104456" cy="61084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1840" y="-9273"/>
            <a:ext cx="8693150" cy="146050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Schéma translace; podle sekvence m RNA vzniká v ribozomu nový proteinový řetězec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38014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671" y="1908013"/>
            <a:ext cx="7628073" cy="3672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9247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51881" y="1038224"/>
            <a:ext cx="8177850" cy="576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867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Kde se v buňce nacházejí ribozomy?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Co udává genetická informace přepsaná z DNA do </a:t>
            </a:r>
            <a:r>
              <a:rPr lang="cs-CZ" dirty="0" err="1" smtClean="0"/>
              <a:t>mRNA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Podle obrázku v prezentaci popište strukturu </a:t>
            </a:r>
            <a:r>
              <a:rPr lang="cs-CZ" dirty="0" err="1" smtClean="0"/>
              <a:t>tRNA</a:t>
            </a:r>
            <a:r>
              <a:rPr lang="cs-CZ" dirty="0" smtClean="0"/>
              <a:t>.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Kolik různých </a:t>
            </a:r>
            <a:r>
              <a:rPr lang="cs-CZ" dirty="0" err="1" smtClean="0"/>
              <a:t>tRNA</a:t>
            </a:r>
            <a:r>
              <a:rPr lang="cs-CZ" dirty="0" smtClean="0"/>
              <a:t> se podílí na translaci a proč právě tento počet?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/>
              <a:t>Jak jsou transportovány jednotlivé aminokyseliny (AMK) do </a:t>
            </a:r>
            <a:r>
              <a:rPr lang="cs-CZ" dirty="0" smtClean="0"/>
              <a:t>ribozomu, k čemu na ribozomu dochází? Využijte obrázek v prezentaci.</a:t>
            </a:r>
            <a:endParaRPr lang="cs-CZ" dirty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 smtClean="0"/>
          </a:p>
          <a:p>
            <a:pPr marL="514350" indent="-514350"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88599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zoom/>
      </p:transition>
    </mc:Choice>
    <mc:Fallback xmlns="">
      <p:transition spd="slow">
        <p:zoom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</a:t>
            </a:r>
            <a:r>
              <a:rPr lang="cs-CZ" dirty="0"/>
              <a:t> KOČÁREK, Eduard. </a:t>
            </a:r>
            <a:r>
              <a:rPr lang="cs-CZ" i="1" dirty="0"/>
              <a:t>Genetika</a:t>
            </a:r>
            <a:r>
              <a:rPr lang="cs-CZ" dirty="0"/>
              <a:t>. Praha: </a:t>
            </a:r>
            <a:r>
              <a:rPr lang="cs-CZ" dirty="0" err="1"/>
              <a:t>Scientia</a:t>
            </a:r>
            <a:r>
              <a:rPr lang="cs-CZ" dirty="0"/>
              <a:t>, 2008, ISBN 978-80-86960-36-4.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/>
              <a:t> VACÍK, Jiří a kol. </a:t>
            </a:r>
            <a:r>
              <a:rPr lang="cs-CZ" i="1" dirty="0"/>
              <a:t>Přehled středoškolské chemie</a:t>
            </a:r>
            <a:r>
              <a:rPr lang="cs-CZ" dirty="0"/>
              <a:t>. Praha: SPN, 1999, ISBN 80-7235-108-7.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2691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OBRAZOVÝ MATERIÁL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 Str.12- </a:t>
            </a:r>
            <a:r>
              <a:rPr lang="en-US" dirty="0"/>
              <a:t>PLUMA. </a:t>
            </a:r>
            <a:r>
              <a:rPr lang="en-US" i="1" dirty="0" err="1"/>
              <a:t>wikimedia.commons</a:t>
            </a:r>
            <a:r>
              <a:rPr lang="en-US" dirty="0"/>
              <a:t> [online]. [cit. </a:t>
            </a:r>
            <a:r>
              <a:rPr lang="cs-CZ" dirty="0" smtClean="0"/>
              <a:t>15.9.2014</a:t>
            </a:r>
            <a:r>
              <a:rPr lang="en-US" dirty="0" smtClean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</a:t>
            </a:r>
            <a:r>
              <a:rPr lang="en-US" dirty="0">
                <a:hlinkClick r:id="rId2"/>
              </a:rPr>
              <a:t>http://</a:t>
            </a:r>
            <a:r>
              <a:rPr lang="en-US" dirty="0" smtClean="0">
                <a:hlinkClick r:id="rId2"/>
              </a:rPr>
              <a:t>commons.wikimedia.org/wiki/File:Ribosome.png?uselang=c</a:t>
            </a:r>
            <a:endParaRPr lang="cs-CZ" dirty="0" smtClean="0"/>
          </a:p>
          <a:p>
            <a:r>
              <a:rPr lang="cs-CZ" dirty="0"/>
              <a:t> STR.13- </a:t>
            </a:r>
            <a:r>
              <a:rPr lang="cs-CZ" dirty="0" smtClean="0"/>
              <a:t>LADYOFHATS</a:t>
            </a:r>
            <a:r>
              <a:rPr lang="cs-CZ" dirty="0"/>
              <a:t>. </a:t>
            </a:r>
            <a:r>
              <a:rPr lang="cs-CZ" i="1" dirty="0" err="1"/>
              <a:t>wikimedia.commons</a:t>
            </a:r>
            <a:r>
              <a:rPr lang="cs-CZ" dirty="0"/>
              <a:t> [online]. [cit. </a:t>
            </a:r>
            <a:r>
              <a:rPr lang="cs-CZ" dirty="0" smtClean="0"/>
              <a:t>15.9.2014]. </a:t>
            </a:r>
            <a:r>
              <a:rPr lang="cs-CZ" dirty="0"/>
              <a:t>Dostupný na </a:t>
            </a:r>
            <a:r>
              <a:rPr lang="cs-CZ" dirty="0" smtClean="0"/>
              <a:t>WWW:</a:t>
            </a:r>
          </a:p>
          <a:p>
            <a:pPr marL="0" indent="0">
              <a:buNone/>
            </a:pP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commons.wikimedia.org/wiki/File:Ribosome_mRNA_translation_en.svg?uselang=cs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4986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:zoom/>
      </p:transition>
    </mc:Choice>
    <mc:Fallback>
      <p:transition spd="slow">
        <p:zoom/>
      </p:transition>
    </mc:Fallback>
  </mc:AlternateContent>
</p:sld>
</file>

<file path=ppt/theme/theme1.xml><?xml version="1.0" encoding="utf-8"?>
<a:theme xmlns:a="http://schemas.openxmlformats.org/drawingml/2006/main" name="Hloubka">
  <a:themeElements>
    <a:clrScheme name="Hloubka">
      <a:dk1>
        <a:sysClr val="windowText" lastClr="000000"/>
      </a:dk1>
      <a:lt1>
        <a:sysClr val="window" lastClr="FFFFFF"/>
      </a:lt1>
      <a:dk2>
        <a:srgbClr val="454551"/>
      </a:dk2>
      <a:lt2>
        <a:srgbClr val="F2ACD2"/>
      </a:lt2>
      <a:accent1>
        <a:srgbClr val="E32D91"/>
      </a:accent1>
      <a:accent2>
        <a:srgbClr val="C830CC"/>
      </a:accent2>
      <a:accent3>
        <a:srgbClr val="4EA6DC"/>
      </a:accent3>
      <a:accent4>
        <a:srgbClr val="4775E7"/>
      </a:accent4>
      <a:accent5>
        <a:srgbClr val="8971E1"/>
      </a:accent5>
      <a:accent6>
        <a:srgbClr val="D54773"/>
      </a:accent6>
      <a:hlink>
        <a:srgbClr val="6B9F25"/>
      </a:hlink>
      <a:folHlink>
        <a:srgbClr val="8C8C8C"/>
      </a:folHlink>
    </a:clrScheme>
    <a:fontScheme name="Hloubka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Hloubka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epth" id="{7BEAFC2A-325C-49C4-AC08-2B765DA903F9}" vid="{3016C5A4-E631-4977-A608-ACFB47552625}"/>
    </a:ext>
  </a:extLst>
</a:theme>
</file>

<file path=ppt/theme/theme2.xml><?xml version="1.0" encoding="utf-8"?>
<a:theme xmlns:a="http://schemas.openxmlformats.org/drawingml/2006/main" name="Motiv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Hloubka</Template>
  <TotalTime>34588</TotalTime>
  <Words>682</Words>
  <Application>Microsoft Office PowerPoint</Application>
  <PresentationFormat>Vlastní</PresentationFormat>
  <Paragraphs>70</Paragraphs>
  <Slides>16</Slides>
  <Notes>8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3" baseType="lpstr">
      <vt:lpstr>Arial</vt:lpstr>
      <vt:lpstr>Calibri</vt:lpstr>
      <vt:lpstr>Corbel</vt:lpstr>
      <vt:lpstr>Lucida Sans Unicode</vt:lpstr>
      <vt:lpstr>Times New Roman</vt:lpstr>
      <vt:lpstr>Wingdings</vt:lpstr>
      <vt:lpstr>Hloubka</vt:lpstr>
      <vt:lpstr>Prezentace aplikace PowerPoint</vt:lpstr>
      <vt:lpstr>Anotace</vt:lpstr>
      <vt:lpstr>PROTEOSYNTÉZA   TRANSLACE</vt:lpstr>
      <vt:lpstr>Proteosyntéza ‏</vt:lpstr>
      <vt:lpstr>RNA kyseliny</vt:lpstr>
      <vt:lpstr>Průběh translace</vt:lpstr>
      <vt:lpstr>Struktura tRNA</vt:lpstr>
      <vt:lpstr>t RNA: sekundární (a) a terciární (b) struktura; ramena a smyčky jsou barevně odlišeny; kromě A,C,G,U obsahuje také nukleotidy s vedlejšími bázemi (dihydrouridin a pseudouridin)</vt:lpstr>
      <vt:lpstr>Prezentace aplikace PowerPoint</vt:lpstr>
      <vt:lpstr>Vazebná místa na ribozomu</vt:lpstr>
      <vt:lpstr>Schéma translace; podle sekvence m RNA vzniká v ribozomu nový proteinový řetězec</vt:lpstr>
      <vt:lpstr>Prezentace aplikace PowerPoint</vt:lpstr>
      <vt:lpstr>Prezentace aplikace PowerPoint</vt:lpstr>
      <vt:lpstr>OPAKOVÁNÍ</vt:lpstr>
      <vt:lpstr>ZDROJE</vt:lpstr>
      <vt:lpstr>OBRAZOVÝ MATERIÁL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6)Translace</dc:title>
  <dc:creator>fialova</dc:creator>
  <cp:lastModifiedBy>Pavel Fiala</cp:lastModifiedBy>
  <cp:revision>21</cp:revision>
  <cp:lastPrinted>1601-01-01T00:00:00Z</cp:lastPrinted>
  <dcterms:created xsi:type="dcterms:W3CDTF">1601-01-01T00:00:00Z</dcterms:created>
  <dcterms:modified xsi:type="dcterms:W3CDTF">2014-03-06T15:06:23Z</dcterms:modified>
</cp:coreProperties>
</file>