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6" r:id="rId1"/>
  </p:sldMasterIdLst>
  <p:notesMasterIdLst>
    <p:notesMasterId r:id="rId15"/>
  </p:notesMasterIdLst>
  <p:sldIdLst>
    <p:sldId id="287" r:id="rId2"/>
    <p:sldId id="288" r:id="rId3"/>
    <p:sldId id="261" r:id="rId4"/>
    <p:sldId id="282" r:id="rId5"/>
    <p:sldId id="289" r:id="rId6"/>
    <p:sldId id="290" r:id="rId7"/>
    <p:sldId id="291" r:id="rId8"/>
    <p:sldId id="264" r:id="rId9"/>
    <p:sldId id="292" r:id="rId10"/>
    <p:sldId id="283" r:id="rId11"/>
    <p:sldId id="285" r:id="rId12"/>
    <p:sldId id="286" r:id="rId13"/>
    <p:sldId id="293" r:id="rId14"/>
  </p:sldIdLst>
  <p:sldSz cx="10080625" cy="7559675"/>
  <p:notesSz cx="7559675" cy="10691813"/>
  <p:defaultTextStyle>
    <a:defPPr>
      <a:defRPr lang="en-GB"/>
    </a:defPPr>
    <a:lvl1pPr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>
      <p:cViewPr>
        <p:scale>
          <a:sx n="80" d="100"/>
          <a:sy n="80" d="100"/>
        </p:scale>
        <p:origin x="-654" y="-54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37175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8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0438" cy="480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0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fld id="{8E317DF0-D898-4978-B5F7-9593031B12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64632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8075" y="812800"/>
            <a:ext cx="5334000" cy="40005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551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86EA1D9-40BE-45C6-9D0E-C3944C59ACBF}" type="slidenum">
              <a:rPr lang="cs-CZ"/>
              <a:pPr/>
              <a:t>3</a:t>
            </a:fld>
            <a:endParaRPr lang="cs-CZ"/>
          </a:p>
        </p:txBody>
      </p:sp>
      <p:sp>
        <p:nvSpPr>
          <p:cNvPr id="34817" name="Text Box 1"/>
          <p:cNvSpPr txBox="1">
            <a:spLocks noChangeArrowheads="1"/>
          </p:cNvSpPr>
          <p:nvPr/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481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2025" cy="48053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1590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81BDDE2-BAA4-4D6A-9C27-74DE2B6B77C3}" type="slidenum">
              <a:rPr lang="cs-CZ"/>
              <a:pPr/>
              <a:t>8</a:t>
            </a:fld>
            <a:endParaRPr lang="cs-CZ"/>
          </a:p>
        </p:txBody>
      </p:sp>
      <p:sp>
        <p:nvSpPr>
          <p:cNvPr id="37889" name="Text Box 1"/>
          <p:cNvSpPr txBox="1">
            <a:spLocks noChangeArrowheads="1"/>
          </p:cNvSpPr>
          <p:nvPr/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789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2025" cy="48053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1413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FD804-5CA1-4DC2-9183-E06CA15D585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3FE34-7BFC-423A-89AF-035B493A7F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850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28BC-4E12-4781-9260-4848DE4A09A3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7720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5459F-7627-4731-9FC7-39B9205588E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2A5BC-0C88-48F3-8533-F54641692A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187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4539-E975-4E0E-9E08-AAD23B0BB32C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5CF2-FCEB-4032-A5BA-573089665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717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D407D-D82E-4EE0-BC0F-CB49E31F7A1C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C54CB-1C67-4DB9-81CE-D2B25D51E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43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5F0AC-45E1-43AD-8DF0-B6A0E8F9F17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1E60-29FD-4480-AF96-8811FDA5AA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807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80228-663E-4813-BC6C-CD21CA32597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54ED8-C8FD-4B1B-9FB6-0B5563B6C1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011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3272-44AF-4CBF-B50B-628973BED1D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3496-5F20-4965-9102-7DCF4ABE0D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384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0ECA2-DA39-43A8-A7DE-F338779108DD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B461-698A-4EE9-B8B0-7CFE3C494A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150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C0211-8367-4450-BDD7-D06E169711BC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252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7BE90-4462-417A-A956-1F6732709F2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0030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427-2612-4A39-9CE0-312086F0529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351817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977-0778-43F5-AA18-15D51F482491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232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DA7C4-F701-440F-884A-62C97EB7AFA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8159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7241C-5E16-4883-8610-745C10E8F40D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6925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6DC2-AC3B-4B69-8ACC-252B36F95A0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105A3-41B8-41F9-A4E9-8C56F2A212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3344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C21EA-D44B-4EA8-8915-ACD889C37E8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A299D-E51A-47AF-AAF7-CB225A0F9F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582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226027B-06E4-4CD7-9907-EDB7335EFC9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46A407E-34FA-43DD-A070-ED91922AD7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80351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Chromosome_en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91343607"/>
              </p:ext>
            </p:extLst>
          </p:nvPr>
        </p:nvGraphicFramePr>
        <p:xfrm>
          <a:off x="912787" y="2430455"/>
          <a:ext cx="8493177" cy="2806044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VY_32_INOVACE_1C_09_Genetika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eukaryoticke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bunky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chromozomy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3355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 počtem a utvářením chromozomů v eukaryotických buňkách, změnami probíhajícími při dělení jader a následně buněk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prezentace je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 </a:t>
            </a:r>
            <a:r>
              <a:rPr lang="cs-CZ" dirty="0" err="1" smtClean="0"/>
              <a:t>euchromatin</a:t>
            </a:r>
            <a:r>
              <a:rPr lang="cs-CZ" dirty="0" smtClean="0"/>
              <a:t>, heterochromatin, chromatida, centromera,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0570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4825" y="503238"/>
            <a:ext cx="9074150" cy="1514475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38880" rIns="0" bIns="0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 fontAlgn="base">
              <a:lnSpc>
                <a:spcPct val="100000"/>
              </a:lnSpc>
              <a:spcAft>
                <a:spcPct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GENETIKA EUKARYOTICKÉ BUŇKY</a:t>
            </a:r>
            <a:endParaRPr lang="cs-CZ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Jaderný genom eukaryotické buňky</a:t>
            </a:r>
            <a:endParaRPr lang="cs-CZ" sz="4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/>
              <a:t>  </a:t>
            </a:r>
            <a:r>
              <a:rPr lang="cs-CZ" sz="5900" dirty="0" smtClean="0"/>
              <a:t>rozdělen do určitého počtu chromozomů; počet většinou diploidní (chromozomy v párech); 2n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5800" dirty="0" smtClean="0"/>
              <a:t>  počet a utváření chromozomů je druhově specifické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5800" dirty="0"/>
              <a:t> </a:t>
            </a:r>
            <a:r>
              <a:rPr lang="cs-CZ" sz="5800" dirty="0" smtClean="0"/>
              <a:t> chromozomy tvořeny jadernou hmotou = </a:t>
            </a:r>
            <a:r>
              <a:rPr lang="cs-CZ" sz="5800" b="1" i="1" dirty="0" smtClean="0">
                <a:solidFill>
                  <a:schemeClr val="accent1"/>
                </a:solidFill>
              </a:rPr>
              <a:t>chromatin</a:t>
            </a:r>
          </a:p>
          <a:p>
            <a:pPr marL="0" indent="0">
              <a:buNone/>
            </a:pPr>
            <a:endParaRPr lang="cs-CZ" sz="5800" b="1" i="1" dirty="0">
              <a:solidFill>
                <a:schemeClr val="accent1"/>
              </a:solidFill>
            </a:endParaRPr>
          </a:p>
          <a:p>
            <a:pPr marL="425450" indent="-320675" fontAlgn="base">
              <a:lnSpc>
                <a:spcPct val="100000"/>
              </a:lnSpc>
              <a:spcBef>
                <a:spcPts val="875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anose="05000000000000000000" pitchFamily="2" charset="2"/>
              <a:buNone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410700" algn="l"/>
              </a:tabLst>
            </a:pPr>
            <a:r>
              <a:rPr lang="cs-CZ" sz="5800" b="1" i="1" dirty="0" smtClean="0">
                <a:latin typeface="Arial" panose="020B0604020202020204" pitchFamily="34" charset="0"/>
              </a:rPr>
              <a:t>a)</a:t>
            </a:r>
            <a:r>
              <a:rPr lang="cs-CZ" sz="5800" b="1" i="1" dirty="0" err="1" smtClean="0">
                <a:solidFill>
                  <a:schemeClr val="accent1"/>
                </a:solidFill>
                <a:latin typeface="Arial" panose="020B0604020202020204" pitchFamily="34" charset="0"/>
              </a:rPr>
              <a:t>euchromatin</a:t>
            </a:r>
            <a:r>
              <a:rPr lang="cs-CZ" sz="5800" dirty="0" smtClean="0">
                <a:solidFill>
                  <a:schemeClr val="accent1"/>
                </a:solidFill>
                <a:latin typeface="Arial" panose="020B0604020202020204" pitchFamily="34" charset="0"/>
              </a:rPr>
              <a:t> </a:t>
            </a:r>
            <a:r>
              <a:rPr lang="cs-CZ" sz="5800" dirty="0" smtClean="0">
                <a:latin typeface="Arial" panose="020B0604020202020204" pitchFamily="34" charset="0"/>
              </a:rPr>
              <a:t>- málo </a:t>
            </a:r>
            <a:r>
              <a:rPr lang="cs-CZ" sz="5800" dirty="0">
                <a:latin typeface="Arial" panose="020B0604020202020204" pitchFamily="34" charset="0"/>
              </a:rPr>
              <a:t>spiralizovaný, hojně transkribovaný úsek</a:t>
            </a:r>
          </a:p>
          <a:p>
            <a:pPr marL="425450" indent="-320675" fontAlgn="base">
              <a:lnSpc>
                <a:spcPct val="100000"/>
              </a:lnSpc>
              <a:spcBef>
                <a:spcPts val="875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anose="05000000000000000000" pitchFamily="2" charset="2"/>
              <a:buNone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410700" algn="l"/>
              </a:tabLst>
            </a:pPr>
            <a:r>
              <a:rPr lang="cs-CZ" sz="5800" b="1" i="1" dirty="0" smtClean="0">
                <a:latin typeface="Arial" panose="020B0604020202020204" pitchFamily="34" charset="0"/>
              </a:rPr>
              <a:t>b)</a:t>
            </a:r>
            <a:r>
              <a:rPr lang="cs-CZ" sz="5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heterochromatin</a:t>
            </a:r>
            <a:r>
              <a:rPr lang="cs-CZ" sz="5800" b="1" i="1" dirty="0" smtClean="0">
                <a:latin typeface="Arial" panose="020B0604020202020204" pitchFamily="34" charset="0"/>
              </a:rPr>
              <a:t> </a:t>
            </a:r>
            <a:r>
              <a:rPr lang="cs-CZ" sz="5800" dirty="0" smtClean="0">
                <a:latin typeface="Arial" panose="020B0604020202020204" pitchFamily="34" charset="0"/>
              </a:rPr>
              <a:t>- hodně </a:t>
            </a:r>
            <a:r>
              <a:rPr lang="cs-CZ" sz="5800" dirty="0">
                <a:latin typeface="Arial" panose="020B0604020202020204" pitchFamily="34" charset="0"/>
              </a:rPr>
              <a:t>spiralizovaný, málo transkribovaný, dobře barvitelný a pozorovatelný; během buněčného dělení</a:t>
            </a:r>
          </a:p>
          <a:p>
            <a:pPr marL="0" indent="0">
              <a:buNone/>
            </a:pPr>
            <a:endParaRPr lang="cs-CZ" sz="3500" b="1" i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4910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825" y="1566"/>
            <a:ext cx="8694539" cy="1461188"/>
          </a:xfrm>
        </p:spPr>
        <p:txBody>
          <a:bodyPr/>
          <a:lstStyle/>
          <a:p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Eukaryotický chromozom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8141" y="1259557"/>
            <a:ext cx="8461540" cy="597666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>
                <a:latin typeface="Arial" panose="020B0604020202020204" pitchFamily="34" charset="0"/>
              </a:rPr>
              <a:t>lineární vláknitý útvar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dirty="0">
                <a:latin typeface="Arial" panose="020B0604020202020204" pitchFamily="34" charset="0"/>
              </a:rPr>
              <a:t>většinou rozdělen </a:t>
            </a:r>
            <a:r>
              <a:rPr lang="cs-CZ" b="1" i="1" dirty="0">
                <a:solidFill>
                  <a:schemeClr val="accent1"/>
                </a:solidFill>
                <a:latin typeface="Arial" panose="020B0604020202020204" pitchFamily="34" charset="0"/>
              </a:rPr>
              <a:t>centromerou na dvě raménka </a:t>
            </a:r>
            <a:r>
              <a:rPr lang="cs-CZ" dirty="0">
                <a:latin typeface="Arial" panose="020B0604020202020204" pitchFamily="34" charset="0"/>
              </a:rPr>
              <a:t>(p-krátké a q-dlouhé); centromera se uplatňuje při jaderném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>
                <a:latin typeface="Arial" panose="020B0604020202020204" pitchFamily="34" charset="0"/>
              </a:rPr>
              <a:t>vlákno tvořící chromozom (</a:t>
            </a:r>
            <a:r>
              <a:rPr lang="cs-CZ" dirty="0" err="1">
                <a:latin typeface="Arial" panose="020B0604020202020204" pitchFamily="34" charset="0"/>
              </a:rPr>
              <a:t>p+q</a:t>
            </a:r>
            <a:r>
              <a:rPr lang="cs-CZ" dirty="0">
                <a:latin typeface="Arial" panose="020B0604020202020204" pitchFamily="34" charset="0"/>
              </a:rPr>
              <a:t> raménko) nazýváme </a:t>
            </a:r>
            <a:r>
              <a:rPr lang="cs-CZ" b="1" i="1" dirty="0">
                <a:solidFill>
                  <a:schemeClr val="accent1"/>
                </a:solidFill>
                <a:latin typeface="Arial" panose="020B0604020202020204" pitchFamily="34" charset="0"/>
              </a:rPr>
              <a:t>chromatida</a:t>
            </a:r>
            <a:r>
              <a:rPr lang="cs-CZ" b="1" dirty="0">
                <a:latin typeface="Arial" panose="020B0604020202020204" pitchFamily="34" charset="0"/>
              </a:rPr>
              <a:t>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>
                <a:latin typeface="Arial" panose="020B0604020202020204" pitchFamily="34" charset="0"/>
              </a:rPr>
              <a:t>chromozom může být buď </a:t>
            </a:r>
            <a:r>
              <a:rPr lang="cs-CZ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jednochromatidový</a:t>
            </a:r>
            <a:r>
              <a:rPr lang="cs-CZ" dirty="0">
                <a:latin typeface="Arial" panose="020B0604020202020204" pitchFamily="34" charset="0"/>
              </a:rPr>
              <a:t> (na konci jaderného dělení-mitózy) nebo </a:t>
            </a:r>
            <a:r>
              <a:rPr lang="cs-CZ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dvouchromatidový</a:t>
            </a:r>
            <a:r>
              <a:rPr lang="cs-CZ" b="1" i="1" dirty="0">
                <a:solidFill>
                  <a:schemeClr val="accent1"/>
                </a:solidFill>
                <a:latin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</a:rPr>
              <a:t>(vzniká zdvojením </a:t>
            </a:r>
            <a:r>
              <a:rPr lang="cs-CZ" dirty="0" err="1">
                <a:latin typeface="Arial" panose="020B0604020202020204" pitchFamily="34" charset="0"/>
              </a:rPr>
              <a:t>jednochromatidového</a:t>
            </a:r>
            <a:r>
              <a:rPr lang="cs-CZ" dirty="0">
                <a:latin typeface="Arial" panose="020B0604020202020204" pitchFamily="34" charset="0"/>
              </a:rPr>
              <a:t> v S-fázi buněčného cyklu, dochází k replikaci DNA; před mitózou</a:t>
            </a:r>
            <a:r>
              <a:rPr lang="cs-CZ" dirty="0" smtClean="0">
                <a:latin typeface="Arial" panose="020B0604020202020204" pitchFamily="34" charset="0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latin typeface="Arial" panose="020B0604020202020204" pitchFamily="34" charset="0"/>
              </a:rPr>
              <a:t> obě chromatidy ve </a:t>
            </a:r>
            <a:r>
              <a:rPr lang="cs-CZ" dirty="0" err="1">
                <a:latin typeface="Arial" panose="020B0604020202020204" pitchFamily="34" charset="0"/>
              </a:rPr>
              <a:t>dvouchromatidovém</a:t>
            </a:r>
            <a:r>
              <a:rPr lang="cs-CZ" dirty="0">
                <a:latin typeface="Arial" panose="020B0604020202020204" pitchFamily="34" charset="0"/>
              </a:rPr>
              <a:t> chromozomu obsahují zcela shodnou genetickou informaci a jsou spolu spojeny pouze v oblasti </a:t>
            </a:r>
            <a:r>
              <a:rPr lang="cs-CZ" b="1" i="1" dirty="0">
                <a:solidFill>
                  <a:schemeClr val="accent1"/>
                </a:solidFill>
                <a:latin typeface="Arial" panose="020B0604020202020204" pitchFamily="34" charset="0"/>
              </a:rPr>
              <a:t>centromery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4942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stavba chromozomu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>
                <a:latin typeface="Arial" panose="020B0604020202020204" pitchFamily="34" charset="0"/>
              </a:rPr>
              <a:t>vlákno </a:t>
            </a:r>
            <a:r>
              <a:rPr lang="cs-CZ" sz="2800" dirty="0">
                <a:latin typeface="Arial" panose="020B0604020202020204" pitchFamily="34" charset="0"/>
              </a:rPr>
              <a:t>DNA a specifické proteiny, zejména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histony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>
                <a:latin typeface="Arial" panose="020B0604020202020204" pitchFamily="34" charset="0"/>
              </a:rPr>
              <a:t>DNA a histony vytvářejí základní stavební jednotku chromozomu=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nukleohistonový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 komplex (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</a:rPr>
              <a:t>nukeohistonové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 vlákno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); </a:t>
            </a:r>
            <a:r>
              <a:rPr lang="cs-CZ" sz="2800" b="1" i="1" dirty="0" err="1" smtClean="0">
                <a:solidFill>
                  <a:schemeClr val="accent1"/>
                </a:solidFill>
                <a:latin typeface="Arial" panose="020B0604020202020204" pitchFamily="34" charset="0"/>
              </a:rPr>
              <a:t>nukleozom</a:t>
            </a:r>
            <a:endParaRPr lang="cs-CZ" sz="2800" b="1" i="1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histony</a:t>
            </a:r>
            <a:r>
              <a:rPr lang="cs-CZ" sz="3200" dirty="0" smtClean="0"/>
              <a:t>- H2A, H2B, H3, H4; H1 se vyskytuje méně a nepodílí se na </a:t>
            </a:r>
            <a:r>
              <a:rPr lang="cs-CZ" sz="3200" dirty="0" smtClean="0"/>
              <a:t>stavbě </a:t>
            </a:r>
            <a:r>
              <a:rPr lang="cs-CZ" sz="3200" dirty="0" err="1" smtClean="0"/>
              <a:t>nukleozomu</a:t>
            </a:r>
            <a:endParaRPr lang="cs-CZ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>
                <a:latin typeface="Arial" panose="020B0604020202020204" pitchFamily="34" charset="0"/>
              </a:rPr>
              <a:t>každá chromatida obsahuje jedinou molekulu </a:t>
            </a:r>
            <a:r>
              <a:rPr lang="cs-CZ" sz="3200" dirty="0" smtClean="0">
                <a:latin typeface="Arial" panose="020B0604020202020204" pitchFamily="34" charset="0"/>
              </a:rPr>
              <a:t>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latin typeface="Arial" panose="020B0604020202020204" pitchFamily="34" charset="0"/>
              </a:rPr>
              <a:t> délka DNA v buňce cca 2 m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20451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Proměna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nukleohistonového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vlákna v průběhu jaderného dělení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2012413"/>
            <a:ext cx="8461540" cy="515179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 započetím mitózy je protažené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(chromozom připomíná tenkou dlouhou nit, není pozorovatelný v optickém mikroskopu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v počátečních fázích mitózy,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 profáz</a:t>
            </a:r>
            <a:r>
              <a:rPr lang="cs-CZ" sz="28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se mnohokrát ohýbá, stáčí do spirály a skládá (chromozom se zkrátí cca na setinu své délky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chromatidy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jsou širší a v mikroskopu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pozorovatelné</a:t>
            </a:r>
            <a:r>
              <a:rPr lang="cs-CZ" dirty="0" smtClean="0"/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→ děj označujeme jako </a:t>
            </a:r>
            <a:r>
              <a:rPr lang="cs-CZ" sz="2800" b="1" i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spiralizaci</a:t>
            </a:r>
            <a:r>
              <a:rPr lang="cs-CZ" sz="28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nebo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kondenzaci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chromozomu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kondenzované chromozomy lze dobře obarvit, poté se dají rozlišit a spočítat → význam pro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cytogenetická vyšetření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9603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949"/>
          <a:stretch/>
        </p:blipFill>
        <p:spPr bwMode="auto">
          <a:xfrm>
            <a:off x="2592040" y="1043533"/>
            <a:ext cx="4548313" cy="6348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1" y="251445"/>
            <a:ext cx="8694539" cy="103616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Základní </a:t>
            </a:r>
            <a:r>
              <a:rPr lang="cs-CZ" sz="3200" dirty="0"/>
              <a:t>č</a:t>
            </a:r>
            <a:r>
              <a:rPr lang="cs-CZ" sz="3200" dirty="0" smtClean="0"/>
              <a:t>ásti eukaryotického chromozomu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2" b="8904"/>
          <a:stretch/>
        </p:blipFill>
        <p:spPr bwMode="auto">
          <a:xfrm>
            <a:off x="3096097" y="1403574"/>
            <a:ext cx="3384376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7824" y="410467"/>
            <a:ext cx="8694539" cy="96415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Struktura </a:t>
            </a:r>
            <a:r>
              <a:rPr lang="cs-CZ" sz="2400" dirty="0" err="1" smtClean="0"/>
              <a:t>nukleohistonového</a:t>
            </a:r>
            <a:r>
              <a:rPr lang="cs-CZ" sz="2400" dirty="0" smtClean="0"/>
              <a:t> komplexu při různém zvětšení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33806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2040" y="1547589"/>
            <a:ext cx="4981575" cy="5705475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Struktura eukaryotického chromozomu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69504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jsou základní rozdíly mezi jádrem prokaryotické a eukaryotické buňky?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je rozdíl mezi </a:t>
            </a:r>
            <a:r>
              <a:rPr lang="cs-CZ" dirty="0" err="1" smtClean="0"/>
              <a:t>euchromatinem</a:t>
            </a:r>
            <a:r>
              <a:rPr lang="cs-CZ" dirty="0" smtClean="0"/>
              <a:t> a heterochromatinem?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nazývá základní stavební jednotka chromozomu?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 pojem: chromatida.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jakých fázích buněčného cyklu se nachází </a:t>
            </a:r>
            <a:r>
              <a:rPr lang="cs-CZ" dirty="0" err="1" smtClean="0"/>
              <a:t>jednochromatidový</a:t>
            </a:r>
            <a:r>
              <a:rPr lang="cs-CZ" dirty="0" smtClean="0"/>
              <a:t> a </a:t>
            </a:r>
            <a:r>
              <a:rPr lang="cs-CZ" dirty="0" err="1" smtClean="0"/>
              <a:t>dvouchromatidový</a:t>
            </a:r>
            <a:r>
              <a:rPr lang="cs-CZ" dirty="0" smtClean="0"/>
              <a:t> chromozom?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5774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2995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Str. 8 a 9-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Str.10- KES47. </a:t>
            </a:r>
            <a:r>
              <a:rPr lang="cs-CZ" i="1" dirty="0" err="1"/>
              <a:t>wikimedia.commons</a:t>
            </a:r>
            <a:r>
              <a:rPr lang="cs-CZ" dirty="0"/>
              <a:t> [online]. [cit. 11.3.2014].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commons.wikimedia.org/wiki/File:Chromosome_en.svg?uselang=cs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862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558</Words>
  <Application>Microsoft Office PowerPoint</Application>
  <PresentationFormat>Vlastní</PresentationFormat>
  <Paragraphs>66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Hloubka</vt:lpstr>
      <vt:lpstr>Snímek 1</vt:lpstr>
      <vt:lpstr>Anotace</vt:lpstr>
      <vt:lpstr>GENETIKA EUKARYOTICKÉ BUŇKY</vt:lpstr>
      <vt:lpstr>Jaderný genom eukaryotické buňky</vt:lpstr>
      <vt:lpstr>Eukaryotický chromozom</vt:lpstr>
      <vt:lpstr>Vnitřní stavba chromozomu</vt:lpstr>
      <vt:lpstr>Proměna nukleohistonového vlákna v průběhu jaderného dělení</vt:lpstr>
      <vt:lpstr>Základní části eukaryotického chromozomu</vt:lpstr>
      <vt:lpstr>Struktura nukleohistonového komplexu při různém zvětšení</vt:lpstr>
      <vt:lpstr>Struktura eukaryotického chromozomu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9)Genetika euk.buňky</dc:title>
  <dc:creator>fialova</dc:creator>
  <cp:lastModifiedBy>Dum</cp:lastModifiedBy>
  <cp:revision>25</cp:revision>
  <cp:lastPrinted>1601-01-01T00:00:00Z</cp:lastPrinted>
  <dcterms:created xsi:type="dcterms:W3CDTF">2010-02-17T18:30:37Z</dcterms:created>
  <dcterms:modified xsi:type="dcterms:W3CDTF">2014-03-11T17:52:10Z</dcterms:modified>
</cp:coreProperties>
</file>