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6" r:id="rId1"/>
  </p:sldMasterIdLst>
  <p:notesMasterIdLst>
    <p:notesMasterId r:id="rId16"/>
  </p:notesMasterIdLst>
  <p:sldIdLst>
    <p:sldId id="289" r:id="rId2"/>
    <p:sldId id="290" r:id="rId3"/>
    <p:sldId id="281" r:id="rId4"/>
    <p:sldId id="283" r:id="rId5"/>
    <p:sldId id="268" r:id="rId6"/>
    <p:sldId id="284" r:id="rId7"/>
    <p:sldId id="285" r:id="rId8"/>
    <p:sldId id="267" r:id="rId9"/>
    <p:sldId id="292" r:id="rId10"/>
    <p:sldId id="293" r:id="rId11"/>
    <p:sldId id="286" r:id="rId12"/>
    <p:sldId id="287" r:id="rId13"/>
    <p:sldId id="288" r:id="rId14"/>
    <p:sldId id="291" r:id="rId15"/>
  </p:sldIdLst>
  <p:sldSz cx="10080625" cy="7559675"/>
  <p:notesSz cx="7559675" cy="10691813"/>
  <p:defaultTextStyle>
    <a:defPPr>
      <a:defRPr lang="en-GB"/>
    </a:defPPr>
    <a:lvl1pPr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>
      <p:cViewPr varScale="1">
        <p:scale>
          <a:sx n="68" d="100"/>
          <a:sy n="68" d="100"/>
        </p:scale>
        <p:origin x="1266" y="6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37175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8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0438" cy="480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0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fld id="{8E317DF0-D898-4978-B5F7-9593031B12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4632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8075" y="812800"/>
            <a:ext cx="5334000" cy="40005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476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2A695E8-9117-49DD-9AA1-6C7A8AAABFDF}" type="slidenum">
              <a:rPr lang="cs-CZ"/>
              <a:pPr/>
              <a:t>5</a:t>
            </a:fld>
            <a:endParaRPr lang="cs-CZ"/>
          </a:p>
        </p:txBody>
      </p:sp>
      <p:sp>
        <p:nvSpPr>
          <p:cNvPr id="41985" name="Text Box 1"/>
          <p:cNvSpPr txBox="1">
            <a:spLocks noChangeArrowheads="1"/>
          </p:cNvSpPr>
          <p:nvPr/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98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2025" cy="48053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907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63F5E46-7A89-41BC-9DAF-005E60D23FD5}" type="slidenum">
              <a:rPr lang="cs-CZ"/>
              <a:pPr/>
              <a:t>8</a:t>
            </a:fld>
            <a:endParaRPr lang="cs-CZ"/>
          </a:p>
        </p:txBody>
      </p:sp>
      <p:sp>
        <p:nvSpPr>
          <p:cNvPr id="40961" name="Text Box 1"/>
          <p:cNvSpPr txBox="1">
            <a:spLocks noChangeArrowheads="1"/>
          </p:cNvSpPr>
          <p:nvPr/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096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2025" cy="48053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252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FD804-5CA1-4DC2-9183-E06CA15D5856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3FE34-7BFC-423A-89AF-035B493A7F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5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28BC-4E12-4781-9260-4848DE4A09A3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72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5459F-7627-4731-9FC7-39B9205588E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2A5BC-0C88-48F3-8533-F54641692A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187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4539-E975-4E0E-9E08-AAD23B0BB32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5CF2-FCEB-4032-A5BA-573089665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1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D407D-D82E-4EE0-BC0F-CB49E31F7A1C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C54CB-1C67-4DB9-81CE-D2B25D51E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43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5F0AC-45E1-43AD-8DF0-B6A0E8F9F17A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1E60-29FD-4480-AF96-8811FDA5AA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07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80228-663E-4813-BC6C-CD21CA325977}" type="datetime1">
              <a:rPr lang="cs-CZ" smtClean="0"/>
              <a:t>10. 3. 2014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54ED8-C8FD-4B1B-9FB6-0B5563B6C1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1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3272-44AF-4CBF-B50B-628973BED1D7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3496-5F20-4965-9102-7DCF4ABE0D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38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0ECA2-DA39-43A8-A7DE-F338779108DD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B461-698A-4EE9-B8B0-7CFE3C494A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15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C0211-8367-4450-BDD7-D06E169711B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252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7BE90-4462-417A-A956-1F6732709F26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3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427-2612-4A39-9CE0-312086F05295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81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977-0778-43F5-AA18-15D51F482491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23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DA7C4-F701-440F-884A-62C97EB7AFA5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15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7241C-5E16-4883-8610-745C10E8F40D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92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6DC2-AC3B-4B69-8ACC-252B36F95A0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105A3-41B8-41F9-A4E9-8C56F2A212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34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C21EA-D44B-4EA8-8915-ACD889C37E88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A299D-E51A-47AF-AAF7-CB225A0F9F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58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226027B-06E4-4CD7-9907-EDB7335EFC92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46A407E-34FA-43DD-A070-ED91922AD7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0351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hf sldNum="0" hdr="0" ftr="0" dt="0"/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HGRI_human_male_karyotype.png?uselang=cs" TargetMode="External"/><Relationship Id="rId2" Type="http://schemas.openxmlformats.org/officeDocument/2006/relationships/hyperlink" Target="http://commons.wikimedia.org/wiki/File:Sky_spectral_karyotype.pn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1915120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VY_32_INOVACE_1C_10_Karyotyp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19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 chromozomovým složením buňky, s konkrétním karyotypem člověka, s rozdělením chromozomů na autozomy a </a:t>
            </a:r>
            <a:r>
              <a:rPr lang="cs-CZ" dirty="0" err="1" smtClean="0"/>
              <a:t>gonozomy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 </a:t>
            </a:r>
            <a:r>
              <a:rPr lang="cs-CZ" dirty="0" smtClean="0"/>
              <a:t>karyotyp, </a:t>
            </a:r>
            <a:r>
              <a:rPr lang="cs-CZ" dirty="0" err="1" smtClean="0"/>
              <a:t>karyogram</a:t>
            </a:r>
            <a:r>
              <a:rPr lang="cs-CZ" dirty="0" smtClean="0"/>
              <a:t>, autozomy, </a:t>
            </a:r>
            <a:r>
              <a:rPr lang="cs-CZ" dirty="0" err="1" smtClean="0"/>
              <a:t>gonozomy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845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KARYOTYP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766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Karyotyp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udává </a:t>
            </a:r>
            <a:r>
              <a:rPr lang="cs-CZ" sz="3200" b="1" i="1" dirty="0" smtClean="0">
                <a:solidFill>
                  <a:schemeClr val="accent1"/>
                </a:solidFill>
              </a:rPr>
              <a:t>chromozomové složení dané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počet a utváření jednotlivých chromozomů v jádře jsou pro každý biologický druh charakteristické (</a:t>
            </a:r>
            <a:r>
              <a:rPr lang="cs-CZ" sz="3200" dirty="0" err="1" smtClean="0"/>
              <a:t>viz.tabulka</a:t>
            </a:r>
            <a:r>
              <a:rPr lang="cs-CZ" sz="32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grafickým vyjádřením karyotypu je tabulka, která se označuje jako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karyogram</a:t>
            </a:r>
            <a:r>
              <a:rPr lang="cs-CZ" sz="3200" b="1" i="1" dirty="0" smtClean="0">
                <a:solidFill>
                  <a:schemeClr val="accent1"/>
                </a:solidFill>
              </a:rPr>
              <a:t> =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idiogram</a:t>
            </a:r>
            <a:endParaRPr lang="cs-CZ" sz="3200" b="1" i="1" dirty="0" smtClean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karyogram</a:t>
            </a:r>
            <a:r>
              <a:rPr lang="cs-CZ" sz="3200" dirty="0" smtClean="0"/>
              <a:t> (</a:t>
            </a:r>
            <a:r>
              <a:rPr lang="cs-CZ" sz="3200" dirty="0" err="1" smtClean="0"/>
              <a:t>idiogram</a:t>
            </a:r>
            <a:r>
              <a:rPr lang="cs-CZ" sz="3200" dirty="0" smtClean="0"/>
              <a:t>) obsahuje vyobrazení jednotlivých chromozomů seřazených podle utváření a velikosti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798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5618" r="1" b="-3"/>
          <a:stretch/>
        </p:blipFill>
        <p:spPr bwMode="auto">
          <a:xfrm>
            <a:off x="575816" y="827509"/>
            <a:ext cx="9001125" cy="6048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Karyotyp člověka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>
                <a:latin typeface="Arial" panose="020B0604020202020204" pitchFamily="34" charset="0"/>
              </a:rPr>
              <a:t>jádro </a:t>
            </a:r>
            <a:r>
              <a:rPr lang="cs-CZ" sz="3200" dirty="0">
                <a:latin typeface="Arial" panose="020B0604020202020204" pitchFamily="34" charset="0"/>
              </a:rPr>
              <a:t>lidské somatické (tělní) buňky obsahuje 23 párů= 46 </a:t>
            </a:r>
            <a:r>
              <a:rPr lang="cs-CZ" sz="3200" dirty="0" smtClean="0">
                <a:latin typeface="Arial" panose="020B0604020202020204" pitchFamily="34" charset="0"/>
              </a:rPr>
              <a:t>chromozomů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</a:rPr>
              <a:t>výjimkou jsou jádra pohlavních buněk, která obsahují poloviční počet, tedy 23 jednotlivých chromozomů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3200" dirty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541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chromozomů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chromozomy </a:t>
            </a:r>
            <a:r>
              <a:rPr lang="cs-CZ" b="1" dirty="0" smtClean="0">
                <a:solidFill>
                  <a:schemeClr val="accent1"/>
                </a:solidFill>
              </a:rPr>
              <a:t>1-22</a:t>
            </a:r>
            <a:r>
              <a:rPr lang="cs-CZ" dirty="0" smtClean="0"/>
              <a:t> jsou číslované, označují se jako </a:t>
            </a:r>
            <a:r>
              <a:rPr lang="cs-CZ" b="1" i="1" dirty="0" smtClean="0">
                <a:solidFill>
                  <a:schemeClr val="accent1"/>
                </a:solidFill>
              </a:rPr>
              <a:t>autozomy 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 autozomy jsou přítomny u obou pohlaví bez rozdílu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pohlavní chromozomy označujeme jako </a:t>
            </a:r>
            <a:r>
              <a:rPr lang="cs-CZ" b="1" i="1" dirty="0" err="1" smtClean="0">
                <a:solidFill>
                  <a:schemeClr val="accent1"/>
                </a:solidFill>
              </a:rPr>
              <a:t>gonozomy</a:t>
            </a:r>
            <a:r>
              <a:rPr lang="cs-CZ" dirty="0" smtClean="0">
                <a:solidFill>
                  <a:schemeClr val="tx1"/>
                </a:solidFill>
              </a:rPr>
              <a:t>,  značí se písmenem </a:t>
            </a:r>
            <a:r>
              <a:rPr lang="cs-CZ" b="1" dirty="0" smtClean="0">
                <a:solidFill>
                  <a:schemeClr val="accent1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 nebo </a:t>
            </a:r>
            <a:r>
              <a:rPr lang="cs-CZ" b="1" dirty="0" smtClean="0">
                <a:solidFill>
                  <a:schemeClr val="accent1"/>
                </a:solidFill>
              </a:rPr>
              <a:t>Y 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homologické</a:t>
            </a:r>
            <a:r>
              <a:rPr lang="cs-CZ" dirty="0" smtClean="0">
                <a:solidFill>
                  <a:schemeClr val="tx1"/>
                </a:solidFill>
              </a:rPr>
              <a:t> chromozomy jsou identické chromozomy, tvořící pár (obsahují genetickou informaci podmiňující tvorbu stejných znaků)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i="1" dirty="0" err="1" smtClean="0">
                <a:solidFill>
                  <a:schemeClr val="accent1"/>
                </a:solidFill>
              </a:rPr>
              <a:t>heterochromozomy</a:t>
            </a:r>
            <a:r>
              <a:rPr lang="cs-CZ" b="1" i="1" dirty="0" smtClean="0">
                <a:solidFill>
                  <a:schemeClr val="accent1"/>
                </a:solidFill>
              </a:rPr>
              <a:t> X 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b="1" i="1" dirty="0" smtClean="0">
                <a:solidFill>
                  <a:schemeClr val="accent1"/>
                </a:solidFill>
              </a:rPr>
              <a:t>Y</a:t>
            </a:r>
            <a:r>
              <a:rPr lang="cs-CZ" dirty="0" smtClean="0">
                <a:solidFill>
                  <a:schemeClr val="tx1"/>
                </a:solidFill>
              </a:rPr>
              <a:t> se svým utvářením i obsahem genetické informace výrazně liší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b="1" i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b="1" i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35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58"/>
          <a:stretch/>
        </p:blipFill>
        <p:spPr bwMode="auto">
          <a:xfrm>
            <a:off x="719832" y="1763613"/>
            <a:ext cx="8785225" cy="518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Karyotyp ženy (a) a muže (b)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Karyotyp ženy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968" y="2123653"/>
            <a:ext cx="6408712" cy="507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188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Karyotyp muže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999" y="1691605"/>
            <a:ext cx="7286625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968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KTERÁ TVRZENÍ JSOU PRAVDIVÁ?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Karyotyp popisuje utváření a počet chromozomů v buňce.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</a:t>
            </a:r>
            <a:r>
              <a:rPr lang="cs-CZ" dirty="0" err="1" smtClean="0"/>
              <a:t>karyogramu</a:t>
            </a:r>
            <a:r>
              <a:rPr lang="cs-CZ" dirty="0" smtClean="0"/>
              <a:t> můžeme sledovat přirozené uložení chromozomů v jádrech buněk.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Autozomy X a Y nesou shodnou genetickou informaci.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Gonozomy</a:t>
            </a:r>
            <a:r>
              <a:rPr lang="cs-CZ" dirty="0" smtClean="0"/>
              <a:t> označujeme také jako </a:t>
            </a:r>
            <a:r>
              <a:rPr lang="cs-CZ" dirty="0" err="1" smtClean="0"/>
              <a:t>heterochromozomy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Uvnitř jádra každé lidské buňky se nachází 23 párů chromozomů.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912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ODPOVĚDI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954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12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Str.9- COURTESY: NATIONAL HUMAN GENOME RESEARCH INSTITUTE.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11.10.2013].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commons.wikimedia.org/wiki/File:Sky_spectral_karyotype.png?uselang=cs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Str.10- COURTESY</a:t>
            </a:r>
            <a:r>
              <a:rPr lang="cs-CZ" dirty="0"/>
              <a:t>: NATIONAL HUMAN GENOME RESEARCH INSTITUTE. </a:t>
            </a:r>
            <a:r>
              <a:rPr lang="cs-CZ" i="1" dirty="0" err="1"/>
              <a:t>wikimedia.commons</a:t>
            </a:r>
            <a:r>
              <a:rPr lang="cs-CZ" dirty="0"/>
              <a:t> [online]. [cit. 10.3.2014].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commons.wikimedia.org/wiki/File:NHGRI_human_male_karyotype.png?uselang=cs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904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431</Words>
  <Application>Microsoft Office PowerPoint</Application>
  <PresentationFormat>Vlastní</PresentationFormat>
  <Paragraphs>67</Paragraphs>
  <Slides>14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Arial</vt:lpstr>
      <vt:lpstr>Calibri</vt:lpstr>
      <vt:lpstr>Corbel</vt:lpstr>
      <vt:lpstr>Lucida Sans Unicode</vt:lpstr>
      <vt:lpstr>Times New Roman</vt:lpstr>
      <vt:lpstr>Wingdings</vt:lpstr>
      <vt:lpstr>Hloubka</vt:lpstr>
      <vt:lpstr>Prezentace aplikace PowerPoint</vt:lpstr>
      <vt:lpstr>Anotace</vt:lpstr>
      <vt:lpstr>KARYOTYP</vt:lpstr>
      <vt:lpstr>Karyotyp</vt:lpstr>
      <vt:lpstr>Prezentace aplikace PowerPoint</vt:lpstr>
      <vt:lpstr>Karyotyp člověka</vt:lpstr>
      <vt:lpstr>Dělení chromozomů</vt:lpstr>
      <vt:lpstr>Karyotyp ženy (a) a muže (b)</vt:lpstr>
      <vt:lpstr>Karyotyp ženy</vt:lpstr>
      <vt:lpstr>Karyotyp muže</vt:lpstr>
      <vt:lpstr>OPAKOVÁNÍ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10)Karyotyp</dc:title>
  <dc:creator>fialova</dc:creator>
  <cp:lastModifiedBy>Pavel Fiala</cp:lastModifiedBy>
  <cp:revision>22</cp:revision>
  <cp:lastPrinted>1601-01-01T00:00:00Z</cp:lastPrinted>
  <dcterms:created xsi:type="dcterms:W3CDTF">2010-02-17T18:30:37Z</dcterms:created>
  <dcterms:modified xsi:type="dcterms:W3CDTF">2014-03-10T08:29:15Z</dcterms:modified>
</cp:coreProperties>
</file>