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Default Extension="gif" ContentType="image/gif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82" r:id="rId2"/>
    <p:sldId id="309" r:id="rId3"/>
    <p:sldId id="310" r:id="rId4"/>
    <p:sldId id="312" r:id="rId5"/>
    <p:sldId id="313" r:id="rId6"/>
    <p:sldId id="311" r:id="rId7"/>
    <p:sldId id="318" r:id="rId8"/>
    <p:sldId id="314" r:id="rId9"/>
    <p:sldId id="315" r:id="rId10"/>
    <p:sldId id="316" r:id="rId11"/>
    <p:sldId id="317" r:id="rId12"/>
    <p:sldId id="28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01" autoAdjust="0"/>
    <p:restoredTop sz="94660"/>
  </p:normalViewPr>
  <p:slideViewPr>
    <p:cSldViewPr>
      <p:cViewPr>
        <p:scale>
          <a:sx n="70" d="100"/>
          <a:sy n="70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BFD3C2-A774-44EB-A122-2CDB9E0F54D3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5FA840-3F30-4299-B6C6-CD2D7B95B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4.wmf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hyperlink" Target="http://www.youtube.com/watch?v=0YTVJ0stHmk&amp;list=UUNJLA_-CswELV_2iH54bpAw&amp;feature=plcp" TargetMode="External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4.wmf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4.wmf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4.wmf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NhgYDXTWrjI&amp;list=UUNJLA_-CswELV_2iH54bpAw&amp;feature=plcp" TargetMode="External"/><Relationship Id="rId5" Type="http://schemas.openxmlformats.org/officeDocument/2006/relationships/image" Target="../media/image24.png"/><Relationship Id="rId10" Type="http://schemas.openxmlformats.org/officeDocument/2006/relationships/image" Target="../media/image28.jpeg"/><Relationship Id="rId4" Type="http://schemas.openxmlformats.org/officeDocument/2006/relationships/image" Target="../media/image23.jpeg"/><Relationship Id="rId9" Type="http://schemas.openxmlformats.org/officeDocument/2006/relationships/image" Target="../media/image2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4.wmf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4.wmf"/><Relationship Id="rId7" Type="http://schemas.openxmlformats.org/officeDocument/2006/relationships/image" Target="../media/image3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5" Type="http://schemas.openxmlformats.org/officeDocument/2006/relationships/image" Target="../media/image35.gif"/><Relationship Id="rId4" Type="http://schemas.openxmlformats.org/officeDocument/2006/relationships/image" Target="../media/image34.png"/><Relationship Id="rId9" Type="http://schemas.openxmlformats.org/officeDocument/2006/relationships/image" Target="../media/image3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4.wmf"/><Relationship Id="rId7" Type="http://schemas.openxmlformats.org/officeDocument/2006/relationships/image" Target="../media/image4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jpeg"/><Relationship Id="rId11" Type="http://schemas.openxmlformats.org/officeDocument/2006/relationships/image" Target="../media/image47.jpeg"/><Relationship Id="rId5" Type="http://schemas.openxmlformats.org/officeDocument/2006/relationships/image" Target="../media/image41.jpeg"/><Relationship Id="rId10" Type="http://schemas.openxmlformats.org/officeDocument/2006/relationships/image" Target="../media/image46.jpeg"/><Relationship Id="rId4" Type="http://schemas.openxmlformats.org/officeDocument/2006/relationships/image" Target="../media/image40.jpeg"/><Relationship Id="rId9" Type="http://schemas.openxmlformats.org/officeDocument/2006/relationships/image" Target="../media/image4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5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jpeg"/><Relationship Id="rId5" Type="http://schemas.openxmlformats.org/officeDocument/2006/relationships/image" Target="../media/image49.png"/><Relationship Id="rId4" Type="http://schemas.openxmlformats.org/officeDocument/2006/relationships/image" Target="../media/image4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683569" y="620689"/>
            <a:ext cx="7704856" cy="1872208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 w="76200">
            <a:solidFill>
              <a:schemeClr val="tx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1470025"/>
          </a:xfrm>
          <a:effectLst/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EVROPA </a:t>
            </a:r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/>
            </a:r>
            <a:b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STŘEDNÍ EVROPA – NĚMECKO, RAKOUSKO, ŠVÝCARSKO, LICHTENŠTEJNSKO</a:t>
            </a:r>
            <a:endParaRPr lang="cs-CZ" sz="2000" dirty="0">
              <a:solidFill>
                <a:schemeClr val="tx2">
                  <a:lumMod val="2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5104079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VY_32_INOVACE_07-59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88133787"/>
              </p:ext>
            </p:extLst>
          </p:nvPr>
        </p:nvGraphicFramePr>
        <p:xfrm>
          <a:off x="1013507" y="3068960"/>
          <a:ext cx="7200799" cy="1828800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1749933"/>
                <a:gridCol w="5450866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VIII.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ročník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Téma: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 –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 Střední Evropa (Německo, Rakousko, Švýcarsko, Lichtenštejnsko)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Hana Lipenská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 dne: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14.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12</a:t>
                      </a: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. 2011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popis,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(anotace):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Prezentaci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lze využít k výkladu tématu Střední Evropa. Žáci  získají základní přehled o celé oblasti a o Německu a alpských státech. Pracují s atlasem, mapou a učebnicí.</a:t>
                      </a:r>
                      <a:endParaRPr lang="cs-CZ" sz="1200" kern="5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6878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4176464" cy="496855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křižovatk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cest </a:t>
            </a:r>
            <a:r>
              <a:rPr lang="cs-CZ" dirty="0" smtClean="0">
                <a:latin typeface="Arial"/>
                <a:cs typeface="Arial"/>
              </a:rPr>
              <a:t>→ časté změny hranic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nížiny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vrchoviny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Alpy, Západní Karpaty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prameny velkých řek – Dunaj, Rýn, Labe, Odra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mírné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přechodné podnebí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smíšené lesy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zemědělství 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cukrovka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brambory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těžba – uhlí, železná ruda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strojírenství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(auta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hutnictví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hustá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dopravní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síť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různé jazykové skupiny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katolíci a protestanti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Zástupný symbol pro obsah 9" descr="oblasti_str_evr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4008" y="2564904"/>
            <a:ext cx="4234857" cy="3064149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STŘEDNÍ EVROPA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Berlín 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nejvíce obyvatel v E po Rusku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přistěhovalci – Turci, Albánci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NĚMECKO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ideo 5">
            <a:hlinkClick r:id="rId4" highlightClick="1"/>
          </p:cNvPr>
          <p:cNvSpPr/>
          <p:nvPr/>
        </p:nvSpPr>
        <p:spPr>
          <a:xfrm>
            <a:off x="7812360" y="6093296"/>
            <a:ext cx="1152128" cy="576064"/>
          </a:xfrm>
          <a:prstGeom prst="actionButtonMovi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Hanka\AppData\Local\Microsoft\Windows\Temporary Internet Files\Content.IE5\N8D09YS5\MP90036268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548680"/>
            <a:ext cx="2406687" cy="144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De-map[1]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300192" y="2492896"/>
            <a:ext cx="2564567" cy="275453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Brandenburger_Tor1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3501008"/>
            <a:ext cx="2496277" cy="187220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Reichstag_building_Berlin_view_from_west_before_sunset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827584" y="5229200"/>
            <a:ext cx="3422162" cy="129614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408PX-~1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427984" y="3429000"/>
            <a:ext cx="1550858" cy="227687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sever – nížiny, jih – Bavorské Alpy (Zugspitze)</a:t>
            </a:r>
          </a:p>
          <a:p>
            <a:pPr marL="320040" indent="-320040">
              <a:buNone/>
              <a:defRPr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buNone/>
              <a:defRPr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Které významné řeky protékají územím Německa (atlas str. 66)? </a:t>
            </a:r>
          </a:p>
          <a:p>
            <a:pPr marL="320040" indent="-320040">
              <a:buNone/>
              <a:defRPr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 jsou propojeny?</a:t>
            </a:r>
            <a:endParaRPr lang="cs-CZ" sz="2000" i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marL="320040" indent="-320040"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Rýn, Labe, Odra, Dunaj, Mohan, …. (propojeny kanály)</a:t>
            </a:r>
          </a:p>
          <a:p>
            <a:pPr marL="320040" indent="-320040">
              <a:buNone/>
              <a:defRPr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těžba dřeva a uhlí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kvalitní výrobky – strojírenství, hutnictví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doprava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dálnice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NĚMECKO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800px-ZugspitzeJubilaeumsgratHoellental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88224" y="3573016"/>
            <a:ext cx="2248381" cy="167223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Cologne_panorama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12160" y="5157192"/>
            <a:ext cx="2269671" cy="15121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D58C~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55776" y="4941168"/>
            <a:ext cx="2304256" cy="154673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porážka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ve 2. světové válce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→ dvě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země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NDR (východ) a NSR (západ)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Berlínská zeď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1990 – sjednocení do Spolkové republiky Německo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NĚMECKO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450px-Berlin_wall_street_sign_crossed_on_bicycle_2011[2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96336" y="4653136"/>
            <a:ext cx="1347614" cy="179681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BrandenburgerTorDezember1989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96136" y="3429000"/>
            <a:ext cx="2520280" cy="169488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403px-BerlinWall-BrandenburgGate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788024" y="4293096"/>
            <a:ext cx="1440160" cy="214058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379px-Bundesarchiv_Bild_183-S33882,_Adolf_Hitler_retouched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3528" y="3573016"/>
            <a:ext cx="1501007" cy="237626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706px-Map-Germany-1945.svg[1]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123728" y="4077072"/>
            <a:ext cx="2372424" cy="201622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auta 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Opel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Audi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BMW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pivo – Bavorsko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Albert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Einstein</a:t>
            </a:r>
          </a:p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Neuschwanstein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NĚMECKO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460px-Albert_Einstein_Head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536" y="3871380"/>
            <a:ext cx="1872208" cy="243794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AudiS_five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27984" y="1484784"/>
            <a:ext cx="2472275" cy="185420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2005-2008_BMW_320i_(E90)_sedan_(2011-07-17)_01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868144" y="3140968"/>
            <a:ext cx="3000329" cy="144016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Flaeschebier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627784" y="3573016"/>
            <a:ext cx="2304256" cy="172819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Castle_Neuschwanstein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330008" y="4869160"/>
            <a:ext cx="2642144" cy="173060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Vídeň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Habsburská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monarchie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neutrální stát, ale člen EU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Alpy (Grossglockner)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RAKOUSKO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Hanka\AppData\Local\Microsoft\Windows\Temporary Internet Files\Content.IE5\N8D09YS5\MP90036261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548680"/>
            <a:ext cx="2160000" cy="144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Austria-map-cia-wfb[1]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56176" y="2564904"/>
            <a:ext cx="2792148" cy="209834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7" name="Tlačítko akce: Video 6">
            <a:hlinkClick r:id="rId6" highlightClick="1"/>
          </p:cNvPr>
          <p:cNvSpPr/>
          <p:nvPr/>
        </p:nvSpPr>
        <p:spPr>
          <a:xfrm>
            <a:off x="7812360" y="6093296"/>
            <a:ext cx="1152128" cy="576064"/>
          </a:xfrm>
          <a:prstGeom prst="actionButtonMovi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 descr="799PX-~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932040" y="4869160"/>
            <a:ext cx="2219328" cy="166380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Schloss_Schoenbrunn_August_2006_406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51520" y="3861048"/>
            <a:ext cx="2122341" cy="15121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720px-Wiener_Riesenrad_DSC02378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843808" y="4149080"/>
            <a:ext cx="1904184" cy="158417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746px-Rathaus_Vienna_June_2006_165[1]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115616" y="5070995"/>
            <a:ext cx="1956266" cy="157078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horské oblasti – skot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vodní elektrárny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cestovní ruch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Podunajská stezka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Neziderské jezero</a:t>
            </a:r>
          </a:p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Sacherů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dort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hu-HU" sz="2400" dirty="0" smtClean="0">
                <a:latin typeface="Arial" pitchFamily="34" charset="0"/>
                <a:cs typeface="Arial" pitchFamily="34" charset="0"/>
              </a:rPr>
              <a:t>Salzburg – Mozart </a:t>
            </a:r>
            <a:endParaRPr lang="hu-HU" sz="2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RAKOUSKO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91Švýcarský sko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067944" y="1700808"/>
            <a:ext cx="2016224" cy="15121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Danube_cycleway_Austria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187624" y="4941168"/>
            <a:ext cx="2195736" cy="164680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Neusiedler_See_im_Winter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479704" y="2636912"/>
            <a:ext cx="2304256" cy="172819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Sachertorte_DSC03027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779912" y="3645024"/>
            <a:ext cx="2112235" cy="158417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Mozartkugeln_reber_1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228184" y="4869160"/>
            <a:ext cx="2267744" cy="170080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Bern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neutrální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stát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rétorománština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Alpy – Matterhorn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jezera – Bodamské, Ženevské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řeky – Rýn,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Rhôna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ŠVÝCARSKO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600px-Flag_of_Switzerland.svg[1]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16216" y="548680"/>
            <a:ext cx="1440000" cy="144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Sz-map[1]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695363" y="2492897"/>
            <a:ext cx="3250837" cy="165618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400hrad_Chillon_a_Motreaux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732240" y="4797152"/>
            <a:ext cx="2112235" cy="158417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Matterhorn-EastAndNorthside-viewedFromZermatt_landscapeformat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699792" y="5085184"/>
            <a:ext cx="2123728" cy="159279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454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23528" y="4725144"/>
            <a:ext cx="2112234" cy="158417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612[2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716016" y="4365104"/>
            <a:ext cx="2171733" cy="16288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pastviny – skot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hodinky, léčiva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Ženeva – sídlo OSN</a:t>
            </a:r>
          </a:p>
          <a:p>
            <a:pPr marL="320040" indent="-320040">
              <a:defRPr/>
            </a:pPr>
            <a:r>
              <a:rPr lang="hu-HU" sz="2400" dirty="0" smtClean="0">
                <a:latin typeface="Arial" pitchFamily="34" charset="0"/>
                <a:cs typeface="Arial" pitchFamily="34" charset="0"/>
              </a:rPr>
              <a:t>Curych – finanční centrum</a:t>
            </a:r>
          </a:p>
          <a:p>
            <a:pPr marL="320040" indent="-320040"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Lausanne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olympijské muzeum</a:t>
            </a:r>
          </a:p>
          <a:p>
            <a:pPr marL="320040" indent="-320040">
              <a:defRPr/>
            </a:pPr>
            <a:r>
              <a:rPr lang="hu-HU" sz="2400" dirty="0" smtClean="0">
                <a:latin typeface="Arial" pitchFamily="34" charset="0"/>
                <a:cs typeface="Arial" pitchFamily="34" charset="0"/>
              </a:rPr>
              <a:t>Luzern </a:t>
            </a:r>
            <a:endParaRPr lang="hu-HU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čokoláda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Nestlé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), </a:t>
            </a:r>
            <a:r>
              <a:rPr lang="hu-HU" sz="2400" dirty="0" smtClean="0">
                <a:latin typeface="Arial" pitchFamily="34" charset="0"/>
                <a:cs typeface="Arial" pitchFamily="34" charset="0"/>
              </a:rPr>
              <a:t>sýry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lyžování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tunely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ŠVÝCARSKO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201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24128" y="1700808"/>
            <a:ext cx="1419622" cy="189282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301Parc_Olympique_-_Emil_Zatopek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452320" y="2492896"/>
            <a:ext cx="1458162" cy="194421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436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524328" y="4797152"/>
            <a:ext cx="1296144" cy="172819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575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436096" y="3789040"/>
            <a:ext cx="1824202" cy="136815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599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707904" y="1484784"/>
            <a:ext cx="1848205" cy="138615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4" name="Obrázek 13" descr="800px-Werner_Heel_2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123593" y="5373216"/>
            <a:ext cx="2006487" cy="133682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420[1]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940152" y="5445224"/>
            <a:ext cx="1680187" cy="126014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387px-CH_Landwasser_2[1]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067944" y="4437112"/>
            <a:ext cx="1207575" cy="187220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Vaduz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knížectví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optické a měřicí přístroje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nízké daně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poštovní známky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LICHTENŠTEJNSKO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C:\Users\Hanka\AppData\Local\Microsoft\Windows\Temporary Internet Files\Content.IE5\OBHGQWPI\MP9003627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548680"/>
            <a:ext cx="2406685" cy="144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MAPA_L~1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660232" y="2492896"/>
            <a:ext cx="2138975" cy="231504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275[2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419872" y="4653136"/>
            <a:ext cx="2339752" cy="175481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Schlossvaduz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27584" y="4005064"/>
            <a:ext cx="2736304" cy="181964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040560"/>
          </a:xfrm>
        </p:spPr>
        <p:txBody>
          <a:bodyPr>
            <a:noAutofit/>
          </a:bodyPr>
          <a:lstStyle/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commons.wikimedia.org/wiki/File:De-map.png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commons.wikimedia.org/wiki/File:Brandenburger_Tor1.JPG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commons.wikimedia.org/wiki/File:Reichstag_building_Berlin_view_from_west_before_sunset.jpg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commons.wikimedia.org/wiki/File:Berkant_G%C3%B6ktan.jpg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commons.wikimedia.org/wiki/File:ZugspitzeJubilaeumsgratHoellental.JPG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commons.wikimedia.org/wiki/File:Cologne_panorama.jpg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commons.wikimedia.org/wiki/File:Bundesstra%C3%9Fe_437.jpg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http://commons.wikimedia.org/wiki/File:Bundesarchiv_Bild_183-S33882,_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Adolf_Hitler_retouched.jpg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commons.wikimedia.org/wiki/File:Map-Germany-1945.svg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commons.wikimedia.org/wiki/File:BrandenburgerTorDezember1989.jpg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commons.wikimedia.org/wiki/File:Berlin_wall_street_sign_crossed_on_bicycle_2011.jpg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commons.wikimedia.org/wiki/File:BerlinWall-BrandenburgGate.jpg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http://commons.wikimedia.org/wiki/File:2005-2008_BMW_320i_(E90)_sedan_(2011-07-17)_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01.jpg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commons.wikimedia.org/wiki/File:AudiS_five.jpg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commons.wikimedia.org/wiki/File:Flaeschebier.jpg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commons.wikimedia.org/wiki/File:Castle_Neuschwanstein.jpg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commons.wikimedia.org/wiki/File:Albert_Einstein_Head.jpg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commons.wikimedia.org/wiki/File:Austria-map-cia-wfb.png&gt;.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commons.wikimedia.org/wiki/File:Rathaus_Vienna_June_2006_165.jpg?uselang=de&gt;.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commons.wikimedia.org/wiki/File:Schloss_Schoenbrunn_August_2006_406.jpg?uselang=de&gt;.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commons.wikimedia.org/wiki/File:Wiener_Riesenrad_DSC02378.JPG?uselang=de&gt;.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commons.wikimedia.org/wiki/File:Gro%C3%9Fglockner_from_South.jpg&gt;.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commons.wikimedia.org/wiki/File:Neusiedler_See_im_Winter.jpg&gt;.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commons.wikimedia.org/wiki/File:Sachertorte_DSC03027.JPG?uselang=de&gt;.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commons.wikimedia.org/wiki/File:Danube_cycleway_Austria.jpg&gt;.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commons.wikimedia.org/wiki/File:Mozartkugeln_reber_1.jpg&gt;.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commons.wikimedia.org/wiki/File:Sz-map.gif&gt;.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commons.wikimedia.org/wiki/File:Flag_of_Switzerland.svg&gt;.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commons.wikimedia.org/wiki/File:Matterhorn-EastAndNorthside-viewedFromZermatt_landscapeformat.jp&gt;.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commons.wikimedia.org/wiki/File:CH_Landwasser_2.jpg?uselang=de&gt;.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commons.wikimedia.org/wiki/File:Werner_Heel_2.jpg?uselang=de&gt;.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commons.wikimedia.org/wiki/File:Mapa_Lichten%C5%A1tejnska.PNG&gt;.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commons.wikimedia.org/wiki/File:Schlossvaduz.jpg&gt;.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2011-12-14]. Dostupné z WWW: &lt;http://office.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cz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/&gt;.</a:t>
            </a:r>
          </a:p>
          <a:p>
            <a:r>
              <a:rPr lang="en-US" sz="700" dirty="0" smtClean="0">
                <a:latin typeface="Arial" pitchFamily="34" charset="0"/>
                <a:cs typeface="Arial" pitchFamily="34" charset="0"/>
              </a:rPr>
              <a:t>You Tube [online].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18</a:t>
            </a:r>
            <a:r>
              <a:rPr lang="en-US" sz="7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11</a:t>
            </a:r>
            <a:r>
              <a:rPr lang="en-US" sz="700" dirty="0" smtClean="0">
                <a:latin typeface="Arial" pitchFamily="34" charset="0"/>
                <a:cs typeface="Arial" pitchFamily="34" charset="0"/>
              </a:rPr>
              <a:t>. 200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en-US" sz="700" dirty="0" smtClean="0">
                <a:latin typeface="Arial" pitchFamily="34" charset="0"/>
                <a:cs typeface="Arial" pitchFamily="34" charset="0"/>
              </a:rPr>
              <a:t> [cit. 2011-1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7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14</a:t>
            </a:r>
            <a:r>
              <a:rPr lang="en-US" sz="700" dirty="0" smtClean="0">
                <a:latin typeface="Arial" pitchFamily="34" charset="0"/>
                <a:cs typeface="Arial" pitchFamily="34" charset="0"/>
              </a:rPr>
              <a:t>].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Německo.</a:t>
            </a:r>
            <a:r>
              <a:rPr lang="en-US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700" dirty="0" err="1" smtClean="0">
                <a:latin typeface="Arial" pitchFamily="34" charset="0"/>
                <a:cs typeface="Arial" pitchFamily="34" charset="0"/>
              </a:rPr>
              <a:t>Dostupné</a:t>
            </a:r>
            <a:r>
              <a:rPr lang="en-US" sz="700" dirty="0" smtClean="0">
                <a:latin typeface="Arial" pitchFamily="34" charset="0"/>
                <a:cs typeface="Arial" pitchFamily="34" charset="0"/>
              </a:rPr>
              <a:t> z WWW: &lt;http://www.youtube.com/watch?v=gWkRP2vaCcg&amp;list=UUNJLA_-CswELV_2iH54bpAw&amp;feature=plcp&gt;.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700" dirty="0" smtClean="0">
                <a:latin typeface="Arial" pitchFamily="34" charset="0"/>
                <a:cs typeface="Arial" pitchFamily="34" charset="0"/>
              </a:rPr>
              <a:t>You Tube [online].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en-US" sz="7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11</a:t>
            </a:r>
            <a:r>
              <a:rPr lang="en-US" sz="700" dirty="0" smtClean="0">
                <a:latin typeface="Arial" pitchFamily="34" charset="0"/>
                <a:cs typeface="Arial" pitchFamily="34" charset="0"/>
              </a:rPr>
              <a:t>. 200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en-US" sz="700" dirty="0" smtClean="0">
                <a:latin typeface="Arial" pitchFamily="34" charset="0"/>
                <a:cs typeface="Arial" pitchFamily="34" charset="0"/>
              </a:rPr>
              <a:t> [cit. 2011-1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7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14</a:t>
            </a:r>
            <a:r>
              <a:rPr lang="en-US" sz="700" dirty="0" smtClean="0">
                <a:latin typeface="Arial" pitchFamily="34" charset="0"/>
                <a:cs typeface="Arial" pitchFamily="34" charset="0"/>
              </a:rPr>
              <a:t>].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Alpské státy.</a:t>
            </a:r>
            <a:r>
              <a:rPr lang="en-US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700" dirty="0" err="1" smtClean="0">
                <a:latin typeface="Arial" pitchFamily="34" charset="0"/>
                <a:cs typeface="Arial" pitchFamily="34" charset="0"/>
              </a:rPr>
              <a:t>Dostupné</a:t>
            </a:r>
            <a:r>
              <a:rPr lang="en-US" sz="700" dirty="0" smtClean="0">
                <a:latin typeface="Arial" pitchFamily="34" charset="0"/>
                <a:cs typeface="Arial" pitchFamily="34" charset="0"/>
              </a:rPr>
              <a:t> z WWW: &lt;http://www.youtube.com/watch?v=NhgYDXTWrjI&amp;list=UUNJLA_-CswELV_2iH54bpAw&amp;feature=plcp&gt;.</a:t>
            </a: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Hubelová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D. – Chalupa, P. (2009): Zeměpis pro 8. ročník, 1. díl (Evropa). Brno, Nová škola, 96 s. ISBN 80-7289-101-4.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ostatní fotografie autorka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POUŽITÉ ZDROJE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2947</TotalTime>
  <Words>1092</Words>
  <Application>Microsoft Office PowerPoint</Application>
  <PresentationFormat>Předvádění na obrazovce (4:3)</PresentationFormat>
  <Paragraphs>147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 EVROPA  STŘEDNÍ EVROPA – NĚMECKO, RAKOUSKO, ŠVÝCARSKO, LICHTENŠTEJNSKO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Hanka</cp:lastModifiedBy>
  <cp:revision>271</cp:revision>
  <dcterms:created xsi:type="dcterms:W3CDTF">2011-03-22T17:13:23Z</dcterms:created>
  <dcterms:modified xsi:type="dcterms:W3CDTF">2011-12-18T14:30:04Z</dcterms:modified>
</cp:coreProperties>
</file>