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82" r:id="rId2"/>
    <p:sldId id="309" r:id="rId3"/>
    <p:sldId id="312" r:id="rId4"/>
    <p:sldId id="311" r:id="rId5"/>
    <p:sldId id="313" r:id="rId6"/>
    <p:sldId id="315" r:id="rId7"/>
    <p:sldId id="314" r:id="rId8"/>
    <p:sldId id="316" r:id="rId9"/>
    <p:sldId id="318" r:id="rId10"/>
    <p:sldId id="317" r:id="rId11"/>
    <p:sldId id="310" r:id="rId12"/>
    <p:sldId id="28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01" autoAdjust="0"/>
    <p:restoredTop sz="94660"/>
  </p:normalViewPr>
  <p:slideViewPr>
    <p:cSldViewPr>
      <p:cViewPr>
        <p:scale>
          <a:sx n="70" d="100"/>
          <a:sy n="70" d="100"/>
        </p:scale>
        <p:origin x="-13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BFD3C2-A774-44EB-A122-2CDB9E0F54D3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5FA840-3F30-4299-B6C6-CD2D7B95B0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903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3.wmf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hyperlink" Target="http://www.youtube.com/watch?v=pl6qHpIPic4&amp;list=UUNJLA_-CswELV_2iH54bpAw&amp;feature=plcp" TargetMode="External"/><Relationship Id="rId9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3.wmf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png"/><Relationship Id="rId4" Type="http://schemas.openxmlformats.org/officeDocument/2006/relationships/image" Target="../media/image13.jpeg"/><Relationship Id="rId9" Type="http://schemas.openxmlformats.org/officeDocument/2006/relationships/image" Target="../media/image1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3.wmf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jpeg"/><Relationship Id="rId4" Type="http://schemas.openxmlformats.org/officeDocument/2006/relationships/hyperlink" Target="http://www.youtube.com/watch?v=WiyAc0K9c4A&amp;list=UUNJLA_-CswELV_2iH54bpAw&amp;feature=plcp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2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3" Type="http://schemas.openxmlformats.org/officeDocument/2006/relationships/image" Target="../media/image3.wmf"/><Relationship Id="rId7" Type="http://schemas.openxmlformats.org/officeDocument/2006/relationships/image" Target="../media/image3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emf"/><Relationship Id="rId4" Type="http://schemas.openxmlformats.org/officeDocument/2006/relationships/hyperlink" Target="http://www.youtube.com/watch?v=_xKxIomEmcI&amp;list=UUNJLA_-CswELV_2iH54bpAw&amp;feature=plcp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3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eg"/><Relationship Id="rId3" Type="http://schemas.openxmlformats.org/officeDocument/2006/relationships/image" Target="../media/image3.wmf"/><Relationship Id="rId7" Type="http://schemas.openxmlformats.org/officeDocument/2006/relationships/image" Target="../media/image4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jpeg"/><Relationship Id="rId9" Type="http://schemas.openxmlformats.org/officeDocument/2006/relationships/image" Target="../media/image4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4"/>
          <p:cNvSpPr>
            <a:spLocks noChangeArrowheads="1"/>
          </p:cNvSpPr>
          <p:nvPr/>
        </p:nvSpPr>
        <p:spPr bwMode="auto">
          <a:xfrm>
            <a:off x="683569" y="620689"/>
            <a:ext cx="7704856" cy="1872208"/>
          </a:xfrm>
          <a:prstGeom prst="roundRect">
            <a:avLst>
              <a:gd name="adj" fmla="val 50000"/>
            </a:avLst>
          </a:prstGeom>
          <a:solidFill>
            <a:schemeClr val="tx1"/>
          </a:solidFill>
          <a:ln w="76200">
            <a:solidFill>
              <a:schemeClr val="tx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836712"/>
            <a:ext cx="7772400" cy="1470025"/>
          </a:xfrm>
          <a:effectLst/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00206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6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EVROPA </a:t>
            </a:r>
            <a: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/>
            </a:r>
            <a:b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STŘEDNÍ EVROPA – POLSKO, MAĎARSKO, </a:t>
            </a:r>
            <a:br>
              <a:rPr lang="cs-CZ" sz="2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SLOVENSKO</a:t>
            </a:r>
            <a:endParaRPr lang="cs-CZ" sz="2000" dirty="0">
              <a:solidFill>
                <a:schemeClr val="tx2">
                  <a:lumMod val="25000"/>
                </a:schemeClr>
              </a:solidFill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5104079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VY_32_INOVACE_07-60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8133787"/>
              </p:ext>
            </p:extLst>
          </p:nvPr>
        </p:nvGraphicFramePr>
        <p:xfrm>
          <a:off x="1013507" y="3068960"/>
          <a:ext cx="7200799" cy="1828800"/>
        </p:xfrm>
        <a:graphic>
          <a:graphicData uri="http://schemas.openxmlformats.org/drawingml/2006/table">
            <a:tbl>
              <a:tblPr firstRow="1" firstCol="1" bandRow="1">
                <a:tableStyleId>{7DF18680-E054-41AD-8BC1-D1AEF772440D}</a:tableStyleId>
              </a:tblPr>
              <a:tblGrid>
                <a:gridCol w="1749933"/>
                <a:gridCol w="5450866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VIII.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ročník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Téma: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 –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 Střední Evropa (Polsko, Maďarsko, Slovensko)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Jméno autora: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Hana Lipenská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 dne: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14.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12</a:t>
                      </a: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. 2011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popis,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(anotace):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Prezentaci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lze využít k výkladu tématu Střední Evropa. Žáci  získají základní přehled o Polsku, Maďarsku a Slovensku. Pracují s atlasem, mapou a učebnicí.</a:t>
                      </a:r>
                      <a:endParaRPr lang="cs-CZ" sz="1200" kern="5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8783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Varšava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republika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katolická víra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papež – Jan Pavel II.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tranzitní země – Německo a Rusko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POLSKO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ideo 5">
            <a:hlinkClick r:id="rId4" highlightClick="1"/>
          </p:cNvPr>
          <p:cNvSpPr/>
          <p:nvPr/>
        </p:nvSpPr>
        <p:spPr>
          <a:xfrm>
            <a:off x="7812360" y="6093296"/>
            <a:ext cx="1152128" cy="576064"/>
          </a:xfrm>
          <a:prstGeom prst="actionButtonMovi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25000"/>
              </a:schemeClr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Hanka\AppData\Local\Microsoft\Windows\Temporary Internet Files\Content.IE5\AX50XUD3\MP90036280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620688"/>
            <a:ext cx="2310160" cy="144000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Polandmap_cia[1]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406313" y="2492896"/>
            <a:ext cx="2413510" cy="259228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450px-Russian_cake_-_Warsaw_._Pastel_ruso._Varsovia.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339752" y="3933056"/>
            <a:ext cx="1711077" cy="228143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Bl_John_Paul_II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427984" y="4365104"/>
            <a:ext cx="1674790" cy="208823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2A32~1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23528" y="4437112"/>
            <a:ext cx="2137529" cy="144016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sever – nížiny, Mazurská jezerní plošina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Visla, Tatry, Krkonoše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přístavy –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Štětín,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Gdaňsk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zemědělství – brambory, žito, cukrovka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těžba – uhlí, železná ruda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POLSKO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Stocznia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72200" y="2564904"/>
            <a:ext cx="2415520" cy="160405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VistulaKrakow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220072" y="4509120"/>
            <a:ext cx="2438400" cy="146608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789PX-~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971600" y="4077072"/>
            <a:ext cx="2297648" cy="1747261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Obrázek 5" descr="800px-Rysy_Cross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987824" y="5013176"/>
            <a:ext cx="2448272" cy="1631161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Mikuláš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Koperník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Marie Curie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Sklodowská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Osvětim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Krakov </a:t>
            </a:r>
          </a:p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Bělovežský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prales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POLSKO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514px-Nikolaus_Kopernikus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72200" y="1484784"/>
            <a:ext cx="1606535" cy="187220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Marie_Curie_(Nobel-Chem)[1]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427984" y="1772816"/>
            <a:ext cx="1333500" cy="188595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Zubr_BPN_06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660232" y="3789040"/>
            <a:ext cx="2232248" cy="149560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800px-Auschwitz_entrance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644008" y="5301208"/>
            <a:ext cx="1849335" cy="134076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800px-Wawel_castle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67544" y="4509120"/>
            <a:ext cx="2664296" cy="162189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3" name="Obrázek 12" descr="Bundesarchiv_Bild_183-N0827-318,_KZ_Auschwitz,_Ankunft_ungarischer_Juden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419872" y="3933056"/>
            <a:ext cx="2072522" cy="1552401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Budapešť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republika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ugrofinský jazyk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habsburská říše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1918 – nezávislost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MAĎARSKO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ideo 5">
            <a:hlinkClick r:id="rId4" highlightClick="1"/>
          </p:cNvPr>
          <p:cNvSpPr/>
          <p:nvPr/>
        </p:nvSpPr>
        <p:spPr>
          <a:xfrm>
            <a:off x="7812360" y="6093296"/>
            <a:ext cx="1152128" cy="576064"/>
          </a:xfrm>
          <a:prstGeom prst="actionButtonMovi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25000"/>
              </a:schemeClr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Hanka\AppData\Local\Microsoft\Windows\Temporary Internet Files\Content.IE5\OBHGQWPI\MP90036269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620688"/>
            <a:ext cx="2160000" cy="1440000"/>
          </a:xfrm>
          <a:prstGeom prst="rect">
            <a:avLst/>
          </a:prstGeom>
          <a:noFill/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Hu-map[1]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508104" y="2564904"/>
            <a:ext cx="3384227" cy="173208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Parliament_Buildung_Hungary_20090920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827584" y="3933056"/>
            <a:ext cx="3059832" cy="1652309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Chain_Bridge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635896" y="4653136"/>
            <a:ext cx="2555776" cy="170917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Velká uherská nížina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Balaton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Dunaj, Tisa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stepi – pusty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dostatek orné půdy</a:t>
            </a:r>
          </a:p>
          <a:p>
            <a:pPr>
              <a:buNone/>
            </a:pPr>
            <a:r>
              <a:rPr lang="cs-CZ" sz="2400" dirty="0" smtClean="0">
                <a:latin typeface="Arial"/>
                <a:cs typeface="Arial"/>
              </a:rPr>
              <a:t>	→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pěstování – obilniny, brambory, cukrovka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těžba bauxitu a výroba hliníku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MAĎARSKO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800px-Alfold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851920" y="2060848"/>
            <a:ext cx="3847976" cy="1452611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Bal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979712" y="4977172"/>
            <a:ext cx="2185666" cy="1639249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Danube_in_Komarno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652120" y="4581128"/>
            <a:ext cx="2438400" cy="162458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čardáš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tokajské víno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segedínský guláš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uherský salám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termální lázně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MAĎARSKO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400px-Tokaji_6p_1989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00192" y="2420888"/>
            <a:ext cx="1684784" cy="252717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582px-Voivodina_Hungarians_national_costume_and_dance_6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851920" y="1628800"/>
            <a:ext cx="1819074" cy="187220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Heviz3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55576" y="4221088"/>
            <a:ext cx="2232248" cy="167418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Salami_aka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563888" y="4005064"/>
            <a:ext cx="2280333" cy="157628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hl. město – Bratislava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republika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dříve Československo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1993 – samostatnost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problém – menšiny (Maďaři, Romové)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SLOVENSKO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ideo 5">
            <a:hlinkClick r:id="rId4" highlightClick="1"/>
          </p:cNvPr>
          <p:cNvSpPr/>
          <p:nvPr/>
        </p:nvSpPr>
        <p:spPr>
          <a:xfrm>
            <a:off x="7812360" y="6093296"/>
            <a:ext cx="1152128" cy="576064"/>
          </a:xfrm>
          <a:prstGeom prst="actionButtonMovi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25000"/>
              </a:schemeClr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548680"/>
            <a:ext cx="2160000" cy="14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Slovakia_map_rivers_and_cities_2008-11-17.svg[1]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084168" y="2564904"/>
            <a:ext cx="2806420" cy="144881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Bratislava,_Hrad,_Slovensko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11560" y="3933056"/>
            <a:ext cx="2438400" cy="161848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El_Danubio_atravesando_Bratislava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915816" y="4581128"/>
            <a:ext cx="2304256" cy="172819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496944" cy="4389120"/>
          </a:xfrm>
        </p:spPr>
        <p:txBody>
          <a:bodyPr>
            <a:normAutofit/>
          </a:bodyPr>
          <a:lstStyle/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Vysoké Tatry – orkán </a:t>
            </a:r>
            <a:r>
              <a:rPr lang="cs-CZ" sz="2400" dirty="0" smtClean="0">
                <a:latin typeface="Arial"/>
                <a:cs typeface="Arial"/>
              </a:rPr>
              <a:t>→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odlesnění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Podunajská nížina, Dunaj, Váh</a:t>
            </a:r>
          </a:p>
          <a:p>
            <a:pPr marL="320040" indent="-320040">
              <a:buNone/>
              <a:defRPr/>
            </a:pPr>
            <a:endParaRPr lang="cs-CZ" sz="1300" i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marL="320040" indent="-320040">
              <a:buNone/>
              <a:defRPr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Vyhledejte v atlase (str. 67) velká slovenská města a ukažte je na mapě.</a:t>
            </a:r>
          </a:p>
          <a:p>
            <a:pPr marL="320040" indent="-320040"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Košice, Nitra, Banská Bystrica, Žilina</a:t>
            </a:r>
          </a:p>
          <a:p>
            <a:pPr marL="320040" indent="-320040">
              <a:buNone/>
              <a:defRPr/>
            </a:pP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zemědělství – obilí, chov ovcí (salaše)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těžba vápence a magnezitu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SLOVENSKO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316Popradske_pleso[2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732240" y="3284984"/>
            <a:ext cx="1924720" cy="144354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Gerlach_south_face_B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55576" y="4725144"/>
            <a:ext cx="1929408" cy="144705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343Chybejici_les_u_Popradskeho_lesa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64088" y="4941168"/>
            <a:ext cx="1996728" cy="149754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Obrázek 5" descr="153Lomnicky_stit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059832" y="5229200"/>
            <a:ext cx="1852712" cy="138953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/>
          </a:bodyPr>
          <a:lstStyle/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Slovenský ráj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Spišský hrad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Gabčíkovo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termální lázně - Piešťany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ledové jeskyně</a:t>
            </a:r>
          </a:p>
          <a:p>
            <a:pPr marL="320040" indent="-32004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halušky,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bryndza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SLOVENSKO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800px-SlowakischeDonauTragfluegelboot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00192" y="2564904"/>
            <a:ext cx="2252765" cy="151216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450px-Velky_Sokol-vodopad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445986" y="1628800"/>
            <a:ext cx="1566174" cy="208823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Spisska_nova_ves...castle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588224" y="4437112"/>
            <a:ext cx="2308104" cy="172819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FE70~1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39552" y="4581128"/>
            <a:ext cx="2195736" cy="164680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8099E8~1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347864" y="4077072"/>
            <a:ext cx="2016224" cy="151216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Chleb_z_bryndza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4211960" y="5426126"/>
            <a:ext cx="2016224" cy="106950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75252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Poznejte podle indicií stát střední Evropy.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4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Tatry – halušky – menšiny – Gabčíkovo </a:t>
            </a:r>
          </a:p>
          <a:p>
            <a:pPr>
              <a:lnSpc>
                <a:spcPct val="14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Matterhorn – hodiny – banky –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Nestlé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4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pusty – Balaton – bauxit -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ugrofinové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4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auta – Berlínská zeď – pivo – A. Einstein</a:t>
            </a:r>
          </a:p>
          <a:p>
            <a:pPr>
              <a:lnSpc>
                <a:spcPct val="14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Alpy – pastviny – Mozart – Habsburkové</a:t>
            </a:r>
          </a:p>
          <a:p>
            <a:pPr>
              <a:lnSpc>
                <a:spcPct val="14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katolíci – Gdaňsk – Osvětim - papež</a:t>
            </a:r>
          </a:p>
          <a:p>
            <a:pPr>
              <a:lnSpc>
                <a:spcPct val="140000"/>
              </a:lnSpc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Vaduz – poštovní známky – knížectví – nízké daně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STŘEDNÍ EVROPA – OPAKOVÁNÍ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6300192" y="2204864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Slovensko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6012160" y="2780928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Švýcarsko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5868144" y="3356992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Maďarsko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6444208" y="3933056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Německo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6372200" y="4509120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Rakousko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aoblený obdélník 11">
            <a:hlinkClick r:id="rId4" action="ppaction://hlinksldjump"/>
          </p:cNvPr>
          <p:cNvSpPr/>
          <p:nvPr/>
        </p:nvSpPr>
        <p:spPr>
          <a:xfrm>
            <a:off x="5796136" y="5085184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Polsko</a:t>
            </a:r>
            <a:endParaRPr lang="cs-CZ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aoblený obdélník 12">
            <a:hlinkClick r:id="rId4" action="ppaction://hlinksldjump"/>
          </p:cNvPr>
          <p:cNvSpPr/>
          <p:nvPr/>
        </p:nvSpPr>
        <p:spPr>
          <a:xfrm>
            <a:off x="6732240" y="5949280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Lichtenštejnsko</a:t>
            </a:r>
            <a:endParaRPr lang="cs-CZ" sz="1400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5040560"/>
          </a:xfrm>
        </p:spPr>
        <p:txBody>
          <a:bodyPr>
            <a:noAutofit/>
          </a:bodyPr>
          <a:lstStyle/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&lt;http://commons.wikimedia.org/wiki/File:Polandmap_cia.png&gt;.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&lt;http://commons.wikimedia.org/wiki/File:Polandmap_cia.png&gt;.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&lt;http://commons.wikimedia.org/wiki/File:Warszawa-Zamek_Kr%C3%B3lewski.jpg&gt;.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&lt;http://commons.wikimedia.org/wiki/File:Bl_John_Paul_II.jpg&gt;.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&lt;http://commons.wikimedia.org/wiki/File:Rysy_Cross.jpg&gt;.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&lt;http://commons.wikimedia.org/wiki/File:VistulaKrakow.JPG&gt;.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&lt;http://commons.wikimedia.org/wiki/File:Poland._Gmina_Ruciane-Nida._Nied%C5%BAwiedzi_R%C3%B3g_007.JPG&gt;.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&lt;http://commons.wikimedia.org/wiki/File:Stocznia.jpg&gt;.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&lt;http://commons.wikimedia.org/wiki/File:Nikolaus_Kopernikus.jpg&gt;.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&lt;http://commons.wikimedia.org/wiki/File:Marie_Curie_(Nobel-Chem).png&gt;.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&lt;http://commons.wikimedia.org/wiki/File:Wawel_castle.jpg&gt;.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&lt;http://en.wikipedia.org/wiki/File:Auschwitz_entrance.JPG&gt;.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&lt;http://commons.wikimedia.org/wiki/File:Bundesarchiv_Bild_183-N0827-318,_KZ_Auschwitz,_Ankunft_ungarischer_Juden.jpg&gt;.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&lt;http://commons.wikimedia.org/wiki/File:Zubr_BPN_06.jpg&gt;.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&lt;http://commons.wikimedia.org/wiki/File:Hu-map.png&gt;.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 http://commons.wikimedia.org/wiki/File:Chain_Bridge.jpg&gt;.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 http://commons.wikimedia.org/wiki/File:Parliament_Buildung_Hungary_20090920.jpg&gt;.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 http://commons.wikimedia.org/wiki/File:Alfold.JPG&gt;.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 http://commons.wikimedia.org/wiki/File:Bal.jpg&gt;.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 http://commons.wikimedia.org/wiki/File:Danube_in_Komarno.jpg&gt;.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 http://commons.wikimedia.org/wiki/File:Voivodina_Hungarians_national_costume_and_dance_6.jpg&gt;.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 http://commons.wikimedia.org/wiki/File:Tokaji_6p_1989.jpg&gt;.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&lt;http://commons.wikimedia.org/wiki/File:Salami_aka.jpg&gt;.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&lt;http://commons.wikimedia.org/wiki/File:Heviz3.jpg&gt;.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&lt;http://commons.wikimedia.org/wiki/File:Slovakia_map_rivers_and_cities_2008-11-17.svg&gt;.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&lt;http://commons.wikimedia.org/wiki/File:El_Danubio_atravesando_Bratislava.jpg&gt;.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&lt;http://commons.wikimedia.org/wiki/File:Bratislava,_Hrad,_Slovensko.jpg&gt;.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&lt;http://commons.wikimedia.org/wiki/File:Gerlach_south_face_B.jpg&gt;.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&lt;http://commons.wikimedia.org/wiki/File:SlowakischeDonauTragfluegelboot.jpg&gt;.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&lt;http://commons.wikimedia.org/wiki/File:Spisska_nova_ves...castle.jpg&gt;.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&lt;http://commons.wikimedia.org/wiki/File:Velky_Sokol-vodopad.jpg&gt;.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&lt;http://commons.wikimedia.org/wiki/File:Dob%C5%A1insk%C3%A1_%C4%BEadov%C3%A1_jasky%C5%88a_Ice_form_well.jpg&gt;.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&lt;http://commons.wikimedia.org/wiki/File:Chleb_z_bryndza.jpg&gt;.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Dostupný pod licencí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z WWW: &lt;http://commons.wikimedia.org/wiki/File:Bryndzov%C3%A9_halu%C5%A1ky_so_slaninou.jpg&gt;.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[cit. 2011-12-14]. Dostupné z WWW: &lt;http://office.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microsoft.com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cs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cz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/&gt;.</a:t>
            </a:r>
          </a:p>
          <a:p>
            <a:r>
              <a:rPr lang="en-US" sz="650" dirty="0" smtClean="0">
                <a:latin typeface="Arial" pitchFamily="34" charset="0"/>
                <a:cs typeface="Arial" pitchFamily="34" charset="0"/>
              </a:rPr>
              <a:t>You Tube [online]. 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28</a:t>
            </a:r>
            <a:r>
              <a:rPr lang="en-US" sz="65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11</a:t>
            </a:r>
            <a:r>
              <a:rPr lang="en-US" sz="650" dirty="0" smtClean="0">
                <a:latin typeface="Arial" pitchFamily="34" charset="0"/>
                <a:cs typeface="Arial" pitchFamily="34" charset="0"/>
              </a:rPr>
              <a:t>. 200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8</a:t>
            </a:r>
            <a:r>
              <a:rPr lang="en-US" sz="650" dirty="0" smtClean="0">
                <a:latin typeface="Arial" pitchFamily="34" charset="0"/>
                <a:cs typeface="Arial" pitchFamily="34" charset="0"/>
              </a:rPr>
              <a:t> [cit. 2011-1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en-US" sz="65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14</a:t>
            </a:r>
            <a:r>
              <a:rPr lang="en-US" sz="650" dirty="0" smtClean="0">
                <a:latin typeface="Arial" pitchFamily="34" charset="0"/>
                <a:cs typeface="Arial" pitchFamily="34" charset="0"/>
              </a:rPr>
              <a:t>].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Polsko.</a:t>
            </a:r>
            <a:r>
              <a:rPr lang="en-US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650" dirty="0" err="1" smtClean="0">
                <a:latin typeface="Arial" pitchFamily="34" charset="0"/>
                <a:cs typeface="Arial" pitchFamily="34" charset="0"/>
              </a:rPr>
              <a:t>Dostupné</a:t>
            </a:r>
            <a:r>
              <a:rPr lang="en-US" sz="650" dirty="0" smtClean="0">
                <a:latin typeface="Arial" pitchFamily="34" charset="0"/>
                <a:cs typeface="Arial" pitchFamily="34" charset="0"/>
              </a:rPr>
              <a:t> z WWW: &lt;http://www.youtube.com/watch?v=pl6qHpIPic4&amp;list=UUNJLA_-CswELV_2iH54bpAw&amp;feature=plcp&gt;.</a:t>
            </a:r>
            <a:endParaRPr lang="cs-CZ" sz="65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650" dirty="0" smtClean="0">
                <a:latin typeface="Arial" pitchFamily="34" charset="0"/>
                <a:cs typeface="Arial" pitchFamily="34" charset="0"/>
              </a:rPr>
              <a:t>You Tube [online]. 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en-US" sz="65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12</a:t>
            </a:r>
            <a:r>
              <a:rPr lang="en-US" sz="650" dirty="0" smtClean="0">
                <a:latin typeface="Arial" pitchFamily="34" charset="0"/>
                <a:cs typeface="Arial" pitchFamily="34" charset="0"/>
              </a:rPr>
              <a:t>. 200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8</a:t>
            </a:r>
            <a:r>
              <a:rPr lang="en-US" sz="650" dirty="0" smtClean="0">
                <a:latin typeface="Arial" pitchFamily="34" charset="0"/>
                <a:cs typeface="Arial" pitchFamily="34" charset="0"/>
              </a:rPr>
              <a:t> [cit. 2011-1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en-US" sz="65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14</a:t>
            </a:r>
            <a:r>
              <a:rPr lang="en-US" sz="650" dirty="0" smtClean="0">
                <a:latin typeface="Arial" pitchFamily="34" charset="0"/>
                <a:cs typeface="Arial" pitchFamily="34" charset="0"/>
              </a:rPr>
              <a:t>].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Maďarsko.</a:t>
            </a:r>
            <a:r>
              <a:rPr lang="en-US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650" dirty="0" err="1" smtClean="0">
                <a:latin typeface="Arial" pitchFamily="34" charset="0"/>
                <a:cs typeface="Arial" pitchFamily="34" charset="0"/>
              </a:rPr>
              <a:t>Dostupné</a:t>
            </a:r>
            <a:r>
              <a:rPr lang="en-US" sz="650" dirty="0" smtClean="0">
                <a:latin typeface="Arial" pitchFamily="34" charset="0"/>
                <a:cs typeface="Arial" pitchFamily="34" charset="0"/>
              </a:rPr>
              <a:t> z WWW: &lt;http://www.youtube.com/watch?v=WiyAc0K9c4A&amp;list=UUNJLA_-CswELV_2iH54bpAw&amp;feature=plcp&gt;.</a:t>
            </a:r>
            <a:endParaRPr lang="cs-CZ" sz="65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650" dirty="0" smtClean="0">
                <a:latin typeface="Arial" pitchFamily="34" charset="0"/>
                <a:cs typeface="Arial" pitchFamily="34" charset="0"/>
              </a:rPr>
              <a:t>You Tube [online]. 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23</a:t>
            </a:r>
            <a:r>
              <a:rPr lang="en-US" sz="65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11</a:t>
            </a:r>
            <a:r>
              <a:rPr lang="en-US" sz="650" dirty="0" smtClean="0">
                <a:latin typeface="Arial" pitchFamily="34" charset="0"/>
                <a:cs typeface="Arial" pitchFamily="34" charset="0"/>
              </a:rPr>
              <a:t>. 200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8</a:t>
            </a:r>
            <a:r>
              <a:rPr lang="en-US" sz="650" dirty="0" smtClean="0">
                <a:latin typeface="Arial" pitchFamily="34" charset="0"/>
                <a:cs typeface="Arial" pitchFamily="34" charset="0"/>
              </a:rPr>
              <a:t> [cit. 2011-1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en-US" sz="65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14</a:t>
            </a:r>
            <a:r>
              <a:rPr lang="en-US" sz="650" dirty="0" smtClean="0">
                <a:latin typeface="Arial" pitchFamily="34" charset="0"/>
                <a:cs typeface="Arial" pitchFamily="34" charset="0"/>
              </a:rPr>
              <a:t>].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Slovensko.</a:t>
            </a:r>
            <a:r>
              <a:rPr lang="en-US" sz="65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650" dirty="0" err="1" smtClean="0">
                <a:latin typeface="Arial" pitchFamily="34" charset="0"/>
                <a:cs typeface="Arial" pitchFamily="34" charset="0"/>
              </a:rPr>
              <a:t>Dostupné</a:t>
            </a:r>
            <a:r>
              <a:rPr lang="en-US" sz="650" dirty="0" smtClean="0">
                <a:latin typeface="Arial" pitchFamily="34" charset="0"/>
                <a:cs typeface="Arial" pitchFamily="34" charset="0"/>
              </a:rPr>
              <a:t> z WWW: &lt;http://www.youtube.com/watch?v=_xKxIomEmcI&amp;list=UUNJLA_-CswELV_2iH54bpAw&amp;feature=plcp&gt;.</a:t>
            </a:r>
            <a:endParaRPr lang="cs-CZ" sz="65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650" dirty="0" err="1" smtClean="0">
                <a:latin typeface="Arial" pitchFamily="34" charset="0"/>
                <a:cs typeface="Arial" pitchFamily="34" charset="0"/>
              </a:rPr>
              <a:t>Hubelová</a:t>
            </a:r>
            <a:r>
              <a:rPr lang="cs-CZ" sz="650" dirty="0" smtClean="0">
                <a:latin typeface="Arial" pitchFamily="34" charset="0"/>
                <a:cs typeface="Arial" pitchFamily="34" charset="0"/>
              </a:rPr>
              <a:t> D. – Chalupa, P. (2009): Zeměpis pro 8. ročník, 1. díl (Evropa). Brno, Nová škola, 96 s. ISBN 80-7289-101-4.</a:t>
            </a:r>
          </a:p>
          <a:p>
            <a:r>
              <a:rPr lang="cs-CZ" sz="650" dirty="0" smtClean="0">
                <a:latin typeface="Arial" pitchFamily="34" charset="0"/>
                <a:cs typeface="Arial" pitchFamily="34" charset="0"/>
              </a:rPr>
              <a:t>ostatní fotografie autorka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POUŽITÉ ZDROJE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2934</TotalTime>
  <Words>1137</Words>
  <Application>Microsoft Office PowerPoint</Application>
  <PresentationFormat>Předvádění na obrazovce (4:3)</PresentationFormat>
  <Paragraphs>151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 EVROPA  STŘEDNÍ EVROPA – POLSKO, MAĎARSKO,  SLOVENSKO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Martin Králík</cp:lastModifiedBy>
  <cp:revision>279</cp:revision>
  <dcterms:created xsi:type="dcterms:W3CDTF">2011-03-22T17:13:23Z</dcterms:created>
  <dcterms:modified xsi:type="dcterms:W3CDTF">2012-03-28T13:41:24Z</dcterms:modified>
</cp:coreProperties>
</file>