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08" r:id="rId1"/>
  </p:sldMasterIdLst>
  <p:notesMasterIdLst>
    <p:notesMasterId r:id="rId14"/>
  </p:notesMasterIdLst>
  <p:sldIdLst>
    <p:sldId id="317" r:id="rId2"/>
    <p:sldId id="318" r:id="rId3"/>
    <p:sldId id="309" r:id="rId4"/>
    <p:sldId id="310" r:id="rId5"/>
    <p:sldId id="311" r:id="rId6"/>
    <p:sldId id="321" r:id="rId7"/>
    <p:sldId id="312" r:id="rId8"/>
    <p:sldId id="319" r:id="rId9"/>
    <p:sldId id="313" r:id="rId10"/>
    <p:sldId id="314" r:id="rId11"/>
    <p:sldId id="315" r:id="rId12"/>
    <p:sldId id="320" r:id="rId13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98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AutoShape 5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8" name="AutoShape 6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AutoShape 7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0" name="AutoShape 8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1" name="AutoShape 9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2" name="AutoShape 10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3" name="AutoShape 1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4" name="AutoShape 1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5" name="AutoShape 1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6" name="AutoShape 1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7" name="AutoShape 15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8" name="AutoShape 16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9" name="AutoShape 17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0" name="AutoShape 18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1" name="AutoShape 19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2" name="AutoShape 20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3" name="AutoShape 2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4" name="Rectangle 2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899025" cy="366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95" name="Rectangle 23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191125" cy="407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xmlns="" val="27352060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9924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45685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69700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16547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57853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82715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85543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45373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55067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20659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10963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11094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849831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95180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53F77-0DE4-43A2-995D-646C355C3D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691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53F77-0DE4-43A2-995D-646C355C3D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4024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547880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27742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9953F77-0DE4-43A2-995D-646C355C3D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69479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ydra_oligactis.jpg" TargetMode="External"/><Relationship Id="rId2" Type="http://schemas.openxmlformats.org/officeDocument/2006/relationships/hyperlink" Target="http://commons.wikimedia.org/wiki/File:Hoverflies_mating_midai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2770936"/>
              </p:ext>
            </p:extLst>
          </p:nvPr>
        </p:nvGraphicFramePr>
        <p:xfrm>
          <a:off x="912787" y="2430455"/>
          <a:ext cx="8493177" cy="2806044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VY_32_INOVACE_1C_13_Typy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rozmnozovani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mnohobunecneho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organismu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8497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studenti se v prezentaci seznámí se základními typy rozmnožování mnohobuněčných organismů, </a:t>
            </a:r>
            <a:r>
              <a:rPr lang="cs-CZ" dirty="0" smtClean="0"/>
              <a:t>jejich </a:t>
            </a:r>
            <a:r>
              <a:rPr lang="cs-CZ" dirty="0" smtClean="0"/>
              <a:t>rozdíly zejména po genetické stránce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pohlavní a nepohlavní rozmnožování, genotyp, fenotyp, genetické klony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5547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TYPY </a:t>
            </a:r>
            <a:r>
              <a:rPr lang="cs-CZ" sz="4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ROZMNOŽOVÁNÍ MNOHOBUNĚČNÝCH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ORGANISMŮ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7023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Rozmnožování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jeden ze základních znaků živých organismů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existují dva typy: pohlavní a nepohlavní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225206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Nepohlavní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sz="2800" dirty="0"/>
              <a:t>nový jedinec je z genetického hlediska shodný s rodičovským </a:t>
            </a:r>
            <a:r>
              <a:rPr lang="cs-CZ" sz="2800" dirty="0" smtClean="0"/>
              <a:t>organismem </a:t>
            </a:r>
            <a:r>
              <a:rPr lang="cs-CZ" sz="2800" dirty="0"/>
              <a:t>má stejný genotyp (chromozomové sady i s alelami se udržují beze změny)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má stejný genotyp (chromozomové sady i s alelami se udržují beze </a:t>
            </a:r>
            <a:r>
              <a:rPr lang="cs-CZ" sz="2800" dirty="0" smtClean="0"/>
              <a:t>změny)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noví jedinci jsou genetickými klony svého rodičovského organismu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7413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Nepohlavní rozmnožování </a:t>
            </a:r>
            <a:r>
              <a:rPr lang="cs-CZ" sz="3600" dirty="0" err="1" smtClean="0"/>
              <a:t>nezmara</a:t>
            </a:r>
            <a:r>
              <a:rPr lang="cs-CZ" sz="3600" dirty="0" smtClean="0"/>
              <a:t> hnědého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6928" y="2169950"/>
            <a:ext cx="6815752" cy="4778239"/>
          </a:xfrm>
        </p:spPr>
      </p:pic>
    </p:spTree>
    <p:extLst>
      <p:ext uri="{BB962C8B-B14F-4D97-AF65-F5344CB8AC3E}">
        <p14:creationId xmlns:p14="http://schemas.microsoft.com/office/powerpoint/2010/main" xmlns="" val="1903985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Pohlavní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nový jedinec není z genetického hlediska přímým pokračovatelem ani jednoho z rodičů</a:t>
            </a:r>
            <a:r>
              <a:rPr lang="cs-CZ" dirty="0" smtClean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</a:t>
            </a:r>
            <a:r>
              <a:rPr lang="cs-CZ" sz="2800" dirty="0"/>
              <a:t>od obou se genotypově i fenotypově </a:t>
            </a:r>
            <a:r>
              <a:rPr lang="cs-CZ" sz="2800" dirty="0" smtClean="0"/>
              <a:t>odlišuje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/>
              <a:t>genotyp je složen sice pouze z alel rodičů, ale v nové </a:t>
            </a:r>
            <a:r>
              <a:rPr lang="cs-CZ" sz="2800" dirty="0" smtClean="0"/>
              <a:t>kombinaci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vývojově vyšší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zajišťuje </a:t>
            </a:r>
            <a:r>
              <a:rPr lang="cs-CZ" sz="2800" dirty="0"/>
              <a:t>různorodost a proměnlivost jedinců daného druhu, která je výhodná v měnících se podmínkách prostředí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2800" dirty="0"/>
          </a:p>
          <a:p>
            <a:pPr>
              <a:buFont typeface="Wingdings" panose="05000000000000000000" pitchFamily="2" charset="2"/>
              <a:buChar char="Ø"/>
            </a:pPr>
            <a:endParaRPr lang="cs-CZ" sz="2800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2356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Kopulace pestřenek, důležitá fáze pohlavního rozmnožování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3848" y="2012949"/>
            <a:ext cx="8424936" cy="5166933"/>
          </a:xfrm>
        </p:spPr>
      </p:pic>
    </p:spTree>
    <p:extLst>
      <p:ext uri="{BB962C8B-B14F-4D97-AF65-F5344CB8AC3E}">
        <p14:creationId xmlns:p14="http://schemas.microsoft.com/office/powerpoint/2010/main" xmlns="" val="2611481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KTERÉ TVRZENÍ JE PRAVDIVÉ?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C</a:t>
            </a:r>
            <a:r>
              <a:rPr lang="cs-CZ" dirty="0" smtClean="0"/>
              <a:t>hromozomové sady i s </a:t>
            </a:r>
            <a:r>
              <a:rPr lang="cs-CZ" dirty="0" err="1" smtClean="0"/>
              <a:t>alelemi</a:t>
            </a:r>
            <a:r>
              <a:rPr lang="cs-CZ" dirty="0" smtClean="0"/>
              <a:t> se při nepohlavním rozmnožování udržují beze změny.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Genetickými </a:t>
            </a:r>
            <a:r>
              <a:rPr lang="cs-CZ" dirty="0" smtClean="0"/>
              <a:t>klony svých rodičů jsou jedinci při pohlavním rozmnožování.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Při pohlavním rozmnožování je genotyp nového jedince tvořen pouze alelami rodičů, ale v nové kombinaci.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Nepohlavní rozmnožování je z genetického hlediska na vývojově vyšší úrovni.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Pohlavní rozmnožování zajišťuje jedincům větší schopnost adaptace na měnící se podmínky prostředí.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8104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SPRÁVNÉ ODPOVĚDI: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3296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2821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Str.8-USER:FIR0002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10.9.2013].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commons.wikimedia.org/wiki/File:Hoverflies_mating_midair.jpg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Str.6- LIFETRANCE.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smtClean="0"/>
              <a:t>10.9.2013].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commons.wikimedia.org/wiki/File:Hydra_oligactis.jpg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9177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34521</TotalTime>
  <Words>413</Words>
  <Application>Microsoft Office PowerPoint</Application>
  <PresentationFormat>Vlastní</PresentationFormat>
  <Paragraphs>63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Hloubka</vt:lpstr>
      <vt:lpstr>Snímek 1</vt:lpstr>
      <vt:lpstr>Anotace</vt:lpstr>
      <vt:lpstr>TYPY ROZMNOŽOVÁNÍ MNOHOBUNĚČNÝCH ORGANISMŮ</vt:lpstr>
      <vt:lpstr>Rozmnožování </vt:lpstr>
      <vt:lpstr>Nepohlavní </vt:lpstr>
      <vt:lpstr>Nepohlavní rozmnožování nezmara hnědého</vt:lpstr>
      <vt:lpstr>Pohlavní </vt:lpstr>
      <vt:lpstr>Kopulace pestřenek, důležitá fáze pohlavního rozmnožování</vt:lpstr>
      <vt:lpstr>OPAKOVÁNÍ:</vt:lpstr>
      <vt:lpstr>OPAKOVÁNÍ</vt:lpstr>
      <vt:lpstr>ZDROJE</vt:lpstr>
      <vt:lpstr>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13)Typy rozmnožování mnohobuněčného organismu</dc:title>
  <dc:creator>Fialky</dc:creator>
  <cp:lastModifiedBy>Dum</cp:lastModifiedBy>
  <cp:revision>16</cp:revision>
  <cp:lastPrinted>1601-01-01T00:00:00Z</cp:lastPrinted>
  <dcterms:created xsi:type="dcterms:W3CDTF">2010-03-01T05:21:25Z</dcterms:created>
  <dcterms:modified xsi:type="dcterms:W3CDTF">2014-03-11T20:54:13Z</dcterms:modified>
</cp:coreProperties>
</file>