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27"/>
  </p:notesMasterIdLst>
  <p:sldIdLst>
    <p:sldId id="327" r:id="rId2"/>
    <p:sldId id="328" r:id="rId3"/>
    <p:sldId id="310" r:id="rId4"/>
    <p:sldId id="311" r:id="rId5"/>
    <p:sldId id="315" r:id="rId6"/>
    <p:sldId id="313" r:id="rId7"/>
    <p:sldId id="314" r:id="rId8"/>
    <p:sldId id="316" r:id="rId9"/>
    <p:sldId id="261" r:id="rId10"/>
    <p:sldId id="317" r:id="rId11"/>
    <p:sldId id="318" r:id="rId12"/>
    <p:sldId id="264" r:id="rId13"/>
    <p:sldId id="265" r:id="rId14"/>
    <p:sldId id="266" r:id="rId15"/>
    <p:sldId id="267" r:id="rId16"/>
    <p:sldId id="268" r:id="rId17"/>
    <p:sldId id="269" r:id="rId18"/>
    <p:sldId id="319" r:id="rId19"/>
    <p:sldId id="320" r:id="rId20"/>
    <p:sldId id="321" r:id="rId21"/>
    <p:sldId id="322" r:id="rId22"/>
    <p:sldId id="323" r:id="rId23"/>
    <p:sldId id="324" r:id="rId24"/>
    <p:sldId id="325" r:id="rId25"/>
    <p:sldId id="326" r:id="rId26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60"/>
  </p:normalViewPr>
  <p:slideViewPr>
    <p:cSldViewPr snapToGrid="0">
      <p:cViewPr varScale="1">
        <p:scale>
          <a:sx n="64" d="100"/>
          <a:sy n="64" d="100"/>
        </p:scale>
        <p:origin x="14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AutoShape 2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AutoShape 3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AutoShape 4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AutoShape 5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" name="AutoShape 6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" name="AutoShape 7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" name="AutoShape 8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" name="AutoShape 9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" name="AutoShape 10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" name="AutoShape 1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" name="AutoShape 12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" name="AutoShape 13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" name="AutoShape 14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" name="AutoShape 15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" name="AutoShape 16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" name="AutoShape 17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" name="AutoShape 18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0" name="AutoShape 19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" name="AutoShape 20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2" name="AutoShape 2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3" name="Rectangle 22"/>
          <p:cNvSpPr>
            <a:spLocks noGrp="1" noRot="1" noChangeAspect="1"/>
          </p:cNvSpPr>
          <p:nvPr>
            <p:ph type="sldImg" idx="2"/>
          </p:nvPr>
        </p:nvSpPr>
        <p:spPr>
          <a:xfrm>
            <a:off x="1312858" y="1027108"/>
            <a:ext cx="4899026" cy="3665536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24" name="Rectangle 23"/>
          <p:cNvSpPr txBox="1">
            <a:spLocks noGrp="1"/>
          </p:cNvSpPr>
          <p:nvPr>
            <p:ph type="body" sz="quarter" idx="3"/>
          </p:nvPr>
        </p:nvSpPr>
        <p:spPr>
          <a:xfrm>
            <a:off x="1169983" y="5086349"/>
            <a:ext cx="5191121" cy="40719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527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449263" rtl="0" fontAlgn="auto" hangingPunct="0">
      <a:lnSpc>
        <a:spcPct val="100000"/>
      </a:lnSpc>
      <a:spcBef>
        <a:spcPts val="40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Times New Roman" pitchFamily="16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292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32365" cy="369887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9743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32365" cy="369887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515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32365" cy="369887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9089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32365" cy="369887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081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32365" cy="369887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0481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32365" cy="369887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09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32365" cy="369887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248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953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4867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449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92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816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48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641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8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88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74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953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4790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10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46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06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54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72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fld id="{EAF1B28C-CB16-403A-992B-17D1B568F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866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2178490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VY_32_INOVACE_1C_14_Hybridizace,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monohybridismus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935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studenti se v prezentaci seznámí s genotypy a fenotypy potomků vzniklých křížením (hybridizací) při sledování jednoho znaku (</a:t>
            </a:r>
            <a:r>
              <a:rPr lang="cs-CZ" dirty="0" err="1" smtClean="0"/>
              <a:t>monohybridismus</a:t>
            </a:r>
            <a:r>
              <a:rPr lang="cs-CZ" dirty="0" smtClean="0"/>
              <a:t>); z výsledků těchto křížení byl formulován 1. a 2. Mendelův zákon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opakováním a možností procvičení při řešení jednoduchých příkladů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 </a:t>
            </a:r>
            <a:r>
              <a:rPr lang="cs-CZ" dirty="0" smtClean="0"/>
              <a:t>hybridizace, </a:t>
            </a:r>
            <a:r>
              <a:rPr lang="cs-CZ" dirty="0" err="1" smtClean="0"/>
              <a:t>monohybridismus</a:t>
            </a:r>
            <a:r>
              <a:rPr lang="cs-CZ" dirty="0" smtClean="0"/>
              <a:t>, kvalitativní znak, homozygot, heterozygot, dominance, recesivita, autozomální dědičnost, kombinační čtverec, </a:t>
            </a:r>
            <a:r>
              <a:rPr lang="cs-CZ" dirty="0"/>
              <a:t>M</a:t>
            </a:r>
            <a:r>
              <a:rPr lang="cs-CZ" dirty="0" smtClean="0"/>
              <a:t>endelovy zákony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32444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HYBRIDIZACE, MONOHYBRIDISMUS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575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Hybridizace (= křížení)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jedna </a:t>
            </a:r>
            <a:r>
              <a:rPr lang="cs-CZ" dirty="0"/>
              <a:t>ze základních metod genetiky</a:t>
            </a:r>
            <a:r>
              <a:rPr lang="cs-CZ" dirty="0" smtClean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pohlavní </a:t>
            </a:r>
            <a:r>
              <a:rPr lang="cs-CZ" b="1" i="1" dirty="0">
                <a:solidFill>
                  <a:schemeClr val="accent1"/>
                </a:solidFill>
              </a:rPr>
              <a:t>rozmnožování </a:t>
            </a:r>
            <a:r>
              <a:rPr lang="cs-CZ" dirty="0"/>
              <a:t>záměrně vybraných jedinců a sledování znaků jejich </a:t>
            </a:r>
            <a:r>
              <a:rPr lang="cs-CZ" dirty="0" smtClean="0"/>
              <a:t>potomstva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umožňuje </a:t>
            </a:r>
            <a:r>
              <a:rPr lang="cs-CZ" b="1" i="1" dirty="0">
                <a:solidFill>
                  <a:schemeClr val="accent1"/>
                </a:solidFill>
              </a:rPr>
              <a:t>vytváření nových odrůd rostlin a plemen </a:t>
            </a:r>
            <a:r>
              <a:rPr lang="cs-CZ" b="1" i="1" dirty="0" smtClean="0">
                <a:solidFill>
                  <a:schemeClr val="accent1"/>
                </a:solidFill>
              </a:rPr>
              <a:t>živočichů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>
                <a:cs typeface="Arial"/>
              </a:rPr>
              <a:t>ve šlechtitelství se tak vybírají vhodní výchozí jedinci, aby bylo dosaženo lepších výsledků (vyšší užitkovost, vyšší </a:t>
            </a:r>
            <a:r>
              <a:rPr lang="cs-CZ" dirty="0" smtClean="0">
                <a:cs typeface="Arial"/>
              </a:rPr>
              <a:t>odolnost)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6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Dědičnost kvalitativních znaků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sz="3200" dirty="0" smtClean="0"/>
              <a:t>kvalitativní </a:t>
            </a:r>
            <a:r>
              <a:rPr lang="cs-CZ" sz="3200" dirty="0"/>
              <a:t>znaky jsou obvykle </a:t>
            </a:r>
            <a:r>
              <a:rPr lang="cs-CZ" sz="3200" b="1" i="1" dirty="0">
                <a:solidFill>
                  <a:schemeClr val="accent1"/>
                </a:solidFill>
              </a:rPr>
              <a:t>podmiňovány jedním genem </a:t>
            </a:r>
            <a:r>
              <a:rPr lang="cs-CZ" sz="3200" dirty="0"/>
              <a:t>(=genem velkého </a:t>
            </a:r>
            <a:r>
              <a:rPr lang="cs-CZ" sz="3200" dirty="0" smtClean="0"/>
              <a:t>účinku), 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monogenně</a:t>
            </a:r>
            <a:endParaRPr lang="cs-CZ" sz="3200" b="1" i="1" dirty="0">
              <a:solidFill>
                <a:schemeClr val="accent1"/>
              </a:solidFill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200" dirty="0" smtClean="0"/>
              <a:t> gen </a:t>
            </a:r>
            <a:r>
              <a:rPr lang="cs-CZ" sz="3200" dirty="0"/>
              <a:t>označujeme písmenem, alely tohoto genu buď velkým nebo malým písmenem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550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Homozygot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/>
              <a:t>na stejných </a:t>
            </a:r>
            <a:r>
              <a:rPr lang="cs-CZ" sz="3200" dirty="0" err="1"/>
              <a:t>lokusech</a:t>
            </a:r>
            <a:r>
              <a:rPr lang="cs-CZ" sz="3200" dirty="0"/>
              <a:t> určitého chromozomu (párového) má stejné alely téhož </a:t>
            </a:r>
            <a:r>
              <a:rPr lang="cs-CZ" sz="3200" dirty="0" smtClean="0"/>
              <a:t>genu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značí se </a:t>
            </a:r>
            <a:r>
              <a:rPr lang="cs-CZ" sz="3200" b="1" i="1" dirty="0">
                <a:solidFill>
                  <a:schemeClr val="accent1"/>
                </a:solidFill>
              </a:rPr>
              <a:t>AA</a:t>
            </a:r>
            <a:r>
              <a:rPr lang="cs-CZ" sz="3200" dirty="0"/>
              <a:t> nebo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aa</a:t>
            </a:r>
            <a:endParaRPr lang="cs-CZ" sz="3200" b="1" i="1" dirty="0" smtClean="0">
              <a:solidFill>
                <a:schemeClr val="accent1"/>
              </a:solidFill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200" dirty="0"/>
              <a:t> vzhledem k tomuto genu vytváří stejné </a:t>
            </a:r>
            <a:r>
              <a:rPr lang="cs-CZ" sz="3200" dirty="0" smtClean="0"/>
              <a:t>gamety </a:t>
            </a:r>
            <a:r>
              <a:rPr lang="cs-CZ" sz="3200" b="1" i="1" dirty="0" smtClean="0">
                <a:solidFill>
                  <a:schemeClr val="accent1"/>
                </a:solidFill>
              </a:rPr>
              <a:t>AA</a:t>
            </a:r>
            <a:r>
              <a:rPr lang="cs-CZ" sz="3200" b="1" i="1" dirty="0">
                <a:solidFill>
                  <a:schemeClr val="accent1"/>
                </a:solidFill>
                <a:cs typeface="Arial"/>
              </a:rPr>
              <a:t>→A</a:t>
            </a:r>
            <a:r>
              <a:rPr lang="cs-CZ" sz="3200" dirty="0">
                <a:cs typeface="Arial"/>
              </a:rPr>
              <a:t> nebo </a:t>
            </a:r>
            <a:r>
              <a:rPr lang="cs-CZ" sz="3200" b="1" i="1" dirty="0" err="1">
                <a:solidFill>
                  <a:schemeClr val="accent1"/>
                </a:solidFill>
                <a:cs typeface="Arial"/>
              </a:rPr>
              <a:t>aa→a</a:t>
            </a:r>
            <a:endParaRPr lang="cs-CZ" sz="3200" b="1" i="1" dirty="0">
              <a:solidFill>
                <a:schemeClr val="accent1"/>
              </a:solidFill>
              <a:cs typeface="Arial"/>
            </a:endParaRP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74225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Heterozygot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>
                <a:cs typeface="Arial"/>
              </a:rPr>
              <a:t>po každém rodiči zdědil jinou alelu téhož </a:t>
            </a:r>
            <a:r>
              <a:rPr lang="cs-CZ" sz="3200" dirty="0" smtClean="0">
                <a:cs typeface="Arial"/>
              </a:rPr>
              <a:t>genu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cs typeface="Arial"/>
              </a:rPr>
              <a:t> značí se </a:t>
            </a:r>
            <a:r>
              <a:rPr lang="cs-CZ" sz="3200" b="1" i="1" dirty="0" err="1" smtClean="0">
                <a:solidFill>
                  <a:schemeClr val="accent1"/>
                </a:solidFill>
                <a:cs typeface="Arial"/>
              </a:rPr>
              <a:t>Aa</a:t>
            </a:r>
            <a:endParaRPr lang="cs-CZ" sz="3200" b="1" i="1" dirty="0" smtClean="0">
              <a:solidFill>
                <a:schemeClr val="accent1"/>
              </a:solidFill>
              <a:cs typeface="Arial"/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200" dirty="0">
                <a:cs typeface="Arial"/>
              </a:rPr>
              <a:t> vzhledem k tomuto genu vytváří různé gamety </a:t>
            </a:r>
            <a:r>
              <a:rPr lang="cs-CZ" sz="3200" b="1" i="1" dirty="0" err="1" smtClean="0">
                <a:solidFill>
                  <a:schemeClr val="accent1"/>
                </a:solidFill>
                <a:cs typeface="Arial"/>
              </a:rPr>
              <a:t>Aa</a:t>
            </a:r>
            <a:r>
              <a:rPr lang="cs-CZ" sz="3200" b="1" i="1" dirty="0" err="1">
                <a:solidFill>
                  <a:schemeClr val="accent1"/>
                </a:solidFill>
                <a:cs typeface="Arial"/>
              </a:rPr>
              <a:t>→A</a:t>
            </a:r>
            <a:r>
              <a:rPr lang="cs-CZ" sz="3200" dirty="0">
                <a:cs typeface="Arial"/>
              </a:rPr>
              <a:t> nebo </a:t>
            </a:r>
            <a:r>
              <a:rPr lang="cs-CZ" sz="3200" b="1" i="1" dirty="0">
                <a:solidFill>
                  <a:schemeClr val="accent1"/>
                </a:solidFill>
                <a:cs typeface="Arial"/>
              </a:rPr>
              <a:t>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46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Vzájemné vztahy mezi alelami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i="1" dirty="0" smtClean="0"/>
              <a:t>1)  </a:t>
            </a:r>
            <a:r>
              <a:rPr lang="cs-CZ" b="1" i="1" u="sng" dirty="0" smtClean="0">
                <a:solidFill>
                  <a:schemeClr val="accent1"/>
                </a:solidFill>
              </a:rPr>
              <a:t>vztah </a:t>
            </a:r>
            <a:r>
              <a:rPr lang="cs-CZ" b="1" i="1" u="sng" dirty="0">
                <a:solidFill>
                  <a:schemeClr val="accent1"/>
                </a:solidFill>
              </a:rPr>
              <a:t>úplné dominance a recesivity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dirty="0"/>
              <a:t>jedna alela je dominantní (A) a úplně převládá nad alelou druhou, která je recesivní (a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b="1" i="1" u="sng" dirty="0">
                <a:solidFill>
                  <a:schemeClr val="accent1"/>
                </a:solidFill>
              </a:rPr>
              <a:t>vztah neúplné dominance a recesivity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dominantní alela zcela nepřevládá nad alelou druhou; ve fenotypu se uplatní obě, i když </a:t>
            </a:r>
            <a:r>
              <a:rPr lang="cs-CZ" dirty="0" smtClean="0"/>
              <a:t>nestejně</a:t>
            </a:r>
          </a:p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b="1" i="1" u="sng" dirty="0" smtClean="0">
                <a:solidFill>
                  <a:schemeClr val="accent1"/>
                </a:solidFill>
              </a:rPr>
              <a:t>vztah </a:t>
            </a:r>
            <a:r>
              <a:rPr lang="cs-CZ" b="1" i="1" u="sng" dirty="0">
                <a:solidFill>
                  <a:schemeClr val="accent1"/>
                </a:solidFill>
              </a:rPr>
              <a:t>intermediární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dirty="0"/>
              <a:t>obě alely se ve fenotypu uplatní stejně</a:t>
            </a:r>
          </a:p>
          <a:p>
            <a:pPr marL="0" lv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dirty="0"/>
              <a:t>  </a:t>
            </a:r>
            <a:r>
              <a:rPr lang="cs-CZ" dirty="0" err="1"/>
              <a:t>pozn.</a:t>
            </a:r>
            <a:r>
              <a:rPr lang="cs-CZ" b="1" i="1" u="sng" dirty="0" err="1">
                <a:solidFill>
                  <a:schemeClr val="accent1"/>
                </a:solidFill>
              </a:rPr>
              <a:t>kodominance</a:t>
            </a:r>
            <a:r>
              <a:rPr lang="cs-CZ" dirty="0"/>
              <a:t>- alely se navzájem neovlivňují</a:t>
            </a:r>
          </a:p>
          <a:p>
            <a:pPr marL="0" lv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2375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822329" y="299803"/>
            <a:ext cx="8416923" cy="7000407"/>
          </a:xfrm>
        </p:spPr>
        <p:txBody>
          <a:bodyPr>
            <a:normAutofit/>
          </a:bodyPr>
          <a:lstStyle/>
          <a:p>
            <a:pPr marL="652460" lvl="0" indent="-652460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b="1" u="sng" dirty="0"/>
              <a:t>Příklad:</a:t>
            </a:r>
          </a:p>
          <a:p>
            <a:pPr lvl="0">
              <a:buFont typeface="Wingdings" panose="05000000000000000000" pitchFamily="2" charset="2"/>
              <a:buChar char="Ø"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 smtClean="0"/>
              <a:t> Křížíme </a:t>
            </a:r>
            <a:r>
              <a:rPr lang="cs-CZ" sz="2600" dirty="0"/>
              <a:t>rostliny a u potomstva budeme sledovat barvu </a:t>
            </a:r>
            <a:r>
              <a:rPr lang="cs-CZ" sz="2600" dirty="0" smtClean="0"/>
              <a:t>květu</a:t>
            </a:r>
            <a:r>
              <a:rPr lang="cs-CZ" sz="2600" dirty="0"/>
              <a:t>.</a:t>
            </a:r>
          </a:p>
          <a:p>
            <a:pPr lvl="0">
              <a:buFont typeface="Wingdings" panose="05000000000000000000" pitchFamily="2" charset="2"/>
              <a:buChar char="Ø"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b="1" dirty="0" smtClean="0">
                <a:solidFill>
                  <a:schemeClr val="tx1"/>
                </a:solidFill>
              </a:rPr>
              <a:t> </a:t>
            </a:r>
            <a:r>
              <a:rPr lang="cs-CZ" sz="2600" b="1" dirty="0" smtClean="0">
                <a:solidFill>
                  <a:srgbClr val="FF0000"/>
                </a:solidFill>
              </a:rPr>
              <a:t> A-dominantní </a:t>
            </a:r>
            <a:r>
              <a:rPr lang="cs-CZ" sz="2600" b="1" dirty="0">
                <a:solidFill>
                  <a:srgbClr val="FF0000"/>
                </a:solidFill>
              </a:rPr>
              <a:t>alela </a:t>
            </a:r>
            <a:r>
              <a:rPr lang="cs-CZ" sz="2600" dirty="0"/>
              <a:t>pro červenou barvu květu</a:t>
            </a:r>
          </a:p>
          <a:p>
            <a:pPr lvl="0">
              <a:buFont typeface="Wingdings" panose="05000000000000000000" pitchFamily="2" charset="2"/>
              <a:buChar char="Ø"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b="1" dirty="0" smtClean="0">
                <a:solidFill>
                  <a:schemeClr val="tx1"/>
                </a:solidFill>
              </a:rPr>
              <a:t>  a-recesivní </a:t>
            </a:r>
            <a:r>
              <a:rPr lang="cs-CZ" sz="2600" b="1" dirty="0">
                <a:solidFill>
                  <a:schemeClr val="tx1"/>
                </a:solidFill>
              </a:rPr>
              <a:t>alela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/>
              <a:t>pro bílou barvu </a:t>
            </a:r>
            <a:r>
              <a:rPr lang="cs-CZ" sz="2600" dirty="0" smtClean="0"/>
              <a:t>květu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endParaRPr lang="cs-CZ" sz="2600" dirty="0"/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/>
              <a:t> </a:t>
            </a:r>
            <a:r>
              <a:rPr lang="cs-CZ" sz="2600" dirty="0" smtClean="0"/>
              <a:t>    U  </a:t>
            </a:r>
            <a:r>
              <a:rPr lang="cs-CZ" sz="2600" dirty="0"/>
              <a:t>potomstva se mohou vyskytnout </a:t>
            </a:r>
            <a:r>
              <a:rPr lang="cs-CZ" sz="2600" b="1" i="1" dirty="0">
                <a:solidFill>
                  <a:schemeClr val="accent1"/>
                </a:solidFill>
              </a:rPr>
              <a:t>3 kombinace</a:t>
            </a:r>
            <a:r>
              <a:rPr lang="cs-CZ" sz="2600" dirty="0"/>
              <a:t>: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 smtClean="0"/>
              <a:t>     1)</a:t>
            </a:r>
            <a:r>
              <a:rPr lang="cs-CZ" sz="2600" b="1" dirty="0" smtClean="0">
                <a:solidFill>
                  <a:srgbClr val="FF0000"/>
                </a:solidFill>
              </a:rPr>
              <a:t>AA</a:t>
            </a:r>
            <a:r>
              <a:rPr lang="cs-CZ" sz="2600" b="1" dirty="0" smtClean="0"/>
              <a:t>- </a:t>
            </a:r>
            <a:r>
              <a:rPr lang="cs-CZ" sz="2600" b="1" dirty="0"/>
              <a:t>dominantní </a:t>
            </a:r>
            <a:r>
              <a:rPr lang="cs-CZ" sz="2600" b="1" dirty="0" smtClean="0"/>
              <a:t>homozygot </a:t>
            </a:r>
            <a:r>
              <a:rPr lang="cs-CZ" sz="2600" dirty="0" smtClean="0"/>
              <a:t>- </a:t>
            </a:r>
            <a:r>
              <a:rPr lang="cs-CZ" sz="2600" b="1" i="1" dirty="0" smtClean="0">
                <a:solidFill>
                  <a:srgbClr val="FF0000"/>
                </a:solidFill>
              </a:rPr>
              <a:t>červené </a:t>
            </a:r>
            <a:r>
              <a:rPr lang="cs-CZ" sz="2600" b="1" i="1" dirty="0">
                <a:solidFill>
                  <a:srgbClr val="FF0000"/>
                </a:solidFill>
              </a:rPr>
              <a:t>květy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 smtClean="0"/>
              <a:t>     2)</a:t>
            </a:r>
            <a:r>
              <a:rPr lang="cs-CZ" sz="2600" b="1" dirty="0" err="1" smtClean="0">
                <a:solidFill>
                  <a:schemeClr val="tx1"/>
                </a:solidFill>
              </a:rPr>
              <a:t>aa</a:t>
            </a:r>
            <a:r>
              <a:rPr lang="cs-CZ" sz="2600" b="1" dirty="0" smtClean="0"/>
              <a:t>- </a:t>
            </a:r>
            <a:r>
              <a:rPr lang="cs-CZ" sz="2600" b="1" dirty="0"/>
              <a:t>recesivní </a:t>
            </a:r>
            <a:r>
              <a:rPr lang="cs-CZ" sz="2600" b="1" dirty="0" smtClean="0"/>
              <a:t>homozygot </a:t>
            </a:r>
            <a:r>
              <a:rPr lang="cs-CZ" sz="2600" dirty="0" smtClean="0"/>
              <a:t>- </a:t>
            </a:r>
            <a:r>
              <a:rPr lang="cs-CZ" sz="2600" b="1" i="1" dirty="0" smtClean="0">
                <a:solidFill>
                  <a:schemeClr val="tx1"/>
                </a:solidFill>
              </a:rPr>
              <a:t>bílé </a:t>
            </a:r>
            <a:r>
              <a:rPr lang="cs-CZ" sz="2600" b="1" i="1" dirty="0">
                <a:solidFill>
                  <a:schemeClr val="tx1"/>
                </a:solidFill>
              </a:rPr>
              <a:t>květy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/>
              <a:t> </a:t>
            </a:r>
            <a:r>
              <a:rPr lang="cs-CZ" sz="2600" dirty="0" smtClean="0"/>
              <a:t>     3)</a:t>
            </a:r>
            <a:r>
              <a:rPr lang="cs-CZ" sz="2600" b="1" i="1" dirty="0" err="1" smtClean="0">
                <a:solidFill>
                  <a:srgbClr val="FF0000"/>
                </a:solidFill>
              </a:rPr>
              <a:t>A</a:t>
            </a:r>
            <a:r>
              <a:rPr lang="cs-CZ" sz="2600" b="1" dirty="0" err="1" smtClean="0"/>
              <a:t>a</a:t>
            </a:r>
            <a:r>
              <a:rPr lang="cs-CZ" sz="2600" b="1" dirty="0" smtClean="0"/>
              <a:t>- </a:t>
            </a:r>
            <a:r>
              <a:rPr lang="cs-CZ" sz="2600" b="1" dirty="0"/>
              <a:t>heterozygot</a:t>
            </a:r>
            <a:r>
              <a:rPr lang="cs-CZ" sz="2600" dirty="0"/>
              <a:t>, u kterého bude barva květu záviset </a:t>
            </a:r>
            <a:r>
              <a:rPr lang="cs-CZ" sz="2600" dirty="0" smtClean="0"/>
              <a:t>   	na </a:t>
            </a:r>
            <a:r>
              <a:rPr lang="cs-CZ" sz="2600" dirty="0"/>
              <a:t>vzájemném vztahu mezi alelami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/>
              <a:t> </a:t>
            </a:r>
            <a:r>
              <a:rPr lang="cs-CZ" sz="2600" dirty="0" smtClean="0"/>
              <a:t>     </a:t>
            </a:r>
            <a:r>
              <a:rPr lang="cs-CZ" sz="2600" b="1" dirty="0" smtClean="0"/>
              <a:t> </a:t>
            </a:r>
            <a:r>
              <a:rPr lang="cs-CZ" sz="2600" b="1" dirty="0"/>
              <a:t>a)</a:t>
            </a:r>
            <a:r>
              <a:rPr lang="cs-CZ" sz="2600" b="1" i="1" dirty="0">
                <a:solidFill>
                  <a:schemeClr val="accent1"/>
                </a:solidFill>
              </a:rPr>
              <a:t>vztah úplné </a:t>
            </a:r>
            <a:r>
              <a:rPr lang="cs-CZ" sz="2600" b="1" i="1" dirty="0" smtClean="0">
                <a:solidFill>
                  <a:schemeClr val="accent1"/>
                </a:solidFill>
              </a:rPr>
              <a:t>dominance </a:t>
            </a:r>
            <a:r>
              <a:rPr lang="cs-CZ" sz="2600" dirty="0" smtClean="0"/>
              <a:t>-</a:t>
            </a:r>
            <a:r>
              <a:rPr lang="cs-CZ" sz="2600" dirty="0"/>
              <a:t>květy budou </a:t>
            </a:r>
            <a:r>
              <a:rPr lang="cs-CZ" sz="2600" b="1" i="1" dirty="0">
                <a:solidFill>
                  <a:srgbClr val="FF0000"/>
                </a:solidFill>
              </a:rPr>
              <a:t>červené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/>
              <a:t> </a:t>
            </a:r>
            <a:r>
              <a:rPr lang="cs-CZ" sz="2600" dirty="0" smtClean="0"/>
              <a:t>     </a:t>
            </a:r>
            <a:r>
              <a:rPr lang="cs-CZ" sz="2600" b="1" dirty="0" smtClean="0"/>
              <a:t> </a:t>
            </a:r>
            <a:r>
              <a:rPr lang="cs-CZ" sz="2600" b="1" dirty="0"/>
              <a:t>b)</a:t>
            </a:r>
            <a:r>
              <a:rPr lang="cs-CZ" sz="2600" b="1" i="1" dirty="0">
                <a:solidFill>
                  <a:schemeClr val="accent1"/>
                </a:solidFill>
              </a:rPr>
              <a:t>vztah</a:t>
            </a:r>
            <a:r>
              <a:rPr lang="cs-CZ" sz="2600" dirty="0"/>
              <a:t> </a:t>
            </a:r>
            <a:r>
              <a:rPr lang="cs-CZ" sz="2600" b="1" i="1" dirty="0">
                <a:solidFill>
                  <a:schemeClr val="accent1"/>
                </a:solidFill>
              </a:rPr>
              <a:t>neúplné </a:t>
            </a:r>
            <a:r>
              <a:rPr lang="cs-CZ" sz="2600" b="1" i="1" dirty="0" smtClean="0">
                <a:solidFill>
                  <a:schemeClr val="accent1"/>
                </a:solidFill>
              </a:rPr>
              <a:t>dominance </a:t>
            </a:r>
            <a:r>
              <a:rPr lang="cs-CZ" sz="2600" dirty="0" smtClean="0"/>
              <a:t>-</a:t>
            </a:r>
            <a:r>
              <a:rPr lang="cs-CZ" sz="2600" dirty="0"/>
              <a:t>květy budou </a:t>
            </a:r>
            <a:r>
              <a:rPr lang="cs-CZ" sz="2600" b="1" i="1" dirty="0">
                <a:solidFill>
                  <a:srgbClr val="FF6600"/>
                </a:solidFill>
              </a:rPr>
              <a:t>světle </a:t>
            </a:r>
            <a:r>
              <a:rPr lang="cs-CZ" sz="2600" b="1" i="1" dirty="0" smtClean="0">
                <a:solidFill>
                  <a:srgbClr val="FF6600"/>
                </a:solidFill>
              </a:rPr>
              <a:t>	červené</a:t>
            </a:r>
            <a:r>
              <a:rPr lang="cs-CZ" sz="2600" dirty="0"/>
              <a:t>, podle stupně dominance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/>
              <a:t> </a:t>
            </a:r>
            <a:r>
              <a:rPr lang="cs-CZ" sz="2600" dirty="0" smtClean="0"/>
              <a:t>      </a:t>
            </a:r>
            <a:r>
              <a:rPr lang="cs-CZ" sz="2600" b="1" dirty="0" smtClean="0"/>
              <a:t>c)</a:t>
            </a:r>
            <a:r>
              <a:rPr lang="cs-CZ" sz="2600" b="1" i="1" dirty="0" smtClean="0">
                <a:solidFill>
                  <a:schemeClr val="accent1"/>
                </a:solidFill>
              </a:rPr>
              <a:t>vztah intermediární </a:t>
            </a:r>
            <a:r>
              <a:rPr lang="cs-CZ" sz="2600" b="1" dirty="0" smtClean="0"/>
              <a:t>-</a:t>
            </a:r>
            <a:r>
              <a:rPr lang="cs-CZ" sz="2600" b="1" dirty="0"/>
              <a:t>alela </a:t>
            </a:r>
            <a:r>
              <a:rPr lang="cs-CZ" sz="2600" dirty="0"/>
              <a:t>pro červenou i bílou barvu </a:t>
            </a:r>
            <a:r>
              <a:rPr lang="cs-CZ" sz="2600" dirty="0" smtClean="0"/>
              <a:t>	se </a:t>
            </a:r>
            <a:r>
              <a:rPr lang="cs-CZ" sz="2600" dirty="0"/>
              <a:t>projeví stejně, květy budou </a:t>
            </a:r>
            <a:r>
              <a:rPr lang="cs-CZ" sz="2600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růžové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Autozomální dědičnost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dědičnost</a:t>
            </a:r>
            <a:r>
              <a:rPr lang="cs-CZ" dirty="0"/>
              <a:t>, která </a:t>
            </a:r>
            <a:r>
              <a:rPr lang="cs-CZ" b="1" i="1" dirty="0">
                <a:solidFill>
                  <a:schemeClr val="accent1"/>
                </a:solidFill>
              </a:rPr>
              <a:t>není vázána na pohlaví</a:t>
            </a:r>
            <a:r>
              <a:rPr lang="cs-CZ" b="1" i="1" dirty="0" smtClean="0">
                <a:solidFill>
                  <a:schemeClr val="accent1"/>
                </a:solidFill>
              </a:rPr>
              <a:t>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znaky </a:t>
            </a:r>
            <a:r>
              <a:rPr lang="cs-CZ" dirty="0"/>
              <a:t>jsou určovány </a:t>
            </a:r>
            <a:r>
              <a:rPr lang="cs-CZ" b="1" i="1" dirty="0">
                <a:solidFill>
                  <a:schemeClr val="accent1"/>
                </a:solidFill>
              </a:rPr>
              <a:t>geny</a:t>
            </a:r>
            <a:r>
              <a:rPr lang="cs-CZ" dirty="0"/>
              <a:t> umístěnými </a:t>
            </a:r>
            <a:r>
              <a:rPr lang="cs-CZ" b="1" i="1" dirty="0">
                <a:solidFill>
                  <a:schemeClr val="accent1"/>
                </a:solidFill>
              </a:rPr>
              <a:t>na autozomech </a:t>
            </a:r>
            <a:r>
              <a:rPr lang="cs-CZ" dirty="0"/>
              <a:t>(tělních, somatických chromozomech)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564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Monohybridismus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při </a:t>
            </a:r>
            <a:r>
              <a:rPr lang="cs-CZ" dirty="0"/>
              <a:t>křížení sledujeme pouze </a:t>
            </a:r>
            <a:r>
              <a:rPr lang="cs-CZ" b="1" i="1" dirty="0">
                <a:solidFill>
                  <a:schemeClr val="accent1"/>
                </a:solidFill>
              </a:rPr>
              <a:t>jeden </a:t>
            </a:r>
            <a:r>
              <a:rPr lang="cs-CZ" b="1" i="1" dirty="0" smtClean="0">
                <a:solidFill>
                  <a:schemeClr val="accent1"/>
                </a:solidFill>
              </a:rPr>
              <a:t>gen</a:t>
            </a:r>
            <a:endParaRPr lang="cs-CZ" b="1" i="1" dirty="0">
              <a:solidFill>
                <a:schemeClr val="accent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zkoumaný </a:t>
            </a:r>
            <a:r>
              <a:rPr lang="cs-CZ" dirty="0"/>
              <a:t>jedinec se nazývá </a:t>
            </a:r>
            <a:r>
              <a:rPr lang="cs-CZ" b="1" i="1" dirty="0" smtClean="0">
                <a:solidFill>
                  <a:schemeClr val="accent1"/>
                </a:solidFill>
              </a:rPr>
              <a:t>monohybrid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u="sng" dirty="0"/>
              <a:t>Označení při křížení</a:t>
            </a:r>
            <a:r>
              <a:rPr lang="cs-CZ" b="1" u="sng" dirty="0" smtClean="0"/>
              <a:t>:</a:t>
            </a:r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</a:t>
            </a:r>
            <a:r>
              <a:rPr lang="cs-CZ" b="1" dirty="0" smtClean="0">
                <a:solidFill>
                  <a:schemeClr val="accent1"/>
                </a:solidFill>
              </a:rPr>
              <a:t>P</a:t>
            </a:r>
            <a:r>
              <a:rPr lang="cs-CZ" dirty="0" smtClean="0"/>
              <a:t>-rodičovská =parentální </a:t>
            </a:r>
            <a:r>
              <a:rPr lang="cs-CZ" dirty="0"/>
              <a:t>generace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b="1" dirty="0" smtClean="0"/>
              <a:t>         </a:t>
            </a:r>
            <a:r>
              <a:rPr lang="cs-CZ" dirty="0" smtClean="0">
                <a:solidFill>
                  <a:schemeClr val="accent1"/>
                </a:solidFill>
              </a:rPr>
              <a:t>F</a:t>
            </a:r>
            <a:r>
              <a:rPr lang="cs-CZ" baseline="-33000" dirty="0" smtClean="0">
                <a:solidFill>
                  <a:schemeClr val="accent1"/>
                </a:solidFill>
              </a:rPr>
              <a:t>1</a:t>
            </a:r>
            <a:r>
              <a:rPr lang="cs-CZ" dirty="0" smtClean="0"/>
              <a:t>-první </a:t>
            </a:r>
            <a:r>
              <a:rPr lang="cs-CZ" dirty="0"/>
              <a:t>filiální generace (první generace </a:t>
            </a:r>
            <a:r>
              <a:rPr lang="cs-CZ" dirty="0" smtClean="0"/>
              <a:t>potomků)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b="1" dirty="0"/>
              <a:t> </a:t>
            </a:r>
            <a:r>
              <a:rPr lang="cs-CZ" b="1" dirty="0" smtClean="0"/>
              <a:t>        </a:t>
            </a:r>
            <a:r>
              <a:rPr lang="cs-CZ" dirty="0" smtClean="0">
                <a:solidFill>
                  <a:schemeClr val="accent1"/>
                </a:solidFill>
              </a:rPr>
              <a:t>F</a:t>
            </a:r>
            <a:r>
              <a:rPr lang="cs-CZ" baseline="-33000" dirty="0" smtClean="0">
                <a:solidFill>
                  <a:schemeClr val="accent1"/>
                </a:solidFill>
              </a:rPr>
              <a:t>2</a:t>
            </a:r>
            <a:r>
              <a:rPr lang="cs-CZ" dirty="0" smtClean="0"/>
              <a:t>-druhá </a:t>
            </a:r>
            <a:r>
              <a:rPr lang="cs-CZ" dirty="0"/>
              <a:t>filiální generace (</a:t>
            </a:r>
            <a:r>
              <a:rPr lang="cs-CZ" dirty="0" smtClean="0"/>
              <a:t>druhá generace potomků)</a:t>
            </a:r>
          </a:p>
          <a:p>
            <a:pPr lvl="0">
              <a:buFont typeface="Wingdings" panose="05000000000000000000" pitchFamily="2" charset="2"/>
              <a:buChar char="Ø"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b="1" dirty="0"/>
              <a:t> </a:t>
            </a:r>
            <a:r>
              <a:rPr lang="cs-CZ" dirty="0" smtClean="0"/>
              <a:t>Ke </a:t>
            </a:r>
            <a:r>
              <a:rPr lang="cs-CZ" dirty="0"/>
              <a:t>zjištění možných genotypových kombinací se sestavují </a:t>
            </a:r>
            <a:r>
              <a:rPr lang="cs-CZ" b="1" i="1" dirty="0">
                <a:solidFill>
                  <a:schemeClr val="accent1"/>
                </a:solidFill>
              </a:rPr>
              <a:t>kombinační čtverce</a:t>
            </a:r>
            <a:r>
              <a:rPr lang="cs-CZ" dirty="0"/>
              <a:t>, kde se do prvního řádku a prvního sloupce uvádí gamety tvořené oběma rodiči</a:t>
            </a:r>
            <a:endParaRPr lang="cs-CZ" b="1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12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type="title"/>
          </p:nvPr>
        </p:nvSpPr>
        <p:spPr>
          <a:xfrm>
            <a:off x="741358" y="350836"/>
            <a:ext cx="8605839" cy="1044573"/>
          </a:xfrm>
        </p:spPr>
        <p:txBody>
          <a:bodyPr/>
          <a:lstStyle/>
          <a:p>
            <a:pPr lvl="0"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</a:pPr>
            <a:r>
              <a:rPr lang="cs-CZ" dirty="0" smtClean="0"/>
              <a:t>Příklad 1)</a:t>
            </a:r>
            <a:endParaRPr lang="cs-CZ" dirty="0"/>
          </a:p>
        </p:txBody>
      </p:sp>
      <p:sp>
        <p:nvSpPr>
          <p:cNvPr id="3" name="Rectangle 2"/>
          <p:cNvSpPr txBox="1">
            <a:spLocks noGrp="1"/>
          </p:cNvSpPr>
          <p:nvPr>
            <p:ph idx="1"/>
          </p:nvPr>
        </p:nvSpPr>
        <p:spPr>
          <a:xfrm>
            <a:off x="822329" y="1260472"/>
            <a:ext cx="8416923" cy="5576889"/>
          </a:xfrm>
        </p:spPr>
        <p:txBody>
          <a:bodyPr/>
          <a:lstStyle/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dirty="0" smtClean="0"/>
              <a:t> </a:t>
            </a:r>
            <a:r>
              <a:rPr lang="cs-CZ" dirty="0"/>
              <a:t>Křížení dvou dominantních homozygotů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dirty="0"/>
              <a:t>    P: AA x AA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dirty="0"/>
              <a:t>     g: A, A</a:t>
            </a:r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b="1" i="1" dirty="0" smtClean="0">
                <a:solidFill>
                  <a:schemeClr val="accent1"/>
                </a:solidFill>
              </a:rPr>
              <a:t>Potomstvo</a:t>
            </a:r>
            <a:r>
              <a:rPr lang="cs-CZ" dirty="0" smtClean="0"/>
              <a:t> </a:t>
            </a:r>
            <a:r>
              <a:rPr lang="cs-CZ" dirty="0"/>
              <a:t>bude stejné, </a:t>
            </a:r>
            <a:r>
              <a:rPr lang="cs-CZ" b="1" i="1" dirty="0">
                <a:solidFill>
                  <a:schemeClr val="accent1"/>
                </a:solidFill>
              </a:rPr>
              <a:t>uniformní</a:t>
            </a:r>
            <a:r>
              <a:rPr lang="cs-CZ" dirty="0"/>
              <a:t>; vzniká </a:t>
            </a:r>
            <a:r>
              <a:rPr lang="cs-CZ" b="1" i="1" dirty="0">
                <a:solidFill>
                  <a:schemeClr val="accent1"/>
                </a:solidFill>
              </a:rPr>
              <a:t>čistá linie</a:t>
            </a:r>
            <a:r>
              <a:rPr lang="cs-CZ" dirty="0"/>
              <a:t>; </a:t>
            </a:r>
            <a:r>
              <a:rPr lang="cs-CZ" dirty="0" smtClean="0"/>
              <a:t>    potomci </a:t>
            </a:r>
            <a:r>
              <a:rPr lang="cs-CZ" dirty="0"/>
              <a:t>budou genotypově i fenotypově shodní s rodiči v tomto sledovaném znaku.</a:t>
            </a:r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dirty="0" smtClean="0"/>
              <a:t>     F1</a:t>
            </a:r>
            <a:endParaRPr lang="cs-CZ" baseline="-33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9542052"/>
              </p:ext>
            </p:extLst>
          </p:nvPr>
        </p:nvGraphicFramePr>
        <p:xfrm>
          <a:off x="2039868" y="4177967"/>
          <a:ext cx="6720417" cy="2329611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240139"/>
                <a:gridCol w="2240139"/>
                <a:gridCol w="2240139"/>
              </a:tblGrid>
              <a:tr h="7765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gamety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7765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  <a:tr h="77653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2)</a:t>
            </a:r>
            <a:endParaRPr lang="cs-CZ" dirty="0"/>
          </a:p>
        </p:txBody>
      </p:sp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809542" y="1763633"/>
            <a:ext cx="8461540" cy="5227835"/>
          </a:xfrm>
        </p:spPr>
        <p:txBody>
          <a:bodyPr/>
          <a:lstStyle/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dirty="0" smtClean="0"/>
              <a:t>Křížení </a:t>
            </a:r>
            <a:r>
              <a:rPr lang="cs-CZ" dirty="0"/>
              <a:t>dvou recesivních homozygotů.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dirty="0" smtClean="0"/>
              <a:t>  P</a:t>
            </a:r>
            <a:r>
              <a:rPr lang="cs-CZ" dirty="0"/>
              <a:t>: </a:t>
            </a:r>
            <a:r>
              <a:rPr lang="cs-CZ" dirty="0" err="1"/>
              <a:t>aa</a:t>
            </a:r>
            <a:r>
              <a:rPr lang="cs-CZ" dirty="0"/>
              <a:t> x </a:t>
            </a:r>
            <a:r>
              <a:rPr lang="cs-CZ" dirty="0" err="1"/>
              <a:t>aa</a:t>
            </a:r>
            <a:endParaRPr lang="cs-CZ" dirty="0"/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dirty="0" smtClean="0"/>
              <a:t>  g</a:t>
            </a:r>
            <a:r>
              <a:rPr lang="cs-CZ" dirty="0"/>
              <a:t>: a, a </a:t>
            </a:r>
            <a:endParaRPr lang="cs-CZ" dirty="0" smtClean="0"/>
          </a:p>
          <a:p>
            <a:pPr mar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b="1" i="1" dirty="0" smtClean="0">
                <a:solidFill>
                  <a:schemeClr val="accent1"/>
                </a:solidFill>
              </a:rPr>
              <a:t>Potomstvo</a:t>
            </a:r>
            <a:r>
              <a:rPr lang="cs-CZ" dirty="0" smtClean="0"/>
              <a:t> </a:t>
            </a:r>
            <a:r>
              <a:rPr lang="cs-CZ" dirty="0"/>
              <a:t>bude stejné, </a:t>
            </a:r>
            <a:r>
              <a:rPr lang="cs-CZ" b="1" i="1" dirty="0">
                <a:solidFill>
                  <a:schemeClr val="accent1"/>
                </a:solidFill>
              </a:rPr>
              <a:t>uniformní</a:t>
            </a:r>
            <a:r>
              <a:rPr lang="cs-CZ" dirty="0"/>
              <a:t>; vzniká </a:t>
            </a:r>
            <a:r>
              <a:rPr lang="cs-CZ" b="1" i="1" dirty="0">
                <a:solidFill>
                  <a:schemeClr val="accent1"/>
                </a:solidFill>
              </a:rPr>
              <a:t>čistá linie</a:t>
            </a:r>
            <a:r>
              <a:rPr lang="cs-CZ" dirty="0"/>
              <a:t>;     potomci budou genotypově i fenotypově shodní s rodiči v tomto sledovaném znaku.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dirty="0" smtClean="0"/>
              <a:t>    F1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336371"/>
              </p:ext>
            </p:extLst>
          </p:nvPr>
        </p:nvGraphicFramePr>
        <p:xfrm>
          <a:off x="2083634" y="4946754"/>
          <a:ext cx="6601701" cy="2098623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200567"/>
                <a:gridCol w="2200567"/>
                <a:gridCol w="2200567"/>
              </a:tblGrid>
              <a:tr h="69954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gamety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69954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  <a:tr h="69954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93043" y="0"/>
            <a:ext cx="8694539" cy="1461188"/>
          </a:xfrm>
        </p:spPr>
        <p:txBody>
          <a:bodyPr/>
          <a:lstStyle/>
          <a:p>
            <a:r>
              <a:rPr lang="cs-CZ" dirty="0" smtClean="0"/>
              <a:t>Příklad 3)</a:t>
            </a:r>
            <a:endParaRPr lang="cs-CZ" dirty="0"/>
          </a:p>
        </p:txBody>
      </p:sp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693043" y="1277896"/>
            <a:ext cx="8461540" cy="4796544"/>
          </a:xfrm>
        </p:spPr>
        <p:txBody>
          <a:bodyPr/>
          <a:lstStyle/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 smtClean="0"/>
              <a:t>Křížení </a:t>
            </a:r>
            <a:r>
              <a:rPr lang="cs-CZ" sz="2600" dirty="0"/>
              <a:t>dominantního a recesivního homozygota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 smtClean="0"/>
              <a:t>  P</a:t>
            </a:r>
            <a:r>
              <a:rPr lang="cs-CZ" sz="2600" dirty="0"/>
              <a:t>: AA x </a:t>
            </a:r>
            <a:r>
              <a:rPr lang="cs-CZ" sz="2600" dirty="0" err="1"/>
              <a:t>aa</a:t>
            </a:r>
            <a:endParaRPr lang="cs-CZ" sz="2600" dirty="0"/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 smtClean="0"/>
              <a:t>  g</a:t>
            </a:r>
            <a:r>
              <a:rPr lang="cs-CZ" sz="2600" dirty="0"/>
              <a:t>: A, a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 smtClean="0"/>
              <a:t> Potomstvo </a:t>
            </a:r>
            <a:r>
              <a:rPr lang="cs-CZ" sz="2600" dirty="0"/>
              <a:t>je opět uniformní, jedná se však už o </a:t>
            </a:r>
            <a:r>
              <a:rPr lang="cs-CZ" sz="2600" dirty="0" smtClean="0"/>
              <a:t> </a:t>
            </a:r>
            <a:r>
              <a:rPr lang="cs-CZ" sz="2600" b="1" i="1" dirty="0" smtClean="0">
                <a:solidFill>
                  <a:schemeClr val="accent1"/>
                </a:solidFill>
              </a:rPr>
              <a:t>heterozygoty</a:t>
            </a:r>
            <a:r>
              <a:rPr lang="cs-CZ" sz="2600" dirty="0"/>
              <a:t>; potomstvo je vzájemně genotypově shodné, ale odlišné od rodičů. Fenotyp závisí na vzájemném vztahu alel.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600" dirty="0" smtClean="0"/>
              <a:t>     F1</a:t>
            </a:r>
            <a:endParaRPr lang="cs-CZ" sz="2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357349"/>
              </p:ext>
            </p:extLst>
          </p:nvPr>
        </p:nvGraphicFramePr>
        <p:xfrm>
          <a:off x="1873771" y="4407108"/>
          <a:ext cx="7225260" cy="2218543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408420"/>
                <a:gridCol w="2408420"/>
                <a:gridCol w="2408420"/>
              </a:tblGrid>
              <a:tr h="75664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gamety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7309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  <a:tr h="7309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93043" y="177631"/>
            <a:ext cx="8694539" cy="1461188"/>
          </a:xfrm>
        </p:spPr>
        <p:txBody>
          <a:bodyPr/>
          <a:lstStyle/>
          <a:p>
            <a:r>
              <a:rPr lang="cs-CZ" dirty="0" smtClean="0"/>
              <a:t>Příklad 4)</a:t>
            </a:r>
            <a:endParaRPr lang="cs-CZ" dirty="0"/>
          </a:p>
        </p:txBody>
      </p:sp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693043" y="1502748"/>
            <a:ext cx="8461540" cy="4796544"/>
          </a:xfrm>
        </p:spPr>
        <p:txBody>
          <a:bodyPr/>
          <a:lstStyle/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 smtClean="0"/>
              <a:t>Křížení </a:t>
            </a:r>
            <a:r>
              <a:rPr lang="cs-CZ" sz="2400" dirty="0"/>
              <a:t>dominantního homozygota s heterozygotem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/>
              <a:t>P: AA x </a:t>
            </a:r>
            <a:r>
              <a:rPr lang="cs-CZ" sz="2400" dirty="0" err="1" smtClean="0"/>
              <a:t>Aa</a:t>
            </a:r>
            <a:endParaRPr lang="cs-CZ" sz="2400" dirty="0"/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 smtClean="0"/>
              <a:t>g</a:t>
            </a:r>
            <a:r>
              <a:rPr lang="cs-CZ" sz="2400" dirty="0"/>
              <a:t>: A; A, a</a:t>
            </a:r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/>
              <a:t>Potomstvo není uniformní. V F</a:t>
            </a:r>
            <a:r>
              <a:rPr lang="cs-CZ" sz="2400" baseline="-33000" dirty="0"/>
              <a:t>1</a:t>
            </a:r>
            <a:r>
              <a:rPr lang="cs-CZ" sz="2400" dirty="0"/>
              <a:t> generaci dojde k </a:t>
            </a:r>
            <a:r>
              <a:rPr lang="cs-CZ" sz="2400" dirty="0" err="1"/>
              <a:t>vyštěpení</a:t>
            </a:r>
            <a:r>
              <a:rPr lang="cs-CZ" sz="2400" dirty="0"/>
              <a:t> dominantních homozygotů a heterozygotů v poměru 1:1. Při úplné dominanci jsou potomci fenotypově stejní s rodiči. Při neúplné dominanci či </a:t>
            </a:r>
            <a:r>
              <a:rPr lang="cs-CZ" sz="2400" dirty="0" err="1"/>
              <a:t>intermediaritě</a:t>
            </a:r>
            <a:r>
              <a:rPr lang="cs-CZ" sz="2400" dirty="0"/>
              <a:t> jsou v poměru 1:1.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 smtClean="0"/>
              <a:t>      F1</a:t>
            </a:r>
            <a:endParaRPr lang="cs-CZ" sz="2400" dirty="0"/>
          </a:p>
          <a:p>
            <a:pPr marL="652460" lvl="0" indent="-652460"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8488292"/>
              </p:ext>
            </p:extLst>
          </p:nvPr>
        </p:nvGraphicFramePr>
        <p:xfrm>
          <a:off x="1858780" y="4447791"/>
          <a:ext cx="7051407" cy="2477664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350469"/>
                <a:gridCol w="2350469"/>
                <a:gridCol w="2350469"/>
              </a:tblGrid>
              <a:tr h="8258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gamety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8258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  <a:tr h="8258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5)</a:t>
            </a:r>
            <a:endParaRPr lang="cs-CZ" dirty="0"/>
          </a:p>
        </p:txBody>
      </p:sp>
      <p:sp>
        <p:nvSpPr>
          <p:cNvPr id="2" name="Rectangle 1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 smtClean="0"/>
              <a:t>Křížení </a:t>
            </a:r>
            <a:r>
              <a:rPr lang="cs-CZ" sz="2400" dirty="0"/>
              <a:t>recesivního homozygota s heterozygotem.</a:t>
            </a:r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/>
              <a:t> P: </a:t>
            </a:r>
            <a:r>
              <a:rPr lang="cs-CZ" sz="2400" dirty="0" err="1"/>
              <a:t>aa</a:t>
            </a:r>
            <a:r>
              <a:rPr lang="cs-CZ" sz="2400" dirty="0"/>
              <a:t> x </a:t>
            </a:r>
            <a:r>
              <a:rPr lang="cs-CZ" sz="2400" dirty="0" err="1"/>
              <a:t>Aa</a:t>
            </a:r>
            <a:endParaRPr lang="cs-CZ" sz="2400" dirty="0"/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/>
              <a:t> g: a; </a:t>
            </a:r>
            <a:r>
              <a:rPr lang="cs-CZ" sz="2400" dirty="0" err="1" smtClean="0"/>
              <a:t>A,a</a:t>
            </a:r>
            <a:endParaRPr lang="cs-CZ" sz="2400" dirty="0"/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/>
              <a:t>V F</a:t>
            </a:r>
            <a:r>
              <a:rPr lang="cs-CZ" sz="2400" baseline="-33000" dirty="0"/>
              <a:t>1</a:t>
            </a:r>
            <a:r>
              <a:rPr lang="cs-CZ" sz="2400" dirty="0"/>
              <a:t> generaci dojde k </a:t>
            </a:r>
            <a:r>
              <a:rPr lang="cs-CZ" sz="2400" dirty="0" err="1"/>
              <a:t>vyštěpení</a:t>
            </a:r>
            <a:r>
              <a:rPr lang="cs-CZ" sz="2400" dirty="0"/>
              <a:t> recesivních homozygotů a heterozygotů v poměru 1:1. Při úplné, neúplné dominanci i </a:t>
            </a:r>
            <a:r>
              <a:rPr lang="cs-CZ" sz="2400" dirty="0" err="1"/>
              <a:t>intermediaritě</a:t>
            </a:r>
            <a:r>
              <a:rPr lang="cs-CZ" sz="2400" dirty="0"/>
              <a:t> budou potomci </a:t>
            </a:r>
            <a:r>
              <a:rPr lang="cs-CZ" sz="2400" dirty="0" smtClean="0"/>
              <a:t> vzájemně fenotypově </a:t>
            </a:r>
            <a:r>
              <a:rPr lang="cs-CZ" sz="2400" dirty="0"/>
              <a:t>různí, </a:t>
            </a:r>
            <a:r>
              <a:rPr lang="cs-CZ" sz="2400" dirty="0" err="1"/>
              <a:t>vyštěpeni</a:t>
            </a:r>
            <a:r>
              <a:rPr lang="cs-CZ" sz="2400" dirty="0"/>
              <a:t> v poměru 1:1</a:t>
            </a:r>
            <a:r>
              <a:rPr lang="cs-CZ" sz="2400" dirty="0" smtClean="0"/>
              <a:t>.</a:t>
            </a:r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 smtClean="0"/>
              <a:t>      F1  </a:t>
            </a: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2349354"/>
              </p:ext>
            </p:extLst>
          </p:nvPr>
        </p:nvGraphicFramePr>
        <p:xfrm>
          <a:off x="2053652" y="4972446"/>
          <a:ext cx="7051407" cy="2132892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350469"/>
                <a:gridCol w="2350469"/>
                <a:gridCol w="2350469"/>
              </a:tblGrid>
              <a:tr h="7109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gamety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7109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  <a:tr h="7109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6)</a:t>
            </a:r>
            <a:endParaRPr lang="cs-CZ" dirty="0"/>
          </a:p>
        </p:txBody>
      </p:sp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809542" y="1763633"/>
            <a:ext cx="8461540" cy="4796544"/>
          </a:xfrm>
        </p:spPr>
        <p:txBody>
          <a:bodyPr/>
          <a:lstStyle/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 smtClean="0"/>
              <a:t>Křížení </a:t>
            </a:r>
            <a:r>
              <a:rPr lang="cs-CZ" sz="2400" dirty="0"/>
              <a:t>dvou heterozygotů</a:t>
            </a:r>
            <a:r>
              <a:rPr lang="cs-CZ" sz="2400" dirty="0" smtClean="0"/>
              <a:t>.</a:t>
            </a:r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 smtClean="0"/>
              <a:t> </a:t>
            </a:r>
            <a:r>
              <a:rPr lang="cs-CZ" sz="2400" dirty="0"/>
              <a:t>P:Aa x </a:t>
            </a:r>
            <a:r>
              <a:rPr lang="cs-CZ" sz="2400" dirty="0" err="1"/>
              <a:t>Aa</a:t>
            </a:r>
            <a:endParaRPr lang="cs-CZ" sz="2400" dirty="0"/>
          </a:p>
          <a:p>
            <a:pPr marL="0" lvl="0" indent="0"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 smtClean="0"/>
              <a:t> </a:t>
            </a:r>
            <a:r>
              <a:rPr lang="cs-CZ" sz="2400" dirty="0"/>
              <a:t>g: A, </a:t>
            </a:r>
            <a:r>
              <a:rPr lang="cs-CZ" sz="2400" dirty="0" err="1"/>
              <a:t>a;A</a:t>
            </a:r>
            <a:r>
              <a:rPr lang="cs-CZ" sz="2400" dirty="0"/>
              <a:t>, a</a:t>
            </a:r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/>
              <a:t>V potomstvu se </a:t>
            </a:r>
            <a:r>
              <a:rPr lang="cs-CZ" sz="2400" dirty="0" err="1"/>
              <a:t>vyštěpují</a:t>
            </a:r>
            <a:r>
              <a:rPr lang="cs-CZ" sz="2400" dirty="0"/>
              <a:t> 3 různé genotypy v poměru 1:2:1. Pro případ neúplné dominance a </a:t>
            </a:r>
            <a:r>
              <a:rPr lang="cs-CZ" sz="2400" dirty="0" err="1"/>
              <a:t>intermediarity</a:t>
            </a:r>
            <a:r>
              <a:rPr lang="cs-CZ" sz="2400" dirty="0"/>
              <a:t> platí tento poměr také (i pro fenotyp). Pro případ úplné dominance je fenotypový poměr 3:1. (</a:t>
            </a:r>
            <a:r>
              <a:rPr lang="cs-CZ" sz="2400" dirty="0" err="1"/>
              <a:t>Aa</a:t>
            </a:r>
            <a:r>
              <a:rPr lang="cs-CZ" sz="2400" dirty="0"/>
              <a:t> i AA se projeví ve fenotypu stejně</a:t>
            </a:r>
            <a:r>
              <a:rPr lang="cs-CZ" sz="2400" dirty="0" smtClean="0"/>
              <a:t>.)</a:t>
            </a:r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2460" algn="l"/>
                <a:tab pos="757231" algn="l"/>
                <a:tab pos="1206494" algn="l"/>
                <a:tab pos="1655757" algn="l"/>
                <a:tab pos="2105020" algn="l"/>
                <a:tab pos="2554283" algn="l"/>
                <a:tab pos="3003546" algn="l"/>
                <a:tab pos="3452810" algn="l"/>
                <a:tab pos="3902073" algn="l"/>
                <a:tab pos="4351336" algn="l"/>
                <a:tab pos="4800599" algn="l"/>
                <a:tab pos="5249862" algn="l"/>
                <a:tab pos="5699125" algn="l"/>
                <a:tab pos="6148388" algn="l"/>
                <a:tab pos="6597651" algn="l"/>
                <a:tab pos="7046914" algn="l"/>
                <a:tab pos="7496167" algn="l"/>
                <a:tab pos="7945430" algn="l"/>
                <a:tab pos="8394693" algn="l"/>
                <a:tab pos="8843956" algn="l"/>
                <a:tab pos="9293219" algn="l"/>
              </a:tabLst>
            </a:pPr>
            <a:r>
              <a:rPr lang="cs-CZ" sz="2400" dirty="0" smtClean="0"/>
              <a:t>     F1</a:t>
            </a: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980234"/>
              </p:ext>
            </p:extLst>
          </p:nvPr>
        </p:nvGraphicFramePr>
        <p:xfrm>
          <a:off x="1873769" y="4852522"/>
          <a:ext cx="7276260" cy="2034390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425420"/>
                <a:gridCol w="2425420"/>
                <a:gridCol w="2425420"/>
              </a:tblGrid>
              <a:tr h="6659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gamety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70240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  <a:tr h="6659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Mendelův zákon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(zákon o uniformitě hybridů)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sz="3200" dirty="0"/>
              <a:t>Při vzájemném křížení homozygotů (AA x </a:t>
            </a:r>
            <a:r>
              <a:rPr lang="cs-CZ" sz="3200" dirty="0" err="1"/>
              <a:t>aa</a:t>
            </a:r>
            <a:r>
              <a:rPr lang="cs-CZ" sz="3200" dirty="0"/>
              <a:t>) vzniká genotypově i fenotypově jednotné potomstvo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7138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Mendelův zákon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(zákon o čistotě vloh a jejich </a:t>
            </a:r>
            <a:r>
              <a:rPr lang="cs-CZ" dirty="0" err="1" smtClean="0"/>
              <a:t>vyštěpování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6042" y="2492099"/>
            <a:ext cx="8461540" cy="4796544"/>
          </a:xfrm>
        </p:spPr>
        <p:txBody>
          <a:bodyPr/>
          <a:lstStyle/>
          <a:p>
            <a:pPr lvl="0">
              <a:buFont typeface="Wingdings" panose="05000000000000000000" pitchFamily="2" charset="2"/>
              <a:buChar char="Ø"/>
              <a:tabLst>
                <a:tab pos="654052" algn="l"/>
                <a:tab pos="758823" algn="l"/>
                <a:tab pos="1208086" algn="l"/>
                <a:tab pos="1657349" algn="l"/>
                <a:tab pos="2106612" algn="l"/>
                <a:tab pos="2555875" algn="l"/>
                <a:tab pos="3005138" algn="l"/>
                <a:tab pos="3454402" algn="l"/>
                <a:tab pos="3903665" algn="l"/>
                <a:tab pos="4352928" algn="l"/>
                <a:tab pos="4802191" algn="l"/>
                <a:tab pos="5251454" algn="l"/>
                <a:tab pos="5700717" algn="l"/>
                <a:tab pos="6149980" algn="l"/>
                <a:tab pos="6599243" algn="l"/>
                <a:tab pos="7048506" algn="l"/>
                <a:tab pos="7497769" algn="l"/>
                <a:tab pos="7947022" algn="l"/>
                <a:tab pos="8396285" algn="l"/>
                <a:tab pos="8845548" algn="l"/>
                <a:tab pos="9294811" algn="l"/>
              </a:tabLst>
            </a:pPr>
            <a:r>
              <a:rPr lang="cs-CZ" dirty="0" smtClean="0"/>
              <a:t>  </a:t>
            </a:r>
            <a:r>
              <a:rPr lang="cs-CZ" sz="3200" dirty="0"/>
              <a:t>Při vzájemném křížení heterozygotů (</a:t>
            </a:r>
            <a:r>
              <a:rPr lang="cs-CZ" sz="3200" dirty="0" err="1"/>
              <a:t>Aa</a:t>
            </a:r>
            <a:r>
              <a:rPr lang="cs-CZ" sz="3200" dirty="0"/>
              <a:t> x </a:t>
            </a:r>
            <a:r>
              <a:rPr lang="cs-CZ" sz="3200" dirty="0" err="1"/>
              <a:t>Aa</a:t>
            </a:r>
            <a:r>
              <a:rPr lang="cs-CZ" sz="3200" dirty="0"/>
              <a:t>) vzniká potomstvo, které je genotypově i fenotypově různorodé; poměrné zastoupení homozygotů a heterozygotů je pravidelné a stálé (1:2:1-poměr genotypů, 3:1 -poměr fenotypů-pro případ úplné dominance)</a:t>
            </a:r>
          </a:p>
          <a:p>
            <a:pPr marL="654052" lvl="0" indent="-654052">
              <a:tabLst>
                <a:tab pos="654052" algn="l"/>
                <a:tab pos="758823" algn="l"/>
                <a:tab pos="1208086" algn="l"/>
                <a:tab pos="1657349" algn="l"/>
                <a:tab pos="2106612" algn="l"/>
                <a:tab pos="2555875" algn="l"/>
                <a:tab pos="3005138" algn="l"/>
                <a:tab pos="3454402" algn="l"/>
                <a:tab pos="3903665" algn="l"/>
                <a:tab pos="4352928" algn="l"/>
                <a:tab pos="4802191" algn="l"/>
                <a:tab pos="5251454" algn="l"/>
                <a:tab pos="5700717" algn="l"/>
                <a:tab pos="6149980" algn="l"/>
                <a:tab pos="6599243" algn="l"/>
                <a:tab pos="7048506" algn="l"/>
                <a:tab pos="7497769" algn="l"/>
                <a:tab pos="7947022" algn="l"/>
                <a:tab pos="8396285" algn="l"/>
                <a:tab pos="8845548" algn="l"/>
                <a:tab pos="9294811" algn="l"/>
              </a:tabLst>
            </a:pPr>
            <a:endParaRPr lang="cs-CZ" sz="2800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567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Vysvětlete pojem: hybridizace 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Kolika geny jsou obvykle podmiňovány kvalitativní znaky.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Vysvětlete, jaký je rozdíl mezi vztahy úplné a neúplné dominance a recesivity mezi alelami?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jakých poměrech se </a:t>
            </a:r>
            <a:r>
              <a:rPr lang="cs-CZ" dirty="0" err="1" smtClean="0"/>
              <a:t>vyštěpuje</a:t>
            </a:r>
            <a:r>
              <a:rPr lang="cs-CZ" dirty="0" smtClean="0"/>
              <a:t> potomstvo při křížení dominantního homozygota s heterozygotem?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 je rozdíl mezi fenotypovým štěpným poměrem při křížení dvou heterozygotů (</a:t>
            </a:r>
            <a:r>
              <a:rPr lang="cs-CZ" dirty="0" err="1" smtClean="0"/>
              <a:t>Aa</a:t>
            </a:r>
            <a:r>
              <a:rPr lang="cs-CZ" dirty="0" smtClean="0"/>
              <a:t> x </a:t>
            </a:r>
            <a:r>
              <a:rPr lang="cs-CZ" dirty="0" err="1" smtClean="0"/>
              <a:t>Aa</a:t>
            </a:r>
            <a:r>
              <a:rPr lang="cs-CZ" dirty="0" smtClean="0"/>
              <a:t>) pro případ úplné a neúplné dominance a recesivity?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5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043" y="402483"/>
            <a:ext cx="8694539" cy="2400677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procvičování</a:t>
            </a:r>
            <a:b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(dědičnost znaku s úplnou dominancí)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78394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Př.1)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Ranost u ovsa je dominantní nad pozdní zralostí. V potomstvu po zkřížení dvou rostlin se objevil poměr raných rostlin k pozdním blízký poměru 1:1. Co můžete říci o genotypu výchozích rostlin? O jaké genotypy by se jednalo v případě poměru 3:1? Při jakých fenotypech rostlin dostaneme vždy fenotypově stejnorodé potomstvo?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90582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Př.2)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 skotu je bezrohost dominantní nad rohatostí. Jaké potomstvo můžeme očekávat z křížení bezrohého býka s rohatými kravami, když jedna z nich již dříve při stejném křížení porodila rohaté tele?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86403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Př.3)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Modrooký muž, jehož oba rodiče měli oči hnědé, se oženil s dívkou, která má hnědé oči a jejíž otec byl modrooký, zatímco matka hnědooká. Jejich zatím jediné dítě má oči hnědé. Jaké jsou genotypy dítěte, rodičů i všech prarodičů, víme-li, že tmavá (hnědá) barva očí je dominantní nad modrou barvou?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8531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SOKOLOVSKAJA, B. Ch.; PIKÁLEK .</a:t>
            </a:r>
            <a:r>
              <a:rPr lang="cs-CZ" i="1" dirty="0" smtClean="0"/>
              <a:t> Genetika v </a:t>
            </a:r>
            <a:r>
              <a:rPr lang="cs-CZ" i="1" dirty="0" err="1" smtClean="0"/>
              <a:t>příkladech.</a:t>
            </a:r>
            <a:r>
              <a:rPr lang="cs-CZ" dirty="0" err="1" smtClean="0"/>
              <a:t>Praha</a:t>
            </a:r>
            <a:r>
              <a:rPr lang="cs-CZ" smtClean="0"/>
              <a:t>: SPN, 1974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40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4-genetika%20organismů</Template>
  <TotalTime>256</TotalTime>
  <Words>1247</Words>
  <Application>Microsoft Office PowerPoint</Application>
  <PresentationFormat>Vlastní</PresentationFormat>
  <Paragraphs>181</Paragraphs>
  <Slides>25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31" baseType="lpstr">
      <vt:lpstr>Arial</vt:lpstr>
      <vt:lpstr>Calibri</vt:lpstr>
      <vt:lpstr>Corbel</vt:lpstr>
      <vt:lpstr>Times New Roman</vt:lpstr>
      <vt:lpstr>Wingdings</vt:lpstr>
      <vt:lpstr>Hloubka</vt:lpstr>
      <vt:lpstr>Prezentace aplikace PowerPoint</vt:lpstr>
      <vt:lpstr>Anotace</vt:lpstr>
      <vt:lpstr>HYBRIDIZACE, MONOHYBRIDISMUS</vt:lpstr>
      <vt:lpstr>Hybridizace (= křížení)</vt:lpstr>
      <vt:lpstr>Dědičnost kvalitativních znaků</vt:lpstr>
      <vt:lpstr>Homozygot </vt:lpstr>
      <vt:lpstr>Heterozygot </vt:lpstr>
      <vt:lpstr>Vzájemné vztahy mezi alelami</vt:lpstr>
      <vt:lpstr>Prezentace aplikace PowerPoint</vt:lpstr>
      <vt:lpstr>Autozomální dědičnost</vt:lpstr>
      <vt:lpstr>Monohybridismus </vt:lpstr>
      <vt:lpstr>Příklad 1)</vt:lpstr>
      <vt:lpstr>Příklad 2)</vt:lpstr>
      <vt:lpstr>Příklad 3)</vt:lpstr>
      <vt:lpstr>Příklad 4)</vt:lpstr>
      <vt:lpstr>Příklad 5)</vt:lpstr>
      <vt:lpstr>Příklad 6)</vt:lpstr>
      <vt:lpstr>1. Mendelův zákon  (zákon o uniformitě hybridů)</vt:lpstr>
      <vt:lpstr>2. Mendelův zákon  (zákon o čistotě vloh a jejich vyštěpování)</vt:lpstr>
      <vt:lpstr>OPAKOVÁNÍ</vt:lpstr>
      <vt:lpstr>Příklady k procvičování (dědičnost znaku s úplnou dominancí)</vt:lpstr>
      <vt:lpstr>Př.1)</vt:lpstr>
      <vt:lpstr>Př.2)</vt:lpstr>
      <vt:lpstr>Př.3)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14)Hybridizace, monohybridismus</dc:title>
  <dc:creator>Markéta Fialová</dc:creator>
  <cp:lastModifiedBy>Pavel Fiala</cp:lastModifiedBy>
  <cp:revision>26</cp:revision>
  <cp:lastPrinted>1601-01-01T00:00:00Z</cp:lastPrinted>
  <dcterms:created xsi:type="dcterms:W3CDTF">2012-03-05T08:32:39Z</dcterms:created>
  <dcterms:modified xsi:type="dcterms:W3CDTF">2014-03-11T08:19:59Z</dcterms:modified>
</cp:coreProperties>
</file>